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6" r:id="rId2"/>
    <p:sldId id="277" r:id="rId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řední styl 4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383DD9-C88B-4157-B14C-62122CE5F04F}" type="datetimeFigureOut">
              <a:rPr lang="cs-CZ" smtClean="0"/>
              <a:t>26.09.2018</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A86DF-F00F-46CD-B6E1-9DE739EF3CA2}" type="slidenum">
              <a:rPr lang="cs-CZ" smtClean="0"/>
              <a:t>‹#›</a:t>
            </a:fld>
            <a:endParaRPr lang="cs-CZ"/>
          </a:p>
        </p:txBody>
      </p:sp>
    </p:spTree>
    <p:extLst>
      <p:ext uri="{BB962C8B-B14F-4D97-AF65-F5344CB8AC3E}">
        <p14:creationId xmlns:p14="http://schemas.microsoft.com/office/powerpoint/2010/main" val="64656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A81A7F6-7BF0-4C8C-AFFF-D38900DB7AFC}" type="datetimeFigureOut">
              <a:rPr lang="tr-TR" smtClean="0"/>
              <a:t>26.09.2018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19952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A81A7F6-7BF0-4C8C-AFFF-D38900DB7AFC}" type="datetimeFigureOut">
              <a:rPr lang="tr-TR" smtClean="0"/>
              <a:t>26.09.2018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410448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A81A7F6-7BF0-4C8C-AFFF-D38900DB7AFC}" type="datetimeFigureOut">
              <a:rPr lang="tr-TR" smtClean="0"/>
              <a:t>26.09.2018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139883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A81A7F6-7BF0-4C8C-AFFF-D38900DB7AFC}" type="datetimeFigureOut">
              <a:rPr lang="tr-TR" smtClean="0"/>
              <a:t>26.09.2018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374209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A81A7F6-7BF0-4C8C-AFFF-D38900DB7AFC}" type="datetimeFigureOut">
              <a:rPr lang="tr-TR" smtClean="0"/>
              <a:t>26.09.2018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145465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A81A7F6-7BF0-4C8C-AFFF-D38900DB7AFC}" type="datetimeFigureOut">
              <a:rPr lang="tr-TR" smtClean="0"/>
              <a:t>26.09.2018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299822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A81A7F6-7BF0-4C8C-AFFF-D38900DB7AFC}" type="datetimeFigureOut">
              <a:rPr lang="tr-TR" smtClean="0"/>
              <a:t>26.09.2018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319567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A81A7F6-7BF0-4C8C-AFFF-D38900DB7AFC}" type="datetimeFigureOut">
              <a:rPr lang="tr-TR" smtClean="0"/>
              <a:t>26.09.2018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247849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81A7F6-7BF0-4C8C-AFFF-D38900DB7AFC}" type="datetimeFigureOut">
              <a:rPr lang="tr-TR" smtClean="0"/>
              <a:t>26.09.2018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2546304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A81A7F6-7BF0-4C8C-AFFF-D38900DB7AFC}" type="datetimeFigureOut">
              <a:rPr lang="tr-TR" smtClean="0"/>
              <a:t>26.09.2018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2120434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A81A7F6-7BF0-4C8C-AFFF-D38900DB7AFC}" type="datetimeFigureOut">
              <a:rPr lang="tr-TR" smtClean="0"/>
              <a:t>26.09.2018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426061-917A-4591-9C87-A34AC64266B5}" type="slidenum">
              <a:rPr lang="tr-TR" smtClean="0"/>
              <a:t>‹#›</a:t>
            </a:fld>
            <a:endParaRPr lang="tr-TR"/>
          </a:p>
        </p:txBody>
      </p:sp>
    </p:spTree>
    <p:extLst>
      <p:ext uri="{BB962C8B-B14F-4D97-AF65-F5344CB8AC3E}">
        <p14:creationId xmlns:p14="http://schemas.microsoft.com/office/powerpoint/2010/main" val="193413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A7F6-7BF0-4C8C-AFFF-D38900DB7AFC}" type="datetimeFigureOut">
              <a:rPr lang="tr-TR" smtClean="0"/>
              <a:t>26.09.2018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26061-917A-4591-9C87-A34AC64266B5}" type="slidenum">
              <a:rPr lang="tr-TR" smtClean="0"/>
              <a:t>‹#›</a:t>
            </a:fld>
            <a:endParaRPr lang="tr-TR"/>
          </a:p>
        </p:txBody>
      </p:sp>
    </p:spTree>
    <p:extLst>
      <p:ext uri="{BB962C8B-B14F-4D97-AF65-F5344CB8AC3E}">
        <p14:creationId xmlns:p14="http://schemas.microsoft.com/office/powerpoint/2010/main" val="721310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0" y="6470650"/>
            <a:ext cx="9150190" cy="38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7" y="0"/>
            <a:ext cx="9150190" cy="38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83568" y="2132856"/>
            <a:ext cx="7992888" cy="3416320"/>
          </a:xfrm>
          <a:prstGeom prst="rect">
            <a:avLst/>
          </a:prstGeom>
        </p:spPr>
        <p:txBody>
          <a:bodyPr wrap="square">
            <a:spAutoFit/>
          </a:bodyPr>
          <a:lstStyle/>
          <a:p>
            <a:endParaRPr lang="en-US" dirty="0"/>
          </a:p>
          <a:p>
            <a:r>
              <a:rPr lang="en-US" dirty="0"/>
              <a:t>The Network of European Patient Advocacy Groups is the only umbrella organization for patient groups committed to gynaecological cancers. Established in 2012 by ESGO (European Society of Gynaecological Oncology), ENGAGe represents the aspiration and needs of representing all gynecological cancers particularly (ovary, endometrial, cervix, vulva and rare cancers) and provides a platform to ESGO to raise awareness about the gynaecological cancers.</a:t>
            </a:r>
          </a:p>
          <a:p>
            <a:endParaRPr lang="en-US" dirty="0"/>
          </a:p>
          <a:p>
            <a:endParaRPr lang="en-US" dirty="0"/>
          </a:p>
          <a:p>
            <a:endParaRPr lang="en-US" dirty="0"/>
          </a:p>
          <a:p>
            <a:endParaRPr lang="en-US" dirty="0"/>
          </a:p>
          <a:p>
            <a:endParaRPr lang="en-US" dirty="0"/>
          </a:p>
        </p:txBody>
      </p:sp>
      <p:pic>
        <p:nvPicPr>
          <p:cNvPr id="7" name="Picture 6" descr="C:\Users\EZUBER~1\AppData\Local\Temp\Rar$DI00.617\ENGAGe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5520" y="977156"/>
            <a:ext cx="363537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96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0" y="6470650"/>
            <a:ext cx="9150190" cy="38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7" y="0"/>
            <a:ext cx="9150190" cy="38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9552" y="1484784"/>
            <a:ext cx="8352928" cy="4708981"/>
          </a:xfrm>
          <a:prstGeom prst="rect">
            <a:avLst/>
          </a:prstGeom>
        </p:spPr>
        <p:txBody>
          <a:bodyPr wrap="square">
            <a:spAutoFit/>
          </a:bodyPr>
          <a:lstStyle/>
          <a:p>
            <a:r>
              <a:rPr lang="en-US" b="1" dirty="0"/>
              <a:t>ENGAGe objectives</a:t>
            </a:r>
            <a:r>
              <a:rPr lang="en-US" dirty="0"/>
              <a:t> are:</a:t>
            </a:r>
          </a:p>
          <a:p>
            <a:pPr marL="285750" lvl="0" indent="-285750">
              <a:buFont typeface="Arial" panose="020B0604020202020204" pitchFamily="34" charset="0"/>
              <a:buChar char="•"/>
            </a:pPr>
            <a:r>
              <a:rPr lang="en-US" dirty="0"/>
              <a:t>To facilitate the development of national gynecological cancer patient groups in Europe and to facilitate networking and collaboration between them</a:t>
            </a:r>
          </a:p>
          <a:p>
            <a:pPr marL="285750" lvl="0" indent="-285750">
              <a:buFont typeface="Arial" panose="020B0604020202020204" pitchFamily="34" charset="0"/>
              <a:buChar char="•"/>
            </a:pPr>
            <a:r>
              <a:rPr lang="en-US" dirty="0"/>
              <a:t>To disseminate information and share best practices to empower patient groups and improve the quality of care across Europe</a:t>
            </a:r>
          </a:p>
          <a:p>
            <a:pPr marL="285750" lvl="0" indent="-285750">
              <a:buFont typeface="Arial" panose="020B0604020202020204" pitchFamily="34" charset="0"/>
              <a:buChar char="•"/>
            </a:pPr>
            <a:r>
              <a:rPr lang="en-US" dirty="0"/>
              <a:t>To build public awareness and mobilize best care of women with gynaecological cancer at national and European levels.</a:t>
            </a:r>
          </a:p>
          <a:p>
            <a:pPr marL="285750" lvl="0" indent="-285750">
              <a:buFont typeface="Arial" panose="020B0604020202020204" pitchFamily="34" charset="0"/>
              <a:buChar char="•"/>
            </a:pPr>
            <a:r>
              <a:rPr lang="en-US" dirty="0"/>
              <a:t>To increase patient representation in ESGO activities by education on current research and health policy.</a:t>
            </a:r>
          </a:p>
          <a:p>
            <a:pPr marL="285750" lvl="0" indent="-285750">
              <a:buFont typeface="Arial" panose="020B0604020202020204" pitchFamily="34" charset="0"/>
              <a:buChar char="•"/>
            </a:pPr>
            <a:r>
              <a:rPr lang="en-US" dirty="0"/>
              <a:t>Advocate patient care policies, practices and access to appropriate care of both national and European levels</a:t>
            </a:r>
          </a:p>
          <a:p>
            <a:pPr marL="285750" lvl="0" indent="-285750">
              <a:buFont typeface="Arial" panose="020B0604020202020204" pitchFamily="34" charset="0"/>
              <a:buChar char="•"/>
            </a:pPr>
            <a:r>
              <a:rPr lang="en-US" dirty="0"/>
              <a:t>To educate and build the capacity of patient groups, and facilitate their communication with health professionals, the public and health decision makers. </a:t>
            </a:r>
          </a:p>
          <a:p>
            <a:endParaRPr lang="en-US" dirty="0"/>
          </a:p>
          <a:p>
            <a:r>
              <a:rPr lang="en-US" sz="1200" dirty="0"/>
              <a:t>ENGAGe is governed by Executive group that consists of representatives of patient advocates and clinicians. </a:t>
            </a:r>
          </a:p>
          <a:p>
            <a:r>
              <a:rPr lang="en-US" sz="1200" dirty="0"/>
              <a:t>The Executive Group reports to the ESGO Council and to the Assembly of ENGAGe members. </a:t>
            </a:r>
          </a:p>
          <a:p>
            <a:r>
              <a:rPr lang="en-US" sz="1200" dirty="0"/>
              <a:t>The Patient Advocate co-Chairing the executive group has been appointed as ESGO Council member to represent the patient voice at ESGO.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7" y="538411"/>
            <a:ext cx="2520280" cy="802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2984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1340</TotalTime>
  <Words>244</Words>
  <Application>Microsoft Office PowerPoint</Application>
  <PresentationFormat>Předvádění na obrazovce (4:3)</PresentationFormat>
  <Paragraphs>16</Paragraphs>
  <Slides>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vt:i4>
      </vt:variant>
    </vt:vector>
  </HeadingPairs>
  <TitlesOfParts>
    <vt:vector size="5" baseType="lpstr">
      <vt:lpstr>Arial</vt:lpstr>
      <vt:lpstr>Calibri</vt:lpstr>
      <vt:lpstr>Ofis Teması</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Zafer Tekat</dc:creator>
  <cp:lastModifiedBy>ESGO Office</cp:lastModifiedBy>
  <cp:revision>44</cp:revision>
  <dcterms:created xsi:type="dcterms:W3CDTF">2016-09-06T10:01:30Z</dcterms:created>
  <dcterms:modified xsi:type="dcterms:W3CDTF">2018-09-26T15:26:37Z</dcterms:modified>
</cp:coreProperties>
</file>