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9" r:id="rId1"/>
    <p:sldMasterId id="2147483824" r:id="rId2"/>
    <p:sldMasterId id="2147484082" r:id="rId3"/>
    <p:sldMasterId id="2147484094" r:id="rId4"/>
    <p:sldMasterId id="2147484107" r:id="rId5"/>
    <p:sldMasterId id="2147484119" r:id="rId6"/>
  </p:sldMasterIdLst>
  <p:notesMasterIdLst>
    <p:notesMasterId r:id="rId77"/>
  </p:notesMasterIdLst>
  <p:handoutMasterIdLst>
    <p:handoutMasterId r:id="rId78"/>
  </p:handoutMasterIdLst>
  <p:sldIdLst>
    <p:sldId id="809" r:id="rId7"/>
    <p:sldId id="932" r:id="rId8"/>
    <p:sldId id="1046" r:id="rId9"/>
    <p:sldId id="976" r:id="rId10"/>
    <p:sldId id="944" r:id="rId11"/>
    <p:sldId id="975" r:id="rId12"/>
    <p:sldId id="505" r:id="rId13"/>
    <p:sldId id="1070" r:id="rId14"/>
    <p:sldId id="1063" r:id="rId15"/>
    <p:sldId id="1060" r:id="rId16"/>
    <p:sldId id="1064" r:id="rId17"/>
    <p:sldId id="1061" r:id="rId18"/>
    <p:sldId id="1022" r:id="rId19"/>
    <p:sldId id="1045" r:id="rId20"/>
    <p:sldId id="1047" r:id="rId21"/>
    <p:sldId id="727" r:id="rId22"/>
    <p:sldId id="846" r:id="rId23"/>
    <p:sldId id="1048" r:id="rId24"/>
    <p:sldId id="1024" r:id="rId25"/>
    <p:sldId id="1023" r:id="rId26"/>
    <p:sldId id="1049" r:id="rId27"/>
    <p:sldId id="1054" r:id="rId28"/>
    <p:sldId id="1052" r:id="rId29"/>
    <p:sldId id="952" r:id="rId30"/>
    <p:sldId id="611" r:id="rId31"/>
    <p:sldId id="782" r:id="rId32"/>
    <p:sldId id="819" r:id="rId33"/>
    <p:sldId id="967" r:id="rId34"/>
    <p:sldId id="961" r:id="rId35"/>
    <p:sldId id="955" r:id="rId36"/>
    <p:sldId id="824" r:id="rId37"/>
    <p:sldId id="953" r:id="rId38"/>
    <p:sldId id="826" r:id="rId39"/>
    <p:sldId id="827" r:id="rId40"/>
    <p:sldId id="828" r:id="rId41"/>
    <p:sldId id="970" r:id="rId42"/>
    <p:sldId id="829" r:id="rId43"/>
    <p:sldId id="951" r:id="rId44"/>
    <p:sldId id="956" r:id="rId45"/>
    <p:sldId id="947" r:id="rId46"/>
    <p:sldId id="948" r:id="rId47"/>
    <p:sldId id="730" r:id="rId48"/>
    <p:sldId id="1152" r:id="rId49"/>
    <p:sldId id="1050" r:id="rId50"/>
    <p:sldId id="1028" r:id="rId51"/>
    <p:sldId id="1038" r:id="rId52"/>
    <p:sldId id="1039" r:id="rId53"/>
    <p:sldId id="1040" r:id="rId54"/>
    <p:sldId id="959" r:id="rId55"/>
    <p:sldId id="803" r:id="rId56"/>
    <p:sldId id="936" r:id="rId57"/>
    <p:sldId id="945" r:id="rId58"/>
    <p:sldId id="1019" r:id="rId59"/>
    <p:sldId id="697" r:id="rId60"/>
    <p:sldId id="1078" r:id="rId61"/>
    <p:sldId id="1079" r:id="rId62"/>
    <p:sldId id="1081" r:id="rId63"/>
    <p:sldId id="1086" r:id="rId64"/>
    <p:sldId id="1082" r:id="rId65"/>
    <p:sldId id="1091" r:id="rId66"/>
    <p:sldId id="1094" r:id="rId67"/>
    <p:sldId id="1099" r:id="rId68"/>
    <p:sldId id="1102" r:id="rId69"/>
    <p:sldId id="1125" r:id="rId70"/>
    <p:sldId id="1127" r:id="rId71"/>
    <p:sldId id="1130" r:id="rId72"/>
    <p:sldId id="1144" r:id="rId73"/>
    <p:sldId id="1149" r:id="rId74"/>
    <p:sldId id="1150" r:id="rId75"/>
    <p:sldId id="1151" r:id="rId76"/>
  </p:sldIdLst>
  <p:sldSz cx="13442950" cy="7561263"/>
  <p:notesSz cx="9926638" cy="6797675"/>
  <p:defaultTextStyle>
    <a:defPPr>
      <a:defRPr lang="nl-NL"/>
    </a:defPPr>
    <a:lvl1pPr algn="l" rtl="0" fontAlgn="base">
      <a:spcBef>
        <a:spcPct val="0"/>
      </a:spcBef>
      <a:spcAft>
        <a:spcPct val="0"/>
      </a:spcAft>
      <a:defRPr sz="2100" kern="1200">
        <a:solidFill>
          <a:schemeClr val="tx1"/>
        </a:solidFill>
        <a:latin typeface="Arial" charset="0"/>
        <a:ea typeface="+mn-ea"/>
        <a:cs typeface="+mn-cs"/>
      </a:defRPr>
    </a:lvl1pPr>
    <a:lvl2pPr marL="456393" algn="l" rtl="0" fontAlgn="base">
      <a:spcBef>
        <a:spcPct val="0"/>
      </a:spcBef>
      <a:spcAft>
        <a:spcPct val="0"/>
      </a:spcAft>
      <a:defRPr sz="2100" kern="1200">
        <a:solidFill>
          <a:schemeClr val="tx1"/>
        </a:solidFill>
        <a:latin typeface="Arial" charset="0"/>
        <a:ea typeface="+mn-ea"/>
        <a:cs typeface="+mn-cs"/>
      </a:defRPr>
    </a:lvl2pPr>
    <a:lvl3pPr marL="912782" algn="l" rtl="0" fontAlgn="base">
      <a:spcBef>
        <a:spcPct val="0"/>
      </a:spcBef>
      <a:spcAft>
        <a:spcPct val="0"/>
      </a:spcAft>
      <a:defRPr sz="2100" kern="1200">
        <a:solidFill>
          <a:schemeClr val="tx1"/>
        </a:solidFill>
        <a:latin typeface="Arial" charset="0"/>
        <a:ea typeface="+mn-ea"/>
        <a:cs typeface="+mn-cs"/>
      </a:defRPr>
    </a:lvl3pPr>
    <a:lvl4pPr marL="1369181" algn="l" rtl="0" fontAlgn="base">
      <a:spcBef>
        <a:spcPct val="0"/>
      </a:spcBef>
      <a:spcAft>
        <a:spcPct val="0"/>
      </a:spcAft>
      <a:defRPr sz="2100" kern="1200">
        <a:solidFill>
          <a:schemeClr val="tx1"/>
        </a:solidFill>
        <a:latin typeface="Arial" charset="0"/>
        <a:ea typeface="+mn-ea"/>
        <a:cs typeface="+mn-cs"/>
      </a:defRPr>
    </a:lvl4pPr>
    <a:lvl5pPr marL="1825574" algn="l" rtl="0" fontAlgn="base">
      <a:spcBef>
        <a:spcPct val="0"/>
      </a:spcBef>
      <a:spcAft>
        <a:spcPct val="0"/>
      </a:spcAft>
      <a:defRPr sz="2100" kern="1200">
        <a:solidFill>
          <a:schemeClr val="tx1"/>
        </a:solidFill>
        <a:latin typeface="Arial" charset="0"/>
        <a:ea typeface="+mn-ea"/>
        <a:cs typeface="+mn-cs"/>
      </a:defRPr>
    </a:lvl5pPr>
    <a:lvl6pPr marL="2281970" algn="l" defTabSz="912782" rtl="0" eaLnBrk="1" latinLnBrk="0" hangingPunct="1">
      <a:defRPr sz="2100" kern="1200">
        <a:solidFill>
          <a:schemeClr val="tx1"/>
        </a:solidFill>
        <a:latin typeface="Arial" charset="0"/>
        <a:ea typeface="+mn-ea"/>
        <a:cs typeface="+mn-cs"/>
      </a:defRPr>
    </a:lvl6pPr>
    <a:lvl7pPr marL="2738364" algn="l" defTabSz="912782" rtl="0" eaLnBrk="1" latinLnBrk="0" hangingPunct="1">
      <a:defRPr sz="2100" kern="1200">
        <a:solidFill>
          <a:schemeClr val="tx1"/>
        </a:solidFill>
        <a:latin typeface="Arial" charset="0"/>
        <a:ea typeface="+mn-ea"/>
        <a:cs typeface="+mn-cs"/>
      </a:defRPr>
    </a:lvl7pPr>
    <a:lvl8pPr marL="3194758" algn="l" defTabSz="912782" rtl="0" eaLnBrk="1" latinLnBrk="0" hangingPunct="1">
      <a:defRPr sz="2100" kern="1200">
        <a:solidFill>
          <a:schemeClr val="tx1"/>
        </a:solidFill>
        <a:latin typeface="Arial" charset="0"/>
        <a:ea typeface="+mn-ea"/>
        <a:cs typeface="+mn-cs"/>
      </a:defRPr>
    </a:lvl8pPr>
    <a:lvl9pPr marL="3651150" algn="l" defTabSz="912782" rtl="0" eaLnBrk="1" latinLnBrk="0" hangingPunct="1">
      <a:defRPr sz="21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382" userDrawn="1">
          <p15:clr>
            <a:srgbClr val="A4A3A4"/>
          </p15:clr>
        </p15:guide>
        <p15:guide id="2" pos="423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B1B8"/>
    <a:srgbClr val="009AD0"/>
    <a:srgbClr val="FF5050"/>
    <a:srgbClr val="FF7C80"/>
    <a:srgbClr val="4D4D4D"/>
    <a:srgbClr val="B4DE86"/>
    <a:srgbClr val="FF0066"/>
    <a:srgbClr val="FF33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Stijl, gemiddeld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891" autoAdjust="0"/>
    <p:restoredTop sz="89051" autoAdjust="0"/>
  </p:normalViewPr>
  <p:slideViewPr>
    <p:cSldViewPr>
      <p:cViewPr varScale="1">
        <p:scale>
          <a:sx n="87" d="100"/>
          <a:sy n="87" d="100"/>
        </p:scale>
        <p:origin x="108" y="264"/>
      </p:cViewPr>
      <p:guideLst>
        <p:guide orient="horz" pos="2382"/>
        <p:guide pos="4234"/>
      </p:guideLst>
    </p:cSldViewPr>
  </p:slideViewPr>
  <p:outlineViewPr>
    <p:cViewPr>
      <p:scale>
        <a:sx n="33" d="100"/>
        <a:sy n="33" d="100"/>
      </p:scale>
      <p:origin x="0" y="-9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werkblad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werkblad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nl-NL"/>
              <a:t>A</a:t>
            </a:r>
          </a:p>
        </c:rich>
      </c:tx>
      <c:layout>
        <c:manualLayout>
          <c:xMode val="edge"/>
          <c:yMode val="edge"/>
          <c:x val="9.4559273840770074E-3"/>
          <c:y val="1.956474190726163E-2"/>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nl-BE"/>
        </a:p>
      </c:txPr>
    </c:title>
    <c:autoTitleDeleted val="0"/>
    <c:plotArea>
      <c:layout>
        <c:manualLayout>
          <c:layoutTarget val="inner"/>
          <c:xMode val="edge"/>
          <c:yMode val="edge"/>
          <c:x val="0.10534138961796387"/>
          <c:y val="4.3551743532058457E-2"/>
          <c:w val="0.59171241615631398"/>
          <c:h val="0.780642419697539"/>
        </c:manualLayout>
      </c:layout>
      <c:barChart>
        <c:barDir val="col"/>
        <c:grouping val="clustered"/>
        <c:varyColors val="0"/>
        <c:ser>
          <c:idx val="0"/>
          <c:order val="0"/>
          <c:tx>
            <c:strRef>
              <c:f>Sheet1!$B$1</c:f>
              <c:strCache>
                <c:ptCount val="1"/>
                <c:pt idx="0">
                  <c:v>No treatment</c:v>
                </c:pt>
              </c:strCache>
            </c:strRef>
          </c:tx>
          <c:spPr>
            <a:solidFill>
              <a:schemeClr val="accent1"/>
            </a:solidFill>
            <a:ln>
              <a:noFill/>
            </a:ln>
            <a:effectLst/>
          </c:spPr>
          <c:invertIfNegative val="0"/>
          <c:cat>
            <c:strRef>
              <c:f>Sheet1!$A$2:$A$4</c:f>
              <c:strCache>
                <c:ptCount val="3"/>
                <c:pt idx="0">
                  <c:v>&lt; 2005</c:v>
                </c:pt>
                <c:pt idx="1">
                  <c:v>2005-2009</c:v>
                </c:pt>
                <c:pt idx="2">
                  <c:v>2010-2016</c:v>
                </c:pt>
              </c:strCache>
            </c:strRef>
          </c:cat>
          <c:val>
            <c:numRef>
              <c:f>Sheet1!$B$2:$B$4</c:f>
              <c:numCache>
                <c:formatCode>General</c:formatCode>
                <c:ptCount val="3"/>
                <c:pt idx="0">
                  <c:v>43</c:v>
                </c:pt>
                <c:pt idx="1">
                  <c:v>32</c:v>
                </c:pt>
                <c:pt idx="2">
                  <c:v>29</c:v>
                </c:pt>
              </c:numCache>
            </c:numRef>
          </c:val>
          <c:extLst xmlns:c16r2="http://schemas.microsoft.com/office/drawing/2015/06/chart">
            <c:ext xmlns:c16="http://schemas.microsoft.com/office/drawing/2014/chart" uri="{C3380CC4-5D6E-409C-BE32-E72D297353CC}">
              <c16:uniqueId val="{00000000-510B-4A3A-96FC-5B099400F15E}"/>
            </c:ext>
          </c:extLst>
        </c:ser>
        <c:ser>
          <c:idx val="1"/>
          <c:order val="1"/>
          <c:tx>
            <c:strRef>
              <c:f>Sheet1!$C$1</c:f>
              <c:strCache>
                <c:ptCount val="1"/>
                <c:pt idx="0">
                  <c:v>Surgery</c:v>
                </c:pt>
              </c:strCache>
            </c:strRef>
          </c:tx>
          <c:spPr>
            <a:solidFill>
              <a:schemeClr val="accent2"/>
            </a:solidFill>
            <a:ln>
              <a:noFill/>
            </a:ln>
            <a:effectLst/>
          </c:spPr>
          <c:invertIfNegative val="0"/>
          <c:cat>
            <c:strRef>
              <c:f>Sheet1!$A$2:$A$4</c:f>
              <c:strCache>
                <c:ptCount val="3"/>
                <c:pt idx="0">
                  <c:v>&lt; 2005</c:v>
                </c:pt>
                <c:pt idx="1">
                  <c:v>2005-2009</c:v>
                </c:pt>
                <c:pt idx="2">
                  <c:v>2010-2016</c:v>
                </c:pt>
              </c:strCache>
            </c:strRef>
          </c:cat>
          <c:val>
            <c:numRef>
              <c:f>Sheet1!$C$2:$C$4</c:f>
              <c:numCache>
                <c:formatCode>General</c:formatCode>
                <c:ptCount val="3"/>
                <c:pt idx="0">
                  <c:v>39</c:v>
                </c:pt>
                <c:pt idx="1">
                  <c:v>41</c:v>
                </c:pt>
                <c:pt idx="2">
                  <c:v>37</c:v>
                </c:pt>
              </c:numCache>
            </c:numRef>
          </c:val>
          <c:extLst xmlns:c16r2="http://schemas.microsoft.com/office/drawing/2015/06/chart">
            <c:ext xmlns:c16="http://schemas.microsoft.com/office/drawing/2014/chart" uri="{C3380CC4-5D6E-409C-BE32-E72D297353CC}">
              <c16:uniqueId val="{00000001-510B-4A3A-96FC-5B099400F15E}"/>
            </c:ext>
          </c:extLst>
        </c:ser>
        <c:ser>
          <c:idx val="2"/>
          <c:order val="2"/>
          <c:tx>
            <c:strRef>
              <c:f>Sheet1!$D$1</c:f>
              <c:strCache>
                <c:ptCount val="1"/>
                <c:pt idx="0">
                  <c:v>Chemotherapy</c:v>
                </c:pt>
              </c:strCache>
            </c:strRef>
          </c:tx>
          <c:spPr>
            <a:solidFill>
              <a:schemeClr val="accent3"/>
            </a:solidFill>
            <a:ln>
              <a:noFill/>
            </a:ln>
            <a:effectLst/>
          </c:spPr>
          <c:invertIfNegative val="0"/>
          <c:cat>
            <c:strRef>
              <c:f>Sheet1!$A$2:$A$4</c:f>
              <c:strCache>
                <c:ptCount val="3"/>
                <c:pt idx="0">
                  <c:v>&lt; 2005</c:v>
                </c:pt>
                <c:pt idx="1">
                  <c:v>2005-2009</c:v>
                </c:pt>
                <c:pt idx="2">
                  <c:v>2010-2016</c:v>
                </c:pt>
              </c:strCache>
            </c:strRef>
          </c:cat>
          <c:val>
            <c:numRef>
              <c:f>Sheet1!$D$2:$D$4</c:f>
              <c:numCache>
                <c:formatCode>General</c:formatCode>
                <c:ptCount val="3"/>
                <c:pt idx="0">
                  <c:v>25</c:v>
                </c:pt>
                <c:pt idx="1">
                  <c:v>35</c:v>
                </c:pt>
                <c:pt idx="2">
                  <c:v>44</c:v>
                </c:pt>
              </c:numCache>
            </c:numRef>
          </c:val>
          <c:extLst xmlns:c16r2="http://schemas.microsoft.com/office/drawing/2015/06/chart">
            <c:ext xmlns:c16="http://schemas.microsoft.com/office/drawing/2014/chart" uri="{C3380CC4-5D6E-409C-BE32-E72D297353CC}">
              <c16:uniqueId val="{00000002-510B-4A3A-96FC-5B099400F15E}"/>
            </c:ext>
          </c:extLst>
        </c:ser>
        <c:ser>
          <c:idx val="3"/>
          <c:order val="3"/>
          <c:tx>
            <c:strRef>
              <c:f>Sheet1!$E$1</c:f>
              <c:strCache>
                <c:ptCount val="1"/>
                <c:pt idx="0">
                  <c:v>Radiotherapy</c:v>
                </c:pt>
              </c:strCache>
            </c:strRef>
          </c:tx>
          <c:spPr>
            <a:solidFill>
              <a:schemeClr val="accent4"/>
            </a:solidFill>
            <a:ln>
              <a:noFill/>
            </a:ln>
            <a:effectLst/>
          </c:spPr>
          <c:invertIfNegative val="0"/>
          <c:cat>
            <c:strRef>
              <c:f>Sheet1!$A$2:$A$4</c:f>
              <c:strCache>
                <c:ptCount val="3"/>
                <c:pt idx="0">
                  <c:v>&lt; 2005</c:v>
                </c:pt>
                <c:pt idx="1">
                  <c:v>2005-2009</c:v>
                </c:pt>
                <c:pt idx="2">
                  <c:v>2010-2016</c:v>
                </c:pt>
              </c:strCache>
            </c:strRef>
          </c:cat>
          <c:val>
            <c:numRef>
              <c:f>Sheet1!$E$2:$E$4</c:f>
              <c:numCache>
                <c:formatCode>General</c:formatCode>
                <c:ptCount val="3"/>
                <c:pt idx="0">
                  <c:v>4</c:v>
                </c:pt>
                <c:pt idx="1">
                  <c:v>3</c:v>
                </c:pt>
                <c:pt idx="2">
                  <c:v>2</c:v>
                </c:pt>
              </c:numCache>
            </c:numRef>
          </c:val>
          <c:extLst xmlns:c16r2="http://schemas.microsoft.com/office/drawing/2015/06/chart">
            <c:ext xmlns:c16="http://schemas.microsoft.com/office/drawing/2014/chart" uri="{C3380CC4-5D6E-409C-BE32-E72D297353CC}">
              <c16:uniqueId val="{00000003-510B-4A3A-96FC-5B099400F15E}"/>
            </c:ext>
          </c:extLst>
        </c:ser>
        <c:ser>
          <c:idx val="4"/>
          <c:order val="4"/>
          <c:tx>
            <c:strRef>
              <c:f>Sheet1!$F$1</c:f>
              <c:strCache>
                <c:ptCount val="1"/>
                <c:pt idx="0">
                  <c:v>Targeted therapy</c:v>
                </c:pt>
              </c:strCache>
            </c:strRef>
          </c:tx>
          <c:spPr>
            <a:solidFill>
              <a:schemeClr val="accent5"/>
            </a:solidFill>
            <a:ln>
              <a:noFill/>
            </a:ln>
            <a:effectLst/>
          </c:spPr>
          <c:invertIfNegative val="0"/>
          <c:cat>
            <c:strRef>
              <c:f>Sheet1!$A$2:$A$4</c:f>
              <c:strCache>
                <c:ptCount val="3"/>
                <c:pt idx="0">
                  <c:v>&lt; 2005</c:v>
                </c:pt>
                <c:pt idx="1">
                  <c:v>2005-2009</c:v>
                </c:pt>
                <c:pt idx="2">
                  <c:v>2010-2016</c:v>
                </c:pt>
              </c:strCache>
            </c:strRef>
          </c:cat>
          <c:val>
            <c:numRef>
              <c:f>Sheet1!$F$2:$F$4</c:f>
              <c:numCache>
                <c:formatCode>General</c:formatCode>
                <c:ptCount val="3"/>
                <c:pt idx="0">
                  <c:v>1</c:v>
                </c:pt>
                <c:pt idx="1">
                  <c:v>3</c:v>
                </c:pt>
                <c:pt idx="2">
                  <c:v>4</c:v>
                </c:pt>
              </c:numCache>
            </c:numRef>
          </c:val>
          <c:extLst xmlns:c16r2="http://schemas.microsoft.com/office/drawing/2015/06/chart">
            <c:ext xmlns:c16="http://schemas.microsoft.com/office/drawing/2014/chart" uri="{C3380CC4-5D6E-409C-BE32-E72D297353CC}">
              <c16:uniqueId val="{00000004-510B-4A3A-96FC-5B099400F15E}"/>
            </c:ext>
          </c:extLst>
        </c:ser>
        <c:ser>
          <c:idx val="5"/>
          <c:order val="5"/>
          <c:tx>
            <c:strRef>
              <c:f>Sheet1!$G$1</c:f>
              <c:strCache>
                <c:ptCount val="1"/>
                <c:pt idx="0">
                  <c:v>Other therapy</c:v>
                </c:pt>
              </c:strCache>
            </c:strRef>
          </c:tx>
          <c:spPr>
            <a:solidFill>
              <a:schemeClr val="accent6"/>
            </a:solidFill>
            <a:ln>
              <a:noFill/>
            </a:ln>
            <a:effectLst/>
          </c:spPr>
          <c:invertIfNegative val="0"/>
          <c:cat>
            <c:strRef>
              <c:f>Sheet1!$A$2:$A$4</c:f>
              <c:strCache>
                <c:ptCount val="3"/>
                <c:pt idx="0">
                  <c:v>&lt; 2005</c:v>
                </c:pt>
                <c:pt idx="1">
                  <c:v>2005-2009</c:v>
                </c:pt>
                <c:pt idx="2">
                  <c:v>2010-2016</c:v>
                </c:pt>
              </c:strCache>
            </c:strRef>
          </c:cat>
          <c:val>
            <c:numRef>
              <c:f>Sheet1!$G$2:$G$4</c:f>
              <c:numCache>
                <c:formatCode>General</c:formatCode>
                <c:ptCount val="3"/>
                <c:pt idx="0">
                  <c:v>4</c:v>
                </c:pt>
                <c:pt idx="1">
                  <c:v>6</c:v>
                </c:pt>
                <c:pt idx="2">
                  <c:v>4</c:v>
                </c:pt>
              </c:numCache>
            </c:numRef>
          </c:val>
          <c:extLst xmlns:c16r2="http://schemas.microsoft.com/office/drawing/2015/06/chart">
            <c:ext xmlns:c16="http://schemas.microsoft.com/office/drawing/2014/chart" uri="{C3380CC4-5D6E-409C-BE32-E72D297353CC}">
              <c16:uniqueId val="{00000000-B4CF-4D8D-843E-15381ABF34A6}"/>
            </c:ext>
          </c:extLst>
        </c:ser>
        <c:dLbls>
          <c:showLegendKey val="0"/>
          <c:showVal val="0"/>
          <c:showCatName val="0"/>
          <c:showSerName val="0"/>
          <c:showPercent val="0"/>
          <c:showBubbleSize val="0"/>
        </c:dLbls>
        <c:gapWidth val="150"/>
        <c:axId val="207837992"/>
        <c:axId val="207838384"/>
      </c:barChart>
      <c:catAx>
        <c:axId val="207837992"/>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nl-NL" sz="1400"/>
                  <a:t>Period of diagnosis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nl-BE"/>
            </a:p>
          </c:txPr>
        </c:title>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BE"/>
          </a:p>
        </c:txPr>
        <c:crossAx val="207838384"/>
        <c:crosses val="autoZero"/>
        <c:auto val="1"/>
        <c:lblAlgn val="ctr"/>
        <c:lblOffset val="100"/>
        <c:noMultiLvlLbl val="0"/>
      </c:catAx>
      <c:valAx>
        <c:axId val="207838384"/>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nl-NL" sz="1400"/>
                  <a:t>Percentage of patients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nl-BE"/>
            </a:p>
          </c:txPr>
        </c:title>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BE"/>
          </a:p>
        </c:txPr>
        <c:crossAx val="207837992"/>
        <c:crosses val="autoZero"/>
        <c:crossBetween val="between"/>
      </c:valAx>
      <c:spPr>
        <a:noFill/>
        <a:ln>
          <a:noFill/>
        </a:ln>
        <a:effectLst/>
      </c:spPr>
    </c:plotArea>
    <c:legend>
      <c:legendPos val="r"/>
      <c:layout>
        <c:manualLayout>
          <c:xMode val="edge"/>
          <c:yMode val="edge"/>
          <c:x val="0.72020195392242603"/>
          <c:y val="9.0733033370828706E-2"/>
          <c:w val="0.26224518810148673"/>
          <c:h val="0.7405621172353444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BE"/>
        </a:p>
      </c:txPr>
    </c:legend>
    <c:plotVisOnly val="1"/>
    <c:dispBlanksAs val="gap"/>
    <c:showDLblsOverMax val="0"/>
  </c:chart>
  <c:spPr>
    <a:noFill/>
    <a:ln w="9525" cap="flat" cmpd="sng" algn="ctr">
      <a:noFill/>
      <a:prstDash val="solid"/>
    </a:ln>
    <a:effectLst/>
  </c:spPr>
  <c:txPr>
    <a:bodyPr/>
    <a:lstStyle/>
    <a:p>
      <a:pPr>
        <a:defRPr sz="1800"/>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nl-NL"/>
              <a:t>B</a:t>
            </a:r>
          </a:p>
        </c:rich>
      </c:tx>
      <c:layout>
        <c:manualLayout>
          <c:xMode val="edge"/>
          <c:yMode val="edge"/>
          <c:x val="1.5428149606299207E-2"/>
          <c:y val="1.9569116360455035E-2"/>
        </c:manualLayout>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nl-BE"/>
        </a:p>
      </c:txPr>
    </c:title>
    <c:autoTitleDeleted val="0"/>
    <c:plotArea>
      <c:layout>
        <c:manualLayout>
          <c:layoutTarget val="inner"/>
          <c:xMode val="edge"/>
          <c:yMode val="edge"/>
          <c:x val="0.11823490813648313"/>
          <c:y val="3.3730158730158721E-2"/>
          <c:w val="0.58363353018372699"/>
          <c:h val="0.79046400449943699"/>
        </c:manualLayout>
      </c:layout>
      <c:barChart>
        <c:barDir val="col"/>
        <c:grouping val="clustered"/>
        <c:varyColors val="0"/>
        <c:ser>
          <c:idx val="0"/>
          <c:order val="0"/>
          <c:tx>
            <c:strRef>
              <c:f>Sheet1!$B$1</c:f>
              <c:strCache>
                <c:ptCount val="1"/>
                <c:pt idx="0">
                  <c:v>Miscarriage</c:v>
                </c:pt>
              </c:strCache>
            </c:strRef>
          </c:tx>
          <c:spPr>
            <a:solidFill>
              <a:schemeClr val="accent1"/>
            </a:solidFill>
            <a:ln>
              <a:noFill/>
            </a:ln>
            <a:effectLst/>
          </c:spPr>
          <c:invertIfNegative val="0"/>
          <c:cat>
            <c:strRef>
              <c:f>Sheet1!$A$2:$A$4</c:f>
              <c:strCache>
                <c:ptCount val="3"/>
                <c:pt idx="0">
                  <c:v>&lt; 2005</c:v>
                </c:pt>
                <c:pt idx="1">
                  <c:v>2005-2009</c:v>
                </c:pt>
                <c:pt idx="2">
                  <c:v>2010-2016</c:v>
                </c:pt>
              </c:strCache>
            </c:strRef>
          </c:cat>
          <c:val>
            <c:numRef>
              <c:f>Sheet1!$B$2:$B$4</c:f>
              <c:numCache>
                <c:formatCode>General</c:formatCode>
                <c:ptCount val="3"/>
                <c:pt idx="0">
                  <c:v>3</c:v>
                </c:pt>
                <c:pt idx="1">
                  <c:v>1</c:v>
                </c:pt>
                <c:pt idx="2">
                  <c:v>1</c:v>
                </c:pt>
              </c:numCache>
            </c:numRef>
          </c:val>
          <c:extLst xmlns:c16r2="http://schemas.microsoft.com/office/drawing/2015/06/chart">
            <c:ext xmlns:c16="http://schemas.microsoft.com/office/drawing/2014/chart" uri="{C3380CC4-5D6E-409C-BE32-E72D297353CC}">
              <c16:uniqueId val="{00000000-A3EE-47D4-AC7B-B370C06D8B59}"/>
            </c:ext>
          </c:extLst>
        </c:ser>
        <c:ser>
          <c:idx val="1"/>
          <c:order val="1"/>
          <c:tx>
            <c:strRef>
              <c:f>Sheet1!$C$1</c:f>
              <c:strCache>
                <c:ptCount val="1"/>
                <c:pt idx="0">
                  <c:v>Pregnancy termination</c:v>
                </c:pt>
              </c:strCache>
            </c:strRef>
          </c:tx>
          <c:spPr>
            <a:solidFill>
              <a:schemeClr val="accent2"/>
            </a:solidFill>
            <a:ln>
              <a:noFill/>
            </a:ln>
            <a:effectLst/>
          </c:spPr>
          <c:invertIfNegative val="0"/>
          <c:cat>
            <c:strRef>
              <c:f>Sheet1!$A$2:$A$4</c:f>
              <c:strCache>
                <c:ptCount val="3"/>
                <c:pt idx="0">
                  <c:v>&lt; 2005</c:v>
                </c:pt>
                <c:pt idx="1">
                  <c:v>2005-2009</c:v>
                </c:pt>
                <c:pt idx="2">
                  <c:v>2010-2016</c:v>
                </c:pt>
              </c:strCache>
            </c:strRef>
          </c:cat>
          <c:val>
            <c:numRef>
              <c:f>Sheet1!$C$2:$C$4</c:f>
              <c:numCache>
                <c:formatCode>General</c:formatCode>
                <c:ptCount val="3"/>
                <c:pt idx="0">
                  <c:v>11</c:v>
                </c:pt>
                <c:pt idx="1">
                  <c:v>9</c:v>
                </c:pt>
                <c:pt idx="2">
                  <c:v>8</c:v>
                </c:pt>
              </c:numCache>
            </c:numRef>
          </c:val>
          <c:extLst xmlns:c16r2="http://schemas.microsoft.com/office/drawing/2015/06/chart">
            <c:ext xmlns:c16="http://schemas.microsoft.com/office/drawing/2014/chart" uri="{C3380CC4-5D6E-409C-BE32-E72D297353CC}">
              <c16:uniqueId val="{00000001-A3EE-47D4-AC7B-B370C06D8B59}"/>
            </c:ext>
          </c:extLst>
        </c:ser>
        <c:ser>
          <c:idx val="2"/>
          <c:order val="2"/>
          <c:tx>
            <c:strRef>
              <c:f>Sheet1!$D$1</c:f>
              <c:strCache>
                <c:ptCount val="1"/>
                <c:pt idx="0">
                  <c:v>Still birth</c:v>
                </c:pt>
              </c:strCache>
            </c:strRef>
          </c:tx>
          <c:spPr>
            <a:solidFill>
              <a:schemeClr val="accent3"/>
            </a:solidFill>
            <a:ln>
              <a:noFill/>
            </a:ln>
            <a:effectLst/>
          </c:spPr>
          <c:invertIfNegative val="0"/>
          <c:cat>
            <c:strRef>
              <c:f>Sheet1!$A$2:$A$4</c:f>
              <c:strCache>
                <c:ptCount val="3"/>
                <c:pt idx="0">
                  <c:v>&lt; 2005</c:v>
                </c:pt>
                <c:pt idx="1">
                  <c:v>2005-2009</c:v>
                </c:pt>
                <c:pt idx="2">
                  <c:v>2010-2016</c:v>
                </c:pt>
              </c:strCache>
            </c:strRef>
          </c:cat>
          <c:val>
            <c:numRef>
              <c:f>Sheet1!$D$2:$D$4</c:f>
              <c:numCache>
                <c:formatCode>General</c:formatCode>
                <c:ptCount val="3"/>
                <c:pt idx="0">
                  <c:v>3</c:v>
                </c:pt>
                <c:pt idx="1">
                  <c:v>1</c:v>
                </c:pt>
                <c:pt idx="2">
                  <c:v>1</c:v>
                </c:pt>
              </c:numCache>
            </c:numRef>
          </c:val>
          <c:extLst xmlns:c16r2="http://schemas.microsoft.com/office/drawing/2015/06/chart">
            <c:ext xmlns:c16="http://schemas.microsoft.com/office/drawing/2014/chart" uri="{C3380CC4-5D6E-409C-BE32-E72D297353CC}">
              <c16:uniqueId val="{00000002-A3EE-47D4-AC7B-B370C06D8B59}"/>
            </c:ext>
          </c:extLst>
        </c:ser>
        <c:ser>
          <c:idx val="3"/>
          <c:order val="3"/>
          <c:tx>
            <c:strRef>
              <c:f>Sheet1!$E$1</c:f>
              <c:strCache>
                <c:ptCount val="1"/>
                <c:pt idx="0">
                  <c:v>Overall live birth</c:v>
                </c:pt>
              </c:strCache>
            </c:strRef>
          </c:tx>
          <c:spPr>
            <a:solidFill>
              <a:schemeClr val="accent4"/>
            </a:solidFill>
            <a:ln>
              <a:noFill/>
            </a:ln>
            <a:effectLst/>
          </c:spPr>
          <c:invertIfNegative val="0"/>
          <c:cat>
            <c:strRef>
              <c:f>Sheet1!$A$2:$A$4</c:f>
              <c:strCache>
                <c:ptCount val="3"/>
                <c:pt idx="0">
                  <c:v>&lt; 2005</c:v>
                </c:pt>
                <c:pt idx="1">
                  <c:v>2005-2009</c:v>
                </c:pt>
                <c:pt idx="2">
                  <c:v>2010-2016</c:v>
                </c:pt>
              </c:strCache>
            </c:strRef>
          </c:cat>
          <c:val>
            <c:numRef>
              <c:f>Sheet1!$E$2:$E$4</c:f>
              <c:numCache>
                <c:formatCode>General</c:formatCode>
                <c:ptCount val="3"/>
                <c:pt idx="0">
                  <c:v>82</c:v>
                </c:pt>
                <c:pt idx="1">
                  <c:v>88</c:v>
                </c:pt>
                <c:pt idx="2">
                  <c:v>90</c:v>
                </c:pt>
              </c:numCache>
            </c:numRef>
          </c:val>
          <c:extLst xmlns:c16r2="http://schemas.microsoft.com/office/drawing/2015/06/chart">
            <c:ext xmlns:c16="http://schemas.microsoft.com/office/drawing/2014/chart" uri="{C3380CC4-5D6E-409C-BE32-E72D297353CC}">
              <c16:uniqueId val="{00000003-A3EE-47D4-AC7B-B370C06D8B59}"/>
            </c:ext>
          </c:extLst>
        </c:ser>
        <c:ser>
          <c:idx val="4"/>
          <c:order val="4"/>
          <c:tx>
            <c:strRef>
              <c:f>Sheet1!$F$1</c:f>
              <c:strCache>
                <c:ptCount val="1"/>
                <c:pt idx="0">
                  <c:v>Premature live birth</c:v>
                </c:pt>
              </c:strCache>
            </c:strRef>
          </c:tx>
          <c:spPr>
            <a:solidFill>
              <a:schemeClr val="accent5"/>
            </a:solidFill>
            <a:ln>
              <a:noFill/>
            </a:ln>
            <a:effectLst/>
          </c:spPr>
          <c:invertIfNegative val="0"/>
          <c:cat>
            <c:strRef>
              <c:f>Sheet1!$A$2:$A$4</c:f>
              <c:strCache>
                <c:ptCount val="3"/>
                <c:pt idx="0">
                  <c:v>&lt; 2005</c:v>
                </c:pt>
                <c:pt idx="1">
                  <c:v>2005-2009</c:v>
                </c:pt>
                <c:pt idx="2">
                  <c:v>2010-2016</c:v>
                </c:pt>
              </c:strCache>
            </c:strRef>
          </c:cat>
          <c:val>
            <c:numRef>
              <c:f>Sheet1!$F$2:$F$4</c:f>
              <c:numCache>
                <c:formatCode>General</c:formatCode>
                <c:ptCount val="3"/>
                <c:pt idx="0">
                  <c:v>54</c:v>
                </c:pt>
                <c:pt idx="1">
                  <c:v>51</c:v>
                </c:pt>
                <c:pt idx="2">
                  <c:v>44</c:v>
                </c:pt>
              </c:numCache>
            </c:numRef>
          </c:val>
          <c:extLst xmlns:c16r2="http://schemas.microsoft.com/office/drawing/2015/06/chart">
            <c:ext xmlns:c16="http://schemas.microsoft.com/office/drawing/2014/chart" uri="{C3380CC4-5D6E-409C-BE32-E72D297353CC}">
              <c16:uniqueId val="{00000004-A3EE-47D4-AC7B-B370C06D8B59}"/>
            </c:ext>
          </c:extLst>
        </c:ser>
        <c:dLbls>
          <c:showLegendKey val="0"/>
          <c:showVal val="0"/>
          <c:showCatName val="0"/>
          <c:showSerName val="0"/>
          <c:showPercent val="0"/>
          <c:showBubbleSize val="0"/>
        </c:dLbls>
        <c:gapWidth val="150"/>
        <c:axId val="209450560"/>
        <c:axId val="209450952"/>
      </c:barChart>
      <c:catAx>
        <c:axId val="2094505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nl-NL" sz="1400"/>
                  <a:t>Period of diagnosis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nl-BE"/>
            </a:p>
          </c:txPr>
        </c:title>
        <c:numFmt formatCode="General"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BE"/>
          </a:p>
        </c:txPr>
        <c:crossAx val="209450952"/>
        <c:crosses val="autoZero"/>
        <c:auto val="1"/>
        <c:lblAlgn val="ctr"/>
        <c:lblOffset val="100"/>
        <c:noMultiLvlLbl val="0"/>
      </c:catAx>
      <c:valAx>
        <c:axId val="209450952"/>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nl-NL" sz="1400"/>
                  <a:t>Percentage of patients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nl-BE"/>
            </a:p>
          </c:txPr>
        </c:title>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BE"/>
          </a:p>
        </c:txPr>
        <c:crossAx val="209450560"/>
        <c:crosses val="autoZero"/>
        <c:crossBetween val="between"/>
      </c:valAx>
      <c:spPr>
        <a:noFill/>
        <a:ln>
          <a:noFill/>
        </a:ln>
        <a:effectLst/>
      </c:spPr>
    </c:plotArea>
    <c:legend>
      <c:legendPos val="r"/>
      <c:layout>
        <c:manualLayout>
          <c:xMode val="edge"/>
          <c:yMode val="edge"/>
          <c:x val="0.71125513170494259"/>
          <c:y val="0.13856696234531404"/>
          <c:w val="0.28454559943075108"/>
          <c:h val="0.6361512950802750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nl-BE"/>
        </a:p>
      </c:txPr>
    </c:legend>
    <c:plotVisOnly val="1"/>
    <c:dispBlanksAs val="gap"/>
    <c:showDLblsOverMax val="0"/>
  </c:chart>
  <c:spPr>
    <a:noFill/>
    <a:ln w="9525" cap="flat" cmpd="sng" algn="ctr">
      <a:noFill/>
      <a:prstDash val="solid"/>
    </a:ln>
    <a:effectLst/>
  </c:spPr>
  <c:txPr>
    <a:bodyPr/>
    <a:lstStyle/>
    <a:p>
      <a:pPr>
        <a:defRPr sz="1800"/>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5623373" y="0"/>
            <a:ext cx="4301543" cy="339884"/>
          </a:xfrm>
          <a:prstGeom prst="rect">
            <a:avLst/>
          </a:prstGeom>
        </p:spPr>
        <p:txBody>
          <a:bodyPr vert="horz" lIns="91440" tIns="45720" rIns="91440" bIns="45720" rtlCol="0"/>
          <a:lstStyle>
            <a:lvl1pPr algn="r">
              <a:defRPr sz="1200"/>
            </a:lvl1pPr>
          </a:lstStyle>
          <a:p>
            <a:fld id="{F5E50270-F731-4EBA-8420-B9C32C3D3E62}" type="datetimeFigureOut">
              <a:rPr lang="nl-BE" smtClean="0"/>
              <a:pPr/>
              <a:t>28-9-2018</a:t>
            </a:fld>
            <a:endParaRPr lang="nl-BE"/>
          </a:p>
        </p:txBody>
      </p:sp>
      <p:sp>
        <p:nvSpPr>
          <p:cNvPr id="4" name="Tijdelijke aanduiding voor voettekst 3"/>
          <p:cNvSpPr>
            <a:spLocks noGrp="1"/>
          </p:cNvSpPr>
          <p:nvPr>
            <p:ph type="ftr" sz="quarter" idx="2"/>
          </p:nvPr>
        </p:nvSpPr>
        <p:spPr>
          <a:xfrm>
            <a:off x="0" y="6456219"/>
            <a:ext cx="4301543" cy="339884"/>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5623373" y="6456219"/>
            <a:ext cx="4301543" cy="339884"/>
          </a:xfrm>
          <a:prstGeom prst="rect">
            <a:avLst/>
          </a:prstGeom>
        </p:spPr>
        <p:txBody>
          <a:bodyPr vert="horz" lIns="91440" tIns="45720" rIns="91440" bIns="45720" rtlCol="0" anchor="b"/>
          <a:lstStyle>
            <a:lvl1pPr algn="r">
              <a:defRPr sz="1200"/>
            </a:lvl1pPr>
          </a:lstStyle>
          <a:p>
            <a:fld id="{1574E91B-583E-41F4-8301-2CDF23DAD87D}" type="slidenum">
              <a:rPr lang="nl-BE" smtClean="0"/>
              <a:pPr/>
              <a:t>‹nr.›</a:t>
            </a:fld>
            <a:endParaRPr lang="nl-BE"/>
          </a:p>
        </p:txBody>
      </p:sp>
    </p:spTree>
    <p:extLst>
      <p:ext uri="{BB962C8B-B14F-4D97-AF65-F5344CB8AC3E}">
        <p14:creationId xmlns:p14="http://schemas.microsoft.com/office/powerpoint/2010/main" val="4043537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4301543" cy="3398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45059" name="Rectangle 3"/>
          <p:cNvSpPr>
            <a:spLocks noGrp="1" noChangeArrowheads="1"/>
          </p:cNvSpPr>
          <p:nvPr>
            <p:ph type="dt" idx="1"/>
          </p:nvPr>
        </p:nvSpPr>
        <p:spPr bwMode="auto">
          <a:xfrm>
            <a:off x="5623373" y="0"/>
            <a:ext cx="4301543" cy="3398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14B5A2B4-E549-4855-A550-71AB3071D7B5}" type="datetimeFigureOut">
              <a:rPr lang="en-GB"/>
              <a:pPr/>
              <a:t>28/09/2018</a:t>
            </a:fld>
            <a:endParaRPr lang="en-GB"/>
          </a:p>
        </p:txBody>
      </p:sp>
      <p:sp>
        <p:nvSpPr>
          <p:cNvPr id="45060" name="Rectangle 4"/>
          <p:cNvSpPr>
            <a:spLocks noGrp="1" noRot="1" noChangeAspect="1" noChangeArrowheads="1" noTextEdit="1"/>
          </p:cNvSpPr>
          <p:nvPr>
            <p:ph type="sldImg" idx="2"/>
          </p:nvPr>
        </p:nvSpPr>
        <p:spPr bwMode="auto">
          <a:xfrm>
            <a:off x="2697163" y="509588"/>
            <a:ext cx="4532312" cy="2549525"/>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992664" y="3228897"/>
            <a:ext cx="7941310" cy="30589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Klik om de opmaakprofielen van de modeltekst te bewerken</a:t>
            </a:r>
          </a:p>
          <a:p>
            <a:pPr lvl="1"/>
            <a:r>
              <a:rPr lang="en-GB" smtClean="0"/>
              <a:t>Tweede niveau</a:t>
            </a:r>
          </a:p>
          <a:p>
            <a:pPr lvl="2"/>
            <a:r>
              <a:rPr lang="en-GB" smtClean="0"/>
              <a:t>Derde niveau</a:t>
            </a:r>
          </a:p>
          <a:p>
            <a:pPr lvl="3"/>
            <a:r>
              <a:rPr lang="en-GB" smtClean="0"/>
              <a:t>Vierde niveau</a:t>
            </a:r>
          </a:p>
          <a:p>
            <a:pPr lvl="4"/>
            <a:r>
              <a:rPr lang="en-GB" smtClean="0"/>
              <a:t>Vijfde niveau</a:t>
            </a:r>
          </a:p>
        </p:txBody>
      </p:sp>
      <p:sp>
        <p:nvSpPr>
          <p:cNvPr id="45062" name="Rectangle 6"/>
          <p:cNvSpPr>
            <a:spLocks noGrp="1" noChangeArrowheads="1"/>
          </p:cNvSpPr>
          <p:nvPr>
            <p:ph type="ftr" sz="quarter" idx="4"/>
          </p:nvPr>
        </p:nvSpPr>
        <p:spPr bwMode="auto">
          <a:xfrm>
            <a:off x="0" y="6456219"/>
            <a:ext cx="4301543" cy="3398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45063" name="Rectangle 7"/>
          <p:cNvSpPr>
            <a:spLocks noGrp="1" noChangeArrowheads="1"/>
          </p:cNvSpPr>
          <p:nvPr>
            <p:ph type="sldNum" sz="quarter" idx="5"/>
          </p:nvPr>
        </p:nvSpPr>
        <p:spPr bwMode="auto">
          <a:xfrm>
            <a:off x="5623373" y="6456219"/>
            <a:ext cx="4301543" cy="3398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D580273-0BA3-48AF-B90F-BFCFCDC5B496}" type="slidenum">
              <a:rPr lang="en-GB"/>
              <a:pPr/>
              <a:t>‹nr.›</a:t>
            </a:fld>
            <a:endParaRPr lang="en-GB"/>
          </a:p>
        </p:txBody>
      </p:sp>
    </p:spTree>
    <p:extLst>
      <p:ext uri="{BB962C8B-B14F-4D97-AF65-F5344CB8AC3E}">
        <p14:creationId xmlns:p14="http://schemas.microsoft.com/office/powerpoint/2010/main" val="22639433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300" kern="1200">
        <a:solidFill>
          <a:schemeClr val="tx1"/>
        </a:solidFill>
        <a:latin typeface="Calibri" pitchFamily="34" charset="0"/>
        <a:ea typeface="+mn-ea"/>
        <a:cs typeface="+mn-cs"/>
      </a:defRPr>
    </a:lvl1pPr>
    <a:lvl2pPr marL="456393" algn="l" rtl="0" fontAlgn="base">
      <a:spcBef>
        <a:spcPct val="30000"/>
      </a:spcBef>
      <a:spcAft>
        <a:spcPct val="0"/>
      </a:spcAft>
      <a:defRPr sz="1300" kern="1200">
        <a:solidFill>
          <a:schemeClr val="tx1"/>
        </a:solidFill>
        <a:latin typeface="Calibri" pitchFamily="34" charset="0"/>
        <a:ea typeface="+mn-ea"/>
        <a:cs typeface="+mn-cs"/>
      </a:defRPr>
    </a:lvl2pPr>
    <a:lvl3pPr marL="912782" algn="l" rtl="0" fontAlgn="base">
      <a:spcBef>
        <a:spcPct val="30000"/>
      </a:spcBef>
      <a:spcAft>
        <a:spcPct val="0"/>
      </a:spcAft>
      <a:defRPr sz="1300" kern="1200">
        <a:solidFill>
          <a:schemeClr val="tx1"/>
        </a:solidFill>
        <a:latin typeface="Calibri" pitchFamily="34" charset="0"/>
        <a:ea typeface="+mn-ea"/>
        <a:cs typeface="+mn-cs"/>
      </a:defRPr>
    </a:lvl3pPr>
    <a:lvl4pPr marL="1369181" algn="l" rtl="0" fontAlgn="base">
      <a:spcBef>
        <a:spcPct val="30000"/>
      </a:spcBef>
      <a:spcAft>
        <a:spcPct val="0"/>
      </a:spcAft>
      <a:defRPr sz="1300" kern="1200">
        <a:solidFill>
          <a:schemeClr val="tx1"/>
        </a:solidFill>
        <a:latin typeface="Calibri" pitchFamily="34" charset="0"/>
        <a:ea typeface="+mn-ea"/>
        <a:cs typeface="+mn-cs"/>
      </a:defRPr>
    </a:lvl4pPr>
    <a:lvl5pPr marL="1825574" algn="l" rtl="0" fontAlgn="base">
      <a:spcBef>
        <a:spcPct val="30000"/>
      </a:spcBef>
      <a:spcAft>
        <a:spcPct val="0"/>
      </a:spcAft>
      <a:defRPr sz="1300" kern="1200">
        <a:solidFill>
          <a:schemeClr val="tx1"/>
        </a:solidFill>
        <a:latin typeface="Calibri" pitchFamily="34" charset="0"/>
        <a:ea typeface="+mn-ea"/>
        <a:cs typeface="+mn-cs"/>
      </a:defRPr>
    </a:lvl5pPr>
    <a:lvl6pPr marL="2281970" algn="l" defTabSz="912782" rtl="0" eaLnBrk="1" latinLnBrk="0" hangingPunct="1">
      <a:defRPr sz="1300" kern="1200">
        <a:solidFill>
          <a:schemeClr val="tx1"/>
        </a:solidFill>
        <a:latin typeface="+mn-lt"/>
        <a:ea typeface="+mn-ea"/>
        <a:cs typeface="+mn-cs"/>
      </a:defRPr>
    </a:lvl6pPr>
    <a:lvl7pPr marL="2738364" algn="l" defTabSz="912782" rtl="0" eaLnBrk="1" latinLnBrk="0" hangingPunct="1">
      <a:defRPr sz="1300" kern="1200">
        <a:solidFill>
          <a:schemeClr val="tx1"/>
        </a:solidFill>
        <a:latin typeface="+mn-lt"/>
        <a:ea typeface="+mn-ea"/>
        <a:cs typeface="+mn-cs"/>
      </a:defRPr>
    </a:lvl7pPr>
    <a:lvl8pPr marL="3194758" algn="l" defTabSz="912782" rtl="0" eaLnBrk="1" latinLnBrk="0" hangingPunct="1">
      <a:defRPr sz="1300" kern="1200">
        <a:solidFill>
          <a:schemeClr val="tx1"/>
        </a:solidFill>
        <a:latin typeface="+mn-lt"/>
        <a:ea typeface="+mn-ea"/>
        <a:cs typeface="+mn-cs"/>
      </a:defRPr>
    </a:lvl8pPr>
    <a:lvl9pPr marL="3651150" algn="l" defTabSz="91278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697163" y="509588"/>
            <a:ext cx="4532312" cy="2549525"/>
          </a:xfrm>
        </p:spPr>
      </p:sp>
      <p:sp>
        <p:nvSpPr>
          <p:cNvPr id="3" name="Tijdelijke aanduiding voor notities 2"/>
          <p:cNvSpPr>
            <a:spLocks noGrp="1"/>
          </p:cNvSpPr>
          <p:nvPr>
            <p:ph type="body" idx="1"/>
          </p:nvPr>
        </p:nvSpPr>
        <p:spPr/>
        <p:txBody>
          <a:bodyPr/>
          <a:lstStyle/>
          <a:p>
            <a:r>
              <a:rPr lang="nl-BE" dirty="0" smtClean="0"/>
              <a:t>Casus om</a:t>
            </a:r>
            <a:r>
              <a:rPr lang="nl-BE" baseline="0" dirty="0" smtClean="0"/>
              <a:t> verschil te duiden dat we kunnen maken in de kliniek.</a:t>
            </a:r>
            <a:endParaRPr lang="nl-BE" dirty="0"/>
          </a:p>
        </p:txBody>
      </p:sp>
      <p:sp>
        <p:nvSpPr>
          <p:cNvPr id="4" name="Tijdelijke aanduiding voor dianummer 3"/>
          <p:cNvSpPr>
            <a:spLocks noGrp="1"/>
          </p:cNvSpPr>
          <p:nvPr>
            <p:ph type="sldNum" sz="quarter" idx="10"/>
          </p:nvPr>
        </p:nvSpPr>
        <p:spPr/>
        <p:txBody>
          <a:bodyPr/>
          <a:lstStyle/>
          <a:p>
            <a:fld id="{4D580273-0BA3-48AF-B90F-BFCFCDC5B496}" type="slidenum">
              <a:rPr lang="en-GB" smtClean="0"/>
              <a:pPr/>
              <a:t>5</a:t>
            </a:fld>
            <a:endParaRPr lang="en-GB"/>
          </a:p>
        </p:txBody>
      </p:sp>
    </p:spTree>
    <p:extLst>
      <p:ext uri="{BB962C8B-B14F-4D97-AF65-F5344CB8AC3E}">
        <p14:creationId xmlns:p14="http://schemas.microsoft.com/office/powerpoint/2010/main" val="1668947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afbeelding 1"/>
          <p:cNvSpPr>
            <a:spLocks noGrp="1" noRot="1" noChangeAspect="1" noTextEdit="1"/>
          </p:cNvSpPr>
          <p:nvPr>
            <p:ph type="sldImg"/>
          </p:nvPr>
        </p:nvSpPr>
        <p:spPr bwMode="auto">
          <a:xfrm>
            <a:off x="269716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nl-BE" b="1" smtClean="0"/>
              <a:t>Cognitive outcome (reported as Bayley II score) in relation to the estimated fetal dose of radiation exposure during pregnancy (N=11)</a:t>
            </a:r>
            <a:endParaRPr lang="nl-BE" altLang="nl-BE" smtClean="0"/>
          </a:p>
          <a:p>
            <a:pPr eaLnBrk="1" hangingPunct="1">
              <a:spcBef>
                <a:spcPct val="0"/>
              </a:spcBef>
            </a:pPr>
            <a:endParaRPr lang="nl-BE" altLang="nl-BE" smtClean="0"/>
          </a:p>
        </p:txBody>
      </p:sp>
      <p:sp>
        <p:nvSpPr>
          <p:cNvPr id="3277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9C364F-F482-48EF-AB5A-6BD493EEB1AF}" type="slidenum">
              <a:rPr lang="nl-BE" altLang="nl-BE">
                <a:solidFill>
                  <a:prstClr val="black"/>
                </a:solidFill>
              </a:rPr>
              <a:pPr/>
              <a:t>36</a:t>
            </a:fld>
            <a:endParaRPr lang="nl-BE" altLang="nl-BE">
              <a:solidFill>
                <a:prstClr val="black"/>
              </a:solidFill>
            </a:endParaRPr>
          </a:p>
        </p:txBody>
      </p:sp>
    </p:spTree>
    <p:extLst>
      <p:ext uri="{BB962C8B-B14F-4D97-AF65-F5344CB8AC3E}">
        <p14:creationId xmlns:p14="http://schemas.microsoft.com/office/powerpoint/2010/main" val="2163798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bwMode="auto">
          <a:xfrm>
            <a:off x="269716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nl-BE" b="1" smtClean="0"/>
              <a:t>Cognitive outcome (reported as Bayley II score) in relation to gestational age at birth for study (N=119) and control (N=119) group</a:t>
            </a:r>
            <a:endParaRPr lang="nl-BE" altLang="nl-BE" smtClean="0"/>
          </a:p>
        </p:txBody>
      </p:sp>
      <p:sp>
        <p:nvSpPr>
          <p:cNvPr id="3379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C750DA-6F7A-4C71-B5B2-91EA4CF198F6}" type="slidenum">
              <a:rPr lang="nl-BE" altLang="nl-BE">
                <a:solidFill>
                  <a:prstClr val="black"/>
                </a:solidFill>
              </a:rPr>
              <a:pPr/>
              <a:t>37</a:t>
            </a:fld>
            <a:endParaRPr lang="nl-BE" altLang="nl-BE">
              <a:solidFill>
                <a:prstClr val="black"/>
              </a:solidFill>
            </a:endParaRPr>
          </a:p>
        </p:txBody>
      </p:sp>
    </p:spTree>
    <p:extLst>
      <p:ext uri="{BB962C8B-B14F-4D97-AF65-F5344CB8AC3E}">
        <p14:creationId xmlns:p14="http://schemas.microsoft.com/office/powerpoint/2010/main" val="752522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697163" y="509588"/>
            <a:ext cx="4532312" cy="2549525"/>
          </a:xfrm>
        </p:spPr>
      </p:sp>
      <p:sp>
        <p:nvSpPr>
          <p:cNvPr id="3" name="Tijdelijke aanduiding voor notities 2"/>
          <p:cNvSpPr>
            <a:spLocks noGrp="1"/>
          </p:cNvSpPr>
          <p:nvPr>
            <p:ph type="body" idx="1"/>
          </p:nvPr>
        </p:nvSpPr>
        <p:spPr/>
        <p:txBody>
          <a:bodyPr/>
          <a:lstStyle/>
          <a:p>
            <a:r>
              <a:rPr lang="nl-BE" baseline="0" dirty="0" smtClean="0"/>
              <a:t>TDI: </a:t>
            </a:r>
            <a:r>
              <a:rPr lang="nl-BE" baseline="0" dirty="0" err="1" smtClean="0"/>
              <a:t>myocardial</a:t>
            </a:r>
            <a:r>
              <a:rPr lang="nl-BE" baseline="0" dirty="0" smtClean="0"/>
              <a:t> motion </a:t>
            </a:r>
            <a:r>
              <a:rPr lang="nl-BE" baseline="0" dirty="0" err="1" smtClean="0"/>
              <a:t>measured</a:t>
            </a:r>
            <a:r>
              <a:rPr lang="nl-BE" baseline="0" dirty="0" smtClean="0"/>
              <a:t> at </a:t>
            </a:r>
            <a:r>
              <a:rPr lang="nl-BE" baseline="0" dirty="0" err="1" smtClean="0"/>
              <a:t>one</a:t>
            </a:r>
            <a:r>
              <a:rPr lang="nl-BE" baseline="0" dirty="0" smtClean="0"/>
              <a:t> point, absolute </a:t>
            </a:r>
            <a:r>
              <a:rPr lang="nl-BE" baseline="0" dirty="0" err="1" smtClean="0"/>
              <a:t>distance</a:t>
            </a:r>
            <a:r>
              <a:rPr lang="nl-BE" baseline="0" dirty="0" smtClean="0"/>
              <a:t> </a:t>
            </a:r>
            <a:r>
              <a:rPr lang="nl-BE" baseline="0" dirty="0" err="1" smtClean="0"/>
              <a:t>moved</a:t>
            </a:r>
            <a:r>
              <a:rPr lang="nl-BE" baseline="0" dirty="0" smtClean="0"/>
              <a:t> </a:t>
            </a:r>
            <a:r>
              <a:rPr lang="nl-BE" baseline="0" dirty="0" err="1" smtClean="0"/>
              <a:t>by</a:t>
            </a:r>
            <a:r>
              <a:rPr lang="nl-BE" baseline="0" dirty="0" smtClean="0"/>
              <a:t> </a:t>
            </a:r>
            <a:r>
              <a:rPr lang="nl-BE" baseline="0" dirty="0" err="1" smtClean="0"/>
              <a:t>that</a:t>
            </a:r>
            <a:r>
              <a:rPr lang="nl-BE" baseline="0" dirty="0" smtClean="0"/>
              <a:t> point over time – </a:t>
            </a:r>
            <a:r>
              <a:rPr lang="nl-BE" baseline="0" dirty="0" err="1" smtClean="0"/>
              <a:t>pulsed</a:t>
            </a:r>
            <a:r>
              <a:rPr lang="nl-BE" baseline="0" dirty="0" smtClean="0"/>
              <a:t> </a:t>
            </a:r>
            <a:r>
              <a:rPr lang="nl-BE" baseline="0" dirty="0" err="1" smtClean="0"/>
              <a:t>measures</a:t>
            </a:r>
            <a:r>
              <a:rPr lang="nl-BE" baseline="0" dirty="0" smtClean="0"/>
              <a:t> peak </a:t>
            </a:r>
            <a:r>
              <a:rPr lang="nl-BE" baseline="0" dirty="0" err="1" smtClean="0"/>
              <a:t>velocity</a:t>
            </a:r>
            <a:r>
              <a:rPr lang="nl-BE" baseline="0" dirty="0" smtClean="0"/>
              <a:t> 20-30% </a:t>
            </a:r>
            <a:r>
              <a:rPr lang="nl-BE" baseline="0" dirty="0" err="1" smtClean="0"/>
              <a:t>higher</a:t>
            </a:r>
            <a:r>
              <a:rPr lang="nl-BE" baseline="0" dirty="0" smtClean="0"/>
              <a:t> </a:t>
            </a:r>
            <a:r>
              <a:rPr lang="nl-BE" baseline="0" dirty="0" err="1" smtClean="0"/>
              <a:t>than</a:t>
            </a:r>
            <a:r>
              <a:rPr lang="nl-BE" baseline="0" dirty="0" smtClean="0"/>
              <a:t> </a:t>
            </a:r>
            <a:r>
              <a:rPr lang="nl-BE" baseline="0" dirty="0" err="1" smtClean="0"/>
              <a:t>the</a:t>
            </a:r>
            <a:r>
              <a:rPr lang="nl-BE" baseline="0" dirty="0" smtClean="0"/>
              <a:t> </a:t>
            </a:r>
            <a:r>
              <a:rPr lang="nl-BE" baseline="0" dirty="0" err="1" smtClean="0"/>
              <a:t>mean</a:t>
            </a:r>
            <a:r>
              <a:rPr lang="nl-BE" baseline="0" dirty="0" smtClean="0"/>
              <a:t> </a:t>
            </a:r>
            <a:r>
              <a:rPr lang="nl-BE" baseline="0" dirty="0" err="1" smtClean="0"/>
              <a:t>velocity</a:t>
            </a:r>
            <a:r>
              <a:rPr lang="nl-BE" baseline="0" dirty="0" smtClean="0"/>
              <a:t> </a:t>
            </a:r>
            <a:r>
              <a:rPr lang="nl-BE" baseline="0" dirty="0" err="1" smtClean="0"/>
              <a:t>by</a:t>
            </a:r>
            <a:r>
              <a:rPr lang="nl-BE" baseline="0" dirty="0" smtClean="0"/>
              <a:t> </a:t>
            </a:r>
            <a:r>
              <a:rPr lang="nl-BE" baseline="0" dirty="0" err="1" smtClean="0"/>
              <a:t>color</a:t>
            </a:r>
            <a:r>
              <a:rPr lang="nl-BE" baseline="0" dirty="0" smtClean="0"/>
              <a:t> doppler! </a:t>
            </a:r>
            <a:r>
              <a:rPr lang="nl-BE" baseline="0" dirty="0" err="1" smtClean="0"/>
              <a:t>Nowadays</a:t>
            </a:r>
            <a:r>
              <a:rPr lang="nl-BE" baseline="0" dirty="0" smtClean="0"/>
              <a:t> </a:t>
            </a:r>
            <a:r>
              <a:rPr lang="nl-BE" baseline="0" dirty="0" err="1" smtClean="0"/>
              <a:t>longitudinal</a:t>
            </a:r>
            <a:r>
              <a:rPr lang="nl-BE" baseline="0" dirty="0" smtClean="0"/>
              <a:t> </a:t>
            </a:r>
            <a:r>
              <a:rPr lang="nl-BE" baseline="0" dirty="0" err="1" smtClean="0"/>
              <a:t>direction</a:t>
            </a:r>
            <a:r>
              <a:rPr lang="nl-BE" baseline="0" dirty="0" smtClean="0"/>
              <a:t> (</a:t>
            </a:r>
            <a:r>
              <a:rPr lang="nl-BE" baseline="0" dirty="0" err="1" smtClean="0"/>
              <a:t>apical</a:t>
            </a:r>
            <a:r>
              <a:rPr lang="nl-BE" baseline="0" dirty="0" smtClean="0"/>
              <a:t> </a:t>
            </a:r>
            <a:r>
              <a:rPr lang="nl-BE" baseline="0" dirty="0" err="1" smtClean="0"/>
              <a:t>projections</a:t>
            </a:r>
            <a:r>
              <a:rPr lang="nl-BE" baseline="0" dirty="0" smtClean="0"/>
              <a:t>) </a:t>
            </a:r>
            <a:r>
              <a:rPr lang="nl-BE" baseline="0" dirty="0" err="1" smtClean="0"/>
              <a:t>mostly</a:t>
            </a:r>
            <a:r>
              <a:rPr lang="nl-BE" baseline="0" dirty="0" smtClean="0"/>
              <a:t> </a:t>
            </a:r>
            <a:r>
              <a:rPr lang="nl-BE" baseline="0" dirty="0" err="1" smtClean="0"/>
              <a:t>investigated</a:t>
            </a:r>
            <a:r>
              <a:rPr lang="nl-BE" baseline="0" dirty="0" smtClean="0"/>
              <a:t>. Cave 1 point does </a:t>
            </a:r>
            <a:r>
              <a:rPr lang="nl-BE" baseline="0" dirty="0" err="1" smtClean="0"/>
              <a:t>not</a:t>
            </a:r>
            <a:r>
              <a:rPr lang="nl-BE" baseline="0" dirty="0" smtClean="0"/>
              <a:t> </a:t>
            </a:r>
            <a:r>
              <a:rPr lang="nl-BE" baseline="0" dirty="0" err="1" smtClean="0"/>
              <a:t>fully</a:t>
            </a:r>
            <a:r>
              <a:rPr lang="nl-BE" baseline="0" dirty="0" smtClean="0"/>
              <a:t> </a:t>
            </a:r>
            <a:r>
              <a:rPr lang="nl-BE" baseline="0" dirty="0" err="1" smtClean="0"/>
              <a:t>capture</a:t>
            </a:r>
            <a:r>
              <a:rPr lang="nl-BE" baseline="0" dirty="0" smtClean="0"/>
              <a:t> </a:t>
            </a:r>
            <a:r>
              <a:rPr lang="nl-BE" baseline="0" dirty="0" err="1" smtClean="0"/>
              <a:t>true</a:t>
            </a:r>
            <a:r>
              <a:rPr lang="nl-BE" baseline="0" dirty="0" smtClean="0"/>
              <a:t> </a:t>
            </a:r>
            <a:r>
              <a:rPr lang="nl-BE" baseline="0" dirty="0" err="1" smtClean="0"/>
              <a:t>myocardial</a:t>
            </a:r>
            <a:r>
              <a:rPr lang="nl-BE" baseline="0" dirty="0" smtClean="0"/>
              <a:t> </a:t>
            </a:r>
            <a:r>
              <a:rPr lang="nl-BE" baseline="0" dirty="0" err="1" smtClean="0"/>
              <a:t>mechanics</a:t>
            </a:r>
            <a:r>
              <a:rPr lang="nl-BE" baseline="0" dirty="0" smtClean="0"/>
              <a:t>.</a:t>
            </a:r>
          </a:p>
          <a:p>
            <a:r>
              <a:rPr lang="nl-BE" baseline="0" dirty="0" err="1" smtClean="0"/>
              <a:t>Strain</a:t>
            </a:r>
            <a:r>
              <a:rPr lang="nl-BE" baseline="0" dirty="0" smtClean="0"/>
              <a:t>: </a:t>
            </a:r>
            <a:r>
              <a:rPr lang="nl-BE" baseline="0" dirty="0" err="1" smtClean="0"/>
              <a:t>measure</a:t>
            </a:r>
            <a:r>
              <a:rPr lang="nl-BE" baseline="0" dirty="0" smtClean="0"/>
              <a:t> of tissue </a:t>
            </a:r>
            <a:r>
              <a:rPr lang="nl-BE" baseline="0" dirty="0" err="1" smtClean="0"/>
              <a:t>deformation</a:t>
            </a:r>
            <a:r>
              <a:rPr lang="nl-BE" baseline="0" dirty="0" smtClean="0"/>
              <a:t>, change in </a:t>
            </a:r>
            <a:r>
              <a:rPr lang="nl-BE" baseline="0" dirty="0" err="1" smtClean="0"/>
              <a:t>length</a:t>
            </a:r>
            <a:r>
              <a:rPr lang="nl-BE" baseline="0" dirty="0" smtClean="0"/>
              <a:t> </a:t>
            </a:r>
            <a:r>
              <a:rPr lang="nl-BE" baseline="0" dirty="0" err="1" smtClean="0"/>
              <a:t>normalized</a:t>
            </a:r>
            <a:r>
              <a:rPr lang="nl-BE" baseline="0" dirty="0" smtClean="0"/>
              <a:t> </a:t>
            </a:r>
            <a:r>
              <a:rPr lang="nl-BE" baseline="0" dirty="0" err="1" smtClean="0"/>
              <a:t>to</a:t>
            </a:r>
            <a:r>
              <a:rPr lang="nl-BE" baseline="0" dirty="0" smtClean="0"/>
              <a:t> </a:t>
            </a:r>
            <a:r>
              <a:rPr lang="nl-BE" baseline="0" dirty="0" err="1" smtClean="0"/>
              <a:t>the</a:t>
            </a:r>
            <a:r>
              <a:rPr lang="nl-BE" baseline="0" dirty="0" smtClean="0"/>
              <a:t> </a:t>
            </a:r>
            <a:r>
              <a:rPr lang="nl-BE" baseline="0" dirty="0" err="1" smtClean="0"/>
              <a:t>original</a:t>
            </a:r>
            <a:r>
              <a:rPr lang="nl-BE" baseline="0" dirty="0" smtClean="0"/>
              <a:t> </a:t>
            </a:r>
            <a:r>
              <a:rPr lang="nl-BE" baseline="0" dirty="0" err="1" smtClean="0"/>
              <a:t>length</a:t>
            </a:r>
            <a:r>
              <a:rPr lang="nl-BE" baseline="0" dirty="0" smtClean="0"/>
              <a:t> – </a:t>
            </a:r>
            <a:r>
              <a:rPr lang="nl-BE" baseline="0" dirty="0" err="1" smtClean="0"/>
              <a:t>the</a:t>
            </a:r>
            <a:r>
              <a:rPr lang="nl-BE" baseline="0" dirty="0" smtClean="0"/>
              <a:t> </a:t>
            </a:r>
            <a:r>
              <a:rPr lang="nl-BE" baseline="0" dirty="0" err="1" smtClean="0"/>
              <a:t>rate</a:t>
            </a:r>
            <a:r>
              <a:rPr lang="nl-BE" baseline="0" dirty="0" smtClean="0"/>
              <a:t> at </a:t>
            </a:r>
            <a:r>
              <a:rPr lang="nl-BE" baseline="0" dirty="0" err="1" smtClean="0"/>
              <a:t>which</a:t>
            </a:r>
            <a:r>
              <a:rPr lang="nl-BE" baseline="0" dirty="0" smtClean="0"/>
              <a:t> </a:t>
            </a:r>
            <a:r>
              <a:rPr lang="nl-BE" baseline="0" dirty="0" err="1" smtClean="0"/>
              <a:t>this</a:t>
            </a:r>
            <a:r>
              <a:rPr lang="nl-BE" baseline="0" dirty="0" smtClean="0"/>
              <a:t> change </a:t>
            </a:r>
            <a:r>
              <a:rPr lang="nl-BE" baseline="0" dirty="0" err="1" smtClean="0"/>
              <a:t>occurs</a:t>
            </a:r>
            <a:r>
              <a:rPr lang="nl-BE" baseline="0" dirty="0" smtClean="0"/>
              <a:t> is </a:t>
            </a:r>
            <a:r>
              <a:rPr lang="nl-BE" baseline="0" dirty="0" err="1" smtClean="0"/>
              <a:t>strain</a:t>
            </a:r>
            <a:r>
              <a:rPr lang="nl-BE" baseline="0" dirty="0" smtClean="0"/>
              <a:t> </a:t>
            </a:r>
            <a:r>
              <a:rPr lang="nl-BE" baseline="0" dirty="0" err="1" smtClean="0"/>
              <a:t>rate</a:t>
            </a:r>
            <a:r>
              <a:rPr lang="nl-BE" baseline="0" dirty="0" smtClean="0"/>
              <a:t>. </a:t>
            </a:r>
            <a:r>
              <a:rPr lang="nl-BE" baseline="0" dirty="0" err="1" smtClean="0"/>
              <a:t>Local</a:t>
            </a:r>
            <a:r>
              <a:rPr lang="nl-BE" baseline="0" dirty="0" smtClean="0"/>
              <a:t> </a:t>
            </a:r>
            <a:r>
              <a:rPr lang="nl-BE" baseline="0" dirty="0" err="1" smtClean="0"/>
              <a:t>contractile</a:t>
            </a:r>
            <a:r>
              <a:rPr lang="nl-BE" baseline="0" dirty="0" smtClean="0"/>
              <a:t> </a:t>
            </a:r>
            <a:r>
              <a:rPr lang="nl-BE" baseline="0" dirty="0" err="1" smtClean="0"/>
              <a:t>function</a:t>
            </a:r>
            <a:r>
              <a:rPr lang="nl-BE" baseline="0" dirty="0" smtClean="0"/>
              <a:t>. Peak </a:t>
            </a:r>
            <a:r>
              <a:rPr lang="nl-BE" baseline="0" dirty="0" err="1" smtClean="0"/>
              <a:t>systolic</a:t>
            </a:r>
            <a:r>
              <a:rPr lang="nl-BE" baseline="0" dirty="0" smtClean="0"/>
              <a:t> </a:t>
            </a:r>
            <a:r>
              <a:rPr lang="nl-BE" baseline="0" dirty="0" err="1" smtClean="0"/>
              <a:t>strain</a:t>
            </a:r>
            <a:r>
              <a:rPr lang="nl-BE" baseline="0" dirty="0" smtClean="0"/>
              <a:t> </a:t>
            </a:r>
            <a:r>
              <a:rPr lang="nl-BE" baseline="0" dirty="0" err="1" smtClean="0"/>
              <a:t>rate</a:t>
            </a:r>
            <a:r>
              <a:rPr lang="nl-BE" baseline="0" dirty="0" smtClean="0"/>
              <a:t> is volume independent, </a:t>
            </a:r>
            <a:r>
              <a:rPr lang="nl-BE" baseline="0" dirty="0" err="1" smtClean="0"/>
              <a:t>less</a:t>
            </a:r>
            <a:r>
              <a:rPr lang="nl-BE" baseline="0" dirty="0" smtClean="0"/>
              <a:t> </a:t>
            </a:r>
            <a:r>
              <a:rPr lang="nl-BE" baseline="0" dirty="0" err="1" smtClean="0"/>
              <a:t>pressure</a:t>
            </a:r>
            <a:r>
              <a:rPr lang="nl-BE" baseline="0" dirty="0" smtClean="0"/>
              <a:t> independent </a:t>
            </a:r>
            <a:r>
              <a:rPr lang="nl-BE" baseline="0" dirty="0" err="1" smtClean="0"/>
              <a:t>than</a:t>
            </a:r>
            <a:r>
              <a:rPr lang="nl-BE" baseline="0" dirty="0" smtClean="0"/>
              <a:t> </a:t>
            </a:r>
            <a:r>
              <a:rPr lang="nl-BE" baseline="0" dirty="0" err="1" smtClean="0"/>
              <a:t>strain</a:t>
            </a:r>
            <a:r>
              <a:rPr lang="nl-BE" baseline="0" dirty="0" smtClean="0"/>
              <a:t>. Contrast </a:t>
            </a:r>
            <a:r>
              <a:rPr lang="nl-BE" baseline="0" dirty="0" err="1" smtClean="0"/>
              <a:t>with</a:t>
            </a:r>
            <a:r>
              <a:rPr lang="nl-BE" baseline="0" dirty="0" smtClean="0"/>
              <a:t> TDI, </a:t>
            </a:r>
            <a:r>
              <a:rPr lang="nl-BE" baseline="0" dirty="0" err="1" smtClean="0"/>
              <a:t>strain</a:t>
            </a:r>
            <a:r>
              <a:rPr lang="nl-BE" baseline="0" dirty="0" smtClean="0"/>
              <a:t> </a:t>
            </a:r>
            <a:r>
              <a:rPr lang="nl-BE" baseline="0" dirty="0" err="1" smtClean="0"/>
              <a:t>rate</a:t>
            </a:r>
            <a:r>
              <a:rPr lang="nl-BE" baseline="0" dirty="0" smtClean="0"/>
              <a:t> </a:t>
            </a:r>
            <a:r>
              <a:rPr lang="nl-BE" baseline="0" dirty="0" err="1" smtClean="0"/>
              <a:t>measures</a:t>
            </a:r>
            <a:r>
              <a:rPr lang="nl-BE" baseline="0" dirty="0" smtClean="0"/>
              <a:t> </a:t>
            </a:r>
            <a:r>
              <a:rPr lang="nl-BE" baseline="0" dirty="0" err="1" smtClean="0"/>
              <a:t>the</a:t>
            </a:r>
            <a:r>
              <a:rPr lang="nl-BE" baseline="0" dirty="0" smtClean="0"/>
              <a:t> </a:t>
            </a:r>
            <a:r>
              <a:rPr lang="nl-BE" baseline="0" dirty="0" err="1" smtClean="0"/>
              <a:t>difference</a:t>
            </a:r>
            <a:r>
              <a:rPr lang="nl-BE" baseline="0" dirty="0" smtClean="0"/>
              <a:t> in </a:t>
            </a:r>
            <a:r>
              <a:rPr lang="nl-BE" baseline="0" dirty="0" err="1" smtClean="0"/>
              <a:t>velocity</a:t>
            </a:r>
            <a:r>
              <a:rPr lang="nl-BE" baseline="0" dirty="0" smtClean="0"/>
              <a:t> </a:t>
            </a:r>
            <a:r>
              <a:rPr lang="nl-BE" baseline="0" dirty="0" err="1" smtClean="0"/>
              <a:t>between</a:t>
            </a:r>
            <a:r>
              <a:rPr lang="nl-BE" baseline="0" dirty="0" smtClean="0"/>
              <a:t> 2 points. </a:t>
            </a:r>
            <a:r>
              <a:rPr lang="nl-BE" baseline="0" dirty="0" err="1" smtClean="0"/>
              <a:t>With</a:t>
            </a:r>
            <a:r>
              <a:rPr lang="nl-BE" baseline="0" dirty="0" smtClean="0"/>
              <a:t> </a:t>
            </a:r>
            <a:r>
              <a:rPr lang="nl-BE" baseline="0" dirty="0" err="1" smtClean="0"/>
              <a:t>this</a:t>
            </a:r>
            <a:r>
              <a:rPr lang="nl-BE" baseline="0" dirty="0" smtClean="0"/>
              <a:t> </a:t>
            </a:r>
            <a:r>
              <a:rPr lang="nl-BE" baseline="0" dirty="0" err="1" smtClean="0"/>
              <a:t>also</a:t>
            </a:r>
            <a:r>
              <a:rPr lang="nl-BE" baseline="0" dirty="0" smtClean="0"/>
              <a:t> </a:t>
            </a:r>
            <a:r>
              <a:rPr lang="nl-BE" baseline="0" dirty="0" err="1" smtClean="0"/>
              <a:t>myocardial</a:t>
            </a:r>
            <a:r>
              <a:rPr lang="nl-BE" baseline="0" dirty="0" smtClean="0"/>
              <a:t> </a:t>
            </a:r>
            <a:r>
              <a:rPr lang="nl-BE" baseline="0" dirty="0" err="1" smtClean="0"/>
              <a:t>velocity</a:t>
            </a:r>
            <a:r>
              <a:rPr lang="nl-BE" baseline="0" dirty="0" smtClean="0"/>
              <a:t> </a:t>
            </a:r>
            <a:r>
              <a:rPr lang="nl-BE" baseline="0" dirty="0" err="1" smtClean="0"/>
              <a:t>gradient</a:t>
            </a:r>
            <a:r>
              <a:rPr lang="nl-BE" baseline="0" dirty="0" smtClean="0"/>
              <a:t> (</a:t>
            </a:r>
            <a:r>
              <a:rPr lang="nl-BE" baseline="0" dirty="0" err="1" smtClean="0"/>
              <a:t>radial</a:t>
            </a:r>
            <a:r>
              <a:rPr lang="nl-BE" baseline="0" dirty="0" smtClean="0"/>
              <a:t> </a:t>
            </a:r>
            <a:r>
              <a:rPr lang="nl-BE" baseline="0" dirty="0" err="1" smtClean="0"/>
              <a:t>strain</a:t>
            </a:r>
            <a:r>
              <a:rPr lang="nl-BE" baseline="0" dirty="0" smtClean="0"/>
              <a:t> </a:t>
            </a:r>
            <a:r>
              <a:rPr lang="nl-BE" baseline="0" dirty="0" err="1" smtClean="0"/>
              <a:t>rate</a:t>
            </a:r>
            <a:r>
              <a:rPr lang="nl-BE" baseline="0" dirty="0" smtClean="0"/>
              <a:t>) </a:t>
            </a:r>
            <a:r>
              <a:rPr lang="nl-BE" baseline="0" dirty="0" err="1" smtClean="0"/>
              <a:t>can</a:t>
            </a:r>
            <a:r>
              <a:rPr lang="nl-BE" baseline="0" dirty="0" smtClean="0"/>
              <a:t> </a:t>
            </a:r>
            <a:r>
              <a:rPr lang="nl-BE" baseline="0" dirty="0" err="1" smtClean="0"/>
              <a:t>be</a:t>
            </a:r>
            <a:r>
              <a:rPr lang="nl-BE" baseline="0" dirty="0" smtClean="0"/>
              <a:t> </a:t>
            </a:r>
            <a:r>
              <a:rPr lang="nl-BE" baseline="0" dirty="0" err="1" smtClean="0"/>
              <a:t>measured</a:t>
            </a:r>
            <a:r>
              <a:rPr lang="nl-BE" baseline="0" dirty="0" smtClean="0"/>
              <a:t> (</a:t>
            </a:r>
            <a:r>
              <a:rPr lang="nl-BE" baseline="0" dirty="0" err="1" smtClean="0"/>
              <a:t>difference</a:t>
            </a:r>
            <a:r>
              <a:rPr lang="nl-BE" baseline="0" dirty="0" smtClean="0"/>
              <a:t> in </a:t>
            </a:r>
            <a:r>
              <a:rPr lang="nl-BE" baseline="0" dirty="0" err="1" smtClean="0"/>
              <a:t>velocity</a:t>
            </a:r>
            <a:r>
              <a:rPr lang="nl-BE" baseline="0" dirty="0" smtClean="0"/>
              <a:t> </a:t>
            </a:r>
            <a:r>
              <a:rPr lang="nl-BE" baseline="0" dirty="0" err="1" smtClean="0"/>
              <a:t>between</a:t>
            </a:r>
            <a:r>
              <a:rPr lang="nl-BE" baseline="0" dirty="0" smtClean="0"/>
              <a:t> </a:t>
            </a:r>
            <a:r>
              <a:rPr lang="nl-BE" baseline="0" dirty="0" err="1" smtClean="0"/>
              <a:t>the</a:t>
            </a:r>
            <a:r>
              <a:rPr lang="nl-BE" baseline="0" dirty="0" smtClean="0"/>
              <a:t> endocardium </a:t>
            </a:r>
            <a:r>
              <a:rPr lang="nl-BE" baseline="0" dirty="0" err="1" smtClean="0"/>
              <a:t>and</a:t>
            </a:r>
            <a:r>
              <a:rPr lang="nl-BE" baseline="0" dirty="0" smtClean="0"/>
              <a:t> </a:t>
            </a:r>
            <a:r>
              <a:rPr lang="nl-BE" baseline="0" dirty="0" err="1" smtClean="0"/>
              <a:t>the</a:t>
            </a:r>
            <a:r>
              <a:rPr lang="nl-BE" baseline="0" dirty="0" smtClean="0"/>
              <a:t> </a:t>
            </a:r>
            <a:r>
              <a:rPr lang="nl-BE" baseline="0" dirty="0" err="1" smtClean="0"/>
              <a:t>epicardium</a:t>
            </a:r>
            <a:r>
              <a:rPr lang="nl-BE" baseline="0" dirty="0" smtClean="0"/>
              <a:t>).</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526A8D48-D2D4-4B7D-B26E-F51F5A8F5CAA}" type="slidenum">
              <a:rPr lang="nl-BE" smtClean="0"/>
              <a:pPr/>
              <a:t>38</a:t>
            </a:fld>
            <a:endParaRPr lang="nl-BE"/>
          </a:p>
        </p:txBody>
      </p:sp>
    </p:spTree>
    <p:extLst>
      <p:ext uri="{BB962C8B-B14F-4D97-AF65-F5344CB8AC3E}">
        <p14:creationId xmlns:p14="http://schemas.microsoft.com/office/powerpoint/2010/main" val="2905928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jdelijke aanduiding voor dia-afbeelding 1"/>
          <p:cNvSpPr>
            <a:spLocks noGrp="1" noRot="1" noChangeAspect="1" noTextEdit="1"/>
          </p:cNvSpPr>
          <p:nvPr>
            <p:ph type="sldImg"/>
          </p:nvPr>
        </p:nvSpPr>
        <p:spPr bwMode="auto">
          <a:xfrm>
            <a:off x="269716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nl-BE" dirty="0" smtClean="0"/>
              <a:t>Echocardiographic measurements, pulsed tissue Doppler imaging (TDI) and speckle-tracking measurements in 3-year old children exposed to anthracyclines compared to matched controls</a:t>
            </a:r>
          </a:p>
          <a:p>
            <a:pPr eaLnBrk="1" hangingPunct="1">
              <a:spcBef>
                <a:spcPct val="0"/>
              </a:spcBef>
            </a:pPr>
            <a:r>
              <a:rPr lang="en-US" altLang="nl-BE" dirty="0" smtClean="0"/>
              <a:t>Abbreviations: LV, Left Ventricle; LVEDD, Left ventricular end-diastolic diameter; RVEDD, Right ventricular end-diastolic diameter; LVPW, Left ventricle posterior wall; IVS, Interventricular septum. </a:t>
            </a:r>
            <a:endParaRPr lang="nl-BE" altLang="nl-BE" dirty="0" smtClean="0"/>
          </a:p>
          <a:p>
            <a:pPr eaLnBrk="1" hangingPunct="1">
              <a:spcBef>
                <a:spcPct val="0"/>
              </a:spcBef>
            </a:pPr>
            <a:r>
              <a:rPr lang="en-US" altLang="nl-BE" dirty="0" smtClean="0"/>
              <a:t>*Data were not included when tracking could not be performed due to bad image quality.</a:t>
            </a:r>
            <a:endParaRPr lang="nl-BE" altLang="nl-BE" dirty="0" smtClean="0"/>
          </a:p>
        </p:txBody>
      </p:sp>
      <p:sp>
        <p:nvSpPr>
          <p:cNvPr id="34820"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6C8FEE-594F-4120-BC13-A9AD7FB1F791}" type="slidenum">
              <a:rPr lang="nl-BE" altLang="nl-BE">
                <a:solidFill>
                  <a:prstClr val="black"/>
                </a:solidFill>
              </a:rPr>
              <a:pPr/>
              <a:t>39</a:t>
            </a:fld>
            <a:endParaRPr lang="nl-BE" altLang="nl-BE">
              <a:solidFill>
                <a:prstClr val="black"/>
              </a:solidFill>
            </a:endParaRPr>
          </a:p>
        </p:txBody>
      </p:sp>
    </p:spTree>
    <p:extLst>
      <p:ext uri="{BB962C8B-B14F-4D97-AF65-F5344CB8AC3E}">
        <p14:creationId xmlns:p14="http://schemas.microsoft.com/office/powerpoint/2010/main" val="1647158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697163" y="509588"/>
            <a:ext cx="4532312" cy="2549525"/>
          </a:xfrm>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child had  hearing loss for high tones at the age of 6 years (till 100 dB at 8000 Hz). She had been exposed to </a:t>
            </a:r>
            <a:r>
              <a:rPr lang="en-US" dirty="0" err="1" smtClean="0"/>
              <a:t>cisplatin</a:t>
            </a:r>
            <a:r>
              <a:rPr lang="en-US" dirty="0" smtClean="0"/>
              <a:t> at 28, 31 and 34 weeks of gestation. </a:t>
            </a:r>
            <a:r>
              <a:rPr lang="en-US" dirty="0" err="1" smtClean="0"/>
              <a:t>Cisplatin</a:t>
            </a:r>
            <a:r>
              <a:rPr lang="en-US" dirty="0" smtClean="0"/>
              <a:t> ototoxicity is known to manifest clinically as a hearing loss beginning in the high frequency region. However in this child, computed tomography  showed a retracted tympanic membrane, a well-known consequence of chronic middle ear infections, which confounds the explanation of hearing loss.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Two children, of a preterm born twin pregnancy (see above) exposed to </a:t>
            </a:r>
            <a:r>
              <a:rPr lang="en-US" dirty="0" err="1" smtClean="0"/>
              <a:t>idarubicin</a:t>
            </a:r>
            <a:r>
              <a:rPr lang="en-US" dirty="0" smtClean="0"/>
              <a:t> and </a:t>
            </a:r>
            <a:r>
              <a:rPr lang="en-US" dirty="0" err="1" smtClean="0"/>
              <a:t>arabinoside</a:t>
            </a:r>
            <a:r>
              <a:rPr lang="en-US" dirty="0" smtClean="0"/>
              <a:t> cytosine, with a major neurodevelopmental delay as described above, revealed hearing loss for low tones at the right side (till 50 dB at 250 and 500 Hz).</a:t>
            </a:r>
            <a:endParaRPr lang="nl-BE" dirty="0" smtClean="0"/>
          </a:p>
        </p:txBody>
      </p:sp>
      <p:sp>
        <p:nvSpPr>
          <p:cNvPr id="4" name="Tijdelijke aanduiding voor dianummer 3"/>
          <p:cNvSpPr>
            <a:spLocks noGrp="1"/>
          </p:cNvSpPr>
          <p:nvPr>
            <p:ph type="sldNum" sz="quarter" idx="10"/>
          </p:nvPr>
        </p:nvSpPr>
        <p:spPr/>
        <p:txBody>
          <a:bodyPr/>
          <a:lstStyle/>
          <a:p>
            <a:fld id="{2170BC40-D5CE-406A-9F28-DDB31DC73877}" type="slidenum">
              <a:rPr lang="nl-BE" smtClean="0"/>
              <a:pPr/>
              <a:t>40</a:t>
            </a:fld>
            <a:endParaRPr lang="nl-BE"/>
          </a:p>
        </p:txBody>
      </p:sp>
    </p:spTree>
    <p:extLst>
      <p:ext uri="{BB962C8B-B14F-4D97-AF65-F5344CB8AC3E}">
        <p14:creationId xmlns:p14="http://schemas.microsoft.com/office/powerpoint/2010/main" val="1697055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laceholder 2"/>
          <p:cNvSpPr>
            <a:spLocks noGrp="1" noRot="1" noChangeAspect="1" noTextEdit="1"/>
          </p:cNvSpPr>
          <p:nvPr>
            <p:ph type="sldImg"/>
          </p:nvPr>
        </p:nvSpPr>
        <p:spPr bwMode="auto">
          <a:xfrm>
            <a:off x="2697163" y="509588"/>
            <a:ext cx="4532312" cy="2549525"/>
          </a:xfrm>
          <a:noFill/>
          <a:ln>
            <a:solidFill>
              <a:srgbClr val="000000"/>
            </a:solidFill>
            <a:miter lim="800000"/>
            <a:headEnd/>
            <a:tailEnd/>
          </a:ln>
        </p:spPr>
      </p:sp>
      <p:sp>
        <p:nvSpPr>
          <p:cNvPr id="52227" name="Placeholder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extLst>
      <p:ext uri="{BB962C8B-B14F-4D97-AF65-F5344CB8AC3E}">
        <p14:creationId xmlns:p14="http://schemas.microsoft.com/office/powerpoint/2010/main" val="3820365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jdelijke aanduiding voor dia-afbeelding 1"/>
          <p:cNvSpPr>
            <a:spLocks noGrp="1" noRot="1" noChangeAspect="1" noTextEdit="1"/>
          </p:cNvSpPr>
          <p:nvPr>
            <p:ph type="sldImg"/>
          </p:nvPr>
        </p:nvSpPr>
        <p:spPr>
          <a:xfrm>
            <a:off x="2697163" y="509588"/>
            <a:ext cx="4532312" cy="2549525"/>
          </a:xfrm>
          <a:ln/>
        </p:spPr>
      </p:sp>
      <p:sp>
        <p:nvSpPr>
          <p:cNvPr id="89091" name="Tijdelijke aanduiding voor notities 2"/>
          <p:cNvSpPr>
            <a:spLocks noGrp="1"/>
          </p:cNvSpPr>
          <p:nvPr>
            <p:ph type="body" idx="1"/>
          </p:nvPr>
        </p:nvSpPr>
        <p:spPr>
          <a:noFill/>
          <a:ln/>
        </p:spPr>
        <p:txBody>
          <a:bodyPr/>
          <a:lstStyle/>
          <a:p>
            <a:pPr eaLnBrk="1" hangingPunct="1"/>
            <a:r>
              <a:rPr lang="nl-BE" smtClean="0"/>
              <a:t>De proteïnen die een fundamentele rol spelen in de actieve efflux van xenobiotica zijn o.a. de transporters met de ATP-binding cassette (ABC-family).   De energie die geproduceerd wordt door ATP hydrolyse  gebruiken ze om molecules tegen de concentratiegradiënt in te transporteren.   De belangrijkste efflux transporters zijn P-gp, MRP-2 en BCRP.  Deze bevinden zich allemaal in de brush border membraan aan de maternele compartiment en ze zorgen ervoor dat de intracellulaire concentraties van de medicatie/xenobiotica laag gehouden wordt.</a:t>
            </a:r>
          </a:p>
          <a:p>
            <a:r>
              <a:rPr lang="nl-BE" smtClean="0"/>
              <a:t>MRP-1 en MRP-3 komen tot expressie op het basolaterale membraan van het syncytiotrophoblast (=foetale zijde).</a:t>
            </a:r>
            <a:endParaRPr lang="nl-NL" smtClean="0"/>
          </a:p>
          <a:p>
            <a:pPr eaLnBrk="1" hangingPunct="1"/>
            <a:endParaRPr lang="nl-BE" smtClean="0"/>
          </a:p>
          <a:p>
            <a:pPr eaLnBrk="1" hangingPunct="1"/>
            <a:r>
              <a:rPr lang="nl-BE" smtClean="0"/>
              <a:t>Extra:</a:t>
            </a:r>
          </a:p>
          <a:p>
            <a:pPr eaLnBrk="1" hangingPunct="1"/>
            <a:r>
              <a:rPr lang="nl-BE" smtClean="0"/>
              <a:t>P-gp : transport lipophilic drugs, that are neutral or cationic.</a:t>
            </a:r>
          </a:p>
          <a:p>
            <a:pPr eaLnBrk="1" hangingPunct="1"/>
            <a:r>
              <a:rPr lang="nl-BE" smtClean="0"/>
              <a:t>MRP’s: efflux of polar compounds</a:t>
            </a:r>
          </a:p>
          <a:p>
            <a:pPr eaLnBrk="1" hangingPunct="1"/>
            <a:r>
              <a:rPr lang="nl-BE" smtClean="0"/>
              <a:t>BCRP: </a:t>
            </a:r>
          </a:p>
          <a:p>
            <a:pPr eaLnBrk="1" hangingPunct="1"/>
            <a:endParaRPr lang="nl-BE" smtClean="0"/>
          </a:p>
        </p:txBody>
      </p:sp>
      <p:sp>
        <p:nvSpPr>
          <p:cNvPr id="89092" name="Tijdelijke aanduiding voor dianummer 3"/>
          <p:cNvSpPr>
            <a:spLocks noGrp="1"/>
          </p:cNvSpPr>
          <p:nvPr>
            <p:ph type="sldNum" sz="quarter" idx="5"/>
          </p:nvPr>
        </p:nvSpPr>
        <p:spPr>
          <a:noFill/>
        </p:spPr>
        <p:txBody>
          <a:bodyPr/>
          <a:lstStyle/>
          <a:p>
            <a:fld id="{7CEEBF90-2FEE-4BD2-A3AC-5CF50BF619D9}" type="slidenum">
              <a:rPr lang="nl-NL" smtClean="0">
                <a:solidFill>
                  <a:srgbClr val="000000"/>
                </a:solidFill>
                <a:latin typeface="Arial" pitchFamily="34" charset="0"/>
              </a:rPr>
              <a:pPr/>
              <a:t>43</a:t>
            </a:fld>
            <a:endParaRPr lang="nl-NL" smtClean="0">
              <a:solidFill>
                <a:srgbClr val="000000"/>
              </a:solidFill>
              <a:latin typeface="Arial" pitchFamily="34" charset="0"/>
            </a:endParaRPr>
          </a:p>
        </p:txBody>
      </p:sp>
    </p:spTree>
    <p:extLst>
      <p:ext uri="{BB962C8B-B14F-4D97-AF65-F5344CB8AC3E}">
        <p14:creationId xmlns:p14="http://schemas.microsoft.com/office/powerpoint/2010/main" val="160528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0C2434CD-428C-40F8-A06D-1FEC124D0543}" type="slidenum">
              <a:rPr lang="nl-NL" smtClean="0">
                <a:solidFill>
                  <a:srgbClr val="000000"/>
                </a:solidFill>
              </a:rPr>
              <a:pPr/>
              <a:t>46</a:t>
            </a:fld>
            <a:endParaRPr lang="nl-NL">
              <a:solidFill>
                <a:srgbClr val="000000"/>
              </a:solidFill>
            </a:endParaRPr>
          </a:p>
        </p:txBody>
      </p:sp>
    </p:spTree>
    <p:extLst>
      <p:ext uri="{BB962C8B-B14F-4D97-AF65-F5344CB8AC3E}">
        <p14:creationId xmlns:p14="http://schemas.microsoft.com/office/powerpoint/2010/main" val="2979668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log-binomial regression with time as a continuous predictor</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Wil je de data over de </a:t>
            </a:r>
            <a:r>
              <a:rPr lang="en-GB" sz="1200" kern="1200" dirty="0" err="1" smtClean="0">
                <a:solidFill>
                  <a:schemeClr val="tx1"/>
                </a:solidFill>
                <a:effectLst/>
                <a:latin typeface="+mn-lt"/>
                <a:ea typeface="+mn-ea"/>
                <a:cs typeface="+mn-cs"/>
              </a:rPr>
              <a:t>niet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conclusieve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resultaten</a:t>
            </a:r>
            <a:r>
              <a:rPr lang="en-GB" sz="1200" kern="1200" baseline="0" dirty="0" smtClean="0">
                <a:solidFill>
                  <a:schemeClr val="tx1"/>
                </a:solidFill>
                <a:effectLst/>
                <a:latin typeface="+mn-lt"/>
                <a:ea typeface="+mn-ea"/>
                <a:cs typeface="+mn-cs"/>
              </a:rPr>
              <a:t> over GA </a:t>
            </a:r>
            <a:r>
              <a:rPr lang="en-GB" sz="1200" kern="1200" baseline="0" dirty="0" err="1" smtClean="0">
                <a:solidFill>
                  <a:schemeClr val="tx1"/>
                </a:solidFill>
                <a:effectLst/>
                <a:latin typeface="+mn-lt"/>
                <a:ea typeface="+mn-ea"/>
                <a:cs typeface="+mn-cs"/>
              </a:rPr>
              <a:t>bij</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laatste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cyclus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chemotherapie</a:t>
            </a:r>
            <a:r>
              <a:rPr lang="en-GB" sz="1200" kern="1200" baseline="0" dirty="0" smtClean="0">
                <a:solidFill>
                  <a:schemeClr val="tx1"/>
                </a:solidFill>
                <a:effectLst/>
                <a:latin typeface="+mn-lt"/>
                <a:ea typeface="+mn-ea"/>
                <a:cs typeface="+mn-cs"/>
              </a:rPr>
              <a:t> in de </a:t>
            </a:r>
            <a:r>
              <a:rPr lang="en-GB" sz="1200" kern="1200" baseline="0" dirty="0" err="1" smtClean="0">
                <a:solidFill>
                  <a:schemeClr val="tx1"/>
                </a:solidFill>
                <a:effectLst/>
                <a:latin typeface="+mn-lt"/>
                <a:ea typeface="+mn-ea"/>
                <a:cs typeface="+mn-cs"/>
              </a:rPr>
              <a:t>zwangerschpa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zien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Ik</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heb</a:t>
            </a:r>
            <a:r>
              <a:rPr lang="en-GB" sz="1200" kern="1200" baseline="0" dirty="0" smtClean="0">
                <a:solidFill>
                  <a:schemeClr val="tx1"/>
                </a:solidFill>
                <a:effectLst/>
                <a:latin typeface="+mn-lt"/>
                <a:ea typeface="+mn-ea"/>
                <a:cs typeface="+mn-cs"/>
              </a:rPr>
              <a:t> hem </a:t>
            </a:r>
            <a:r>
              <a:rPr lang="en-GB" sz="1200" kern="1200" baseline="0" dirty="0" err="1" smtClean="0">
                <a:solidFill>
                  <a:schemeClr val="tx1"/>
                </a:solidFill>
                <a:effectLst/>
                <a:latin typeface="+mn-lt"/>
                <a:ea typeface="+mn-ea"/>
                <a:cs typeface="+mn-cs"/>
              </a:rPr>
              <a:t>er</a:t>
            </a:r>
            <a:r>
              <a:rPr lang="en-GB" sz="1200" kern="1200" baseline="0" dirty="0" smtClean="0">
                <a:solidFill>
                  <a:schemeClr val="tx1"/>
                </a:solidFill>
                <a:effectLst/>
                <a:latin typeface="+mn-lt"/>
                <a:ea typeface="+mn-ea"/>
                <a:cs typeface="+mn-cs"/>
              </a:rPr>
              <a:t> nu in </a:t>
            </a:r>
            <a:r>
              <a:rPr lang="en-GB" sz="1200" kern="1200" baseline="0" dirty="0" err="1" smtClean="0">
                <a:solidFill>
                  <a:schemeClr val="tx1"/>
                </a:solidFill>
                <a:effectLst/>
                <a:latin typeface="+mn-lt"/>
                <a:ea typeface="+mn-ea"/>
                <a:cs typeface="+mn-cs"/>
              </a:rPr>
              <a:t>staan</a:t>
            </a:r>
            <a:r>
              <a:rPr lang="en-GB" sz="1200" kern="1200" baseline="0" dirty="0" smtClean="0">
                <a:solidFill>
                  <a:schemeClr val="tx1"/>
                </a:solidFill>
                <a:effectLst/>
                <a:latin typeface="+mn-lt"/>
                <a:ea typeface="+mn-ea"/>
                <a:cs typeface="+mn-cs"/>
              </a:rPr>
              <a:t> maar </a:t>
            </a:r>
            <a:r>
              <a:rPr lang="en-GB" sz="1200" kern="1200" baseline="0" dirty="0" err="1" smtClean="0">
                <a:solidFill>
                  <a:schemeClr val="tx1"/>
                </a:solidFill>
                <a:effectLst/>
                <a:latin typeface="+mn-lt"/>
                <a:ea typeface="+mn-ea"/>
                <a:cs typeface="+mn-cs"/>
              </a:rPr>
              <a:t>dat</a:t>
            </a:r>
            <a:r>
              <a:rPr lang="en-GB" sz="1200" kern="1200" baseline="0" dirty="0" smtClean="0">
                <a:solidFill>
                  <a:schemeClr val="tx1"/>
                </a:solidFill>
                <a:effectLst/>
                <a:latin typeface="+mn-lt"/>
                <a:ea typeface="+mn-ea"/>
                <a:cs typeface="+mn-cs"/>
              </a:rPr>
              <a:t> CI is </a:t>
            </a:r>
            <a:r>
              <a:rPr lang="en-GB" sz="1200" kern="1200" baseline="0" dirty="0" err="1" smtClean="0">
                <a:solidFill>
                  <a:schemeClr val="tx1"/>
                </a:solidFill>
                <a:effectLst/>
                <a:latin typeface="+mn-lt"/>
                <a:ea typeface="+mn-ea"/>
                <a:cs typeface="+mn-cs"/>
              </a:rPr>
              <a:t>natuurlijk</a:t>
            </a:r>
            <a:r>
              <a:rPr lang="en-GB" sz="1200" kern="1200" baseline="0" dirty="0" smtClean="0">
                <a:solidFill>
                  <a:schemeClr val="tx1"/>
                </a:solidFill>
                <a:effectLst/>
                <a:latin typeface="+mn-lt"/>
                <a:ea typeface="+mn-ea"/>
                <a:cs typeface="+mn-cs"/>
              </a:rPr>
              <a:t> heel breed </a:t>
            </a:r>
            <a:r>
              <a:rPr lang="en-GB" sz="1200" kern="1200" baseline="0" dirty="0" err="1" smtClean="0">
                <a:solidFill>
                  <a:schemeClr val="tx1"/>
                </a:solidFill>
                <a:effectLst/>
                <a:latin typeface="+mn-lt"/>
                <a:ea typeface="+mn-ea"/>
                <a:cs typeface="+mn-cs"/>
              </a:rPr>
              <a:t>dus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eenduidig</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antwoord</a:t>
            </a:r>
            <a:r>
              <a:rPr lang="en-GB" sz="1200" kern="1200" baseline="0" dirty="0" smtClean="0">
                <a:solidFill>
                  <a:schemeClr val="tx1"/>
                </a:solidFill>
                <a:effectLst/>
                <a:latin typeface="+mn-lt"/>
                <a:ea typeface="+mn-ea"/>
                <a:cs typeface="+mn-cs"/>
              </a:rPr>
              <a:t>.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SGA is </a:t>
            </a:r>
            <a:r>
              <a:rPr lang="en-GB" sz="1200" kern="1200" baseline="0" dirty="0" err="1" smtClean="0">
                <a:solidFill>
                  <a:schemeClr val="tx1"/>
                </a:solidFill>
                <a:effectLst/>
                <a:latin typeface="+mn-lt"/>
                <a:ea typeface="+mn-ea"/>
                <a:cs typeface="+mn-cs"/>
              </a:rPr>
              <a:t>ook</a:t>
            </a:r>
            <a:r>
              <a:rPr lang="en-GB" sz="1200" kern="1200" baseline="0" dirty="0" smtClean="0">
                <a:solidFill>
                  <a:schemeClr val="tx1"/>
                </a:solidFill>
                <a:effectLst/>
                <a:latin typeface="+mn-lt"/>
                <a:ea typeface="+mn-ea"/>
                <a:cs typeface="+mn-cs"/>
              </a:rPr>
              <a:t> net </a:t>
            </a:r>
            <a:r>
              <a:rPr lang="en-GB" sz="1200" kern="1200" baseline="0" dirty="0" err="1" smtClean="0">
                <a:solidFill>
                  <a:schemeClr val="tx1"/>
                </a:solidFill>
                <a:effectLst/>
                <a:latin typeface="+mn-lt"/>
                <a:ea typeface="+mn-ea"/>
                <a:cs typeface="+mn-cs"/>
              </a:rPr>
              <a:t>niet</a:t>
            </a:r>
            <a:r>
              <a:rPr lang="en-GB" sz="1200" kern="1200" baseline="0" dirty="0" smtClean="0">
                <a:solidFill>
                  <a:schemeClr val="tx1"/>
                </a:solidFill>
                <a:effectLst/>
                <a:latin typeface="+mn-lt"/>
                <a:ea typeface="+mn-ea"/>
                <a:cs typeface="+mn-cs"/>
              </a:rPr>
              <a:t> ‘significant’ maar </a:t>
            </a:r>
            <a:r>
              <a:rPr lang="en-GB" sz="1200" kern="1200" baseline="0" dirty="0" err="1" smtClean="0">
                <a:solidFill>
                  <a:schemeClr val="tx1"/>
                </a:solidFill>
                <a:effectLst/>
                <a:latin typeface="+mn-lt"/>
                <a:ea typeface="+mn-ea"/>
                <a:cs typeface="+mn-cs"/>
              </a:rPr>
              <a:t>wel</a:t>
            </a:r>
            <a:r>
              <a:rPr lang="en-GB" sz="1200" kern="1200" baseline="0" dirty="0" smtClean="0">
                <a:solidFill>
                  <a:schemeClr val="tx1"/>
                </a:solidFill>
                <a:effectLst/>
                <a:latin typeface="+mn-lt"/>
                <a:ea typeface="+mn-ea"/>
                <a:cs typeface="+mn-cs"/>
              </a:rPr>
              <a:t> een </a:t>
            </a:r>
            <a:r>
              <a:rPr lang="en-GB" sz="1200" kern="1200" baseline="0" dirty="0" err="1" smtClean="0">
                <a:solidFill>
                  <a:schemeClr val="tx1"/>
                </a:solidFill>
                <a:effectLst/>
                <a:latin typeface="+mn-lt"/>
                <a:ea typeface="+mn-ea"/>
                <a:cs typeface="+mn-cs"/>
              </a:rPr>
              <a:t>groot</a:t>
            </a:r>
            <a:r>
              <a:rPr lang="en-GB" sz="1200" kern="1200" baseline="0" dirty="0" smtClean="0">
                <a:solidFill>
                  <a:schemeClr val="tx1"/>
                </a:solidFill>
                <a:effectLst/>
                <a:latin typeface="+mn-lt"/>
                <a:ea typeface="+mn-ea"/>
                <a:cs typeface="+mn-cs"/>
              </a:rPr>
              <a:t> effect </a:t>
            </a:r>
            <a:r>
              <a:rPr lang="en-GB" sz="1200" kern="1200" baseline="0" dirty="0" err="1" smtClean="0">
                <a:solidFill>
                  <a:schemeClr val="tx1"/>
                </a:solidFill>
                <a:effectLst/>
                <a:latin typeface="+mn-lt"/>
                <a:ea typeface="+mn-ea"/>
                <a:cs typeface="+mn-cs"/>
              </a:rPr>
              <a:t>zichtbaar</a:t>
            </a:r>
            <a:r>
              <a:rPr lang="en-GB" sz="1200" kern="1200" baseline="0" dirty="0" smtClean="0">
                <a:solidFill>
                  <a:schemeClr val="tx1"/>
                </a:solidFill>
                <a:effectLst/>
                <a:latin typeface="+mn-lt"/>
                <a:ea typeface="+mn-ea"/>
                <a:cs typeface="+mn-cs"/>
              </a:rPr>
              <a:t>. </a:t>
            </a:r>
          </a:p>
          <a:p>
            <a:endParaRPr lang="en-GB" sz="1200" kern="1200" baseline="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Ik denk dat we dit kunnen verklaren doordat in de gehele groep de NICU opname met prematuriteit geassocieerd is en dat natuurlijk ook daalt. Specifiek in de groep met chemotherapie is de kans alleen wel verhoogd. Ondanks dat we meer chemotherapie geven lijkt het effect van de daling van de prematuriteit dit effect op NICU opname te niet te doen in de algemene populatie. Door laten lopen van de studie zal uitwijzen of dit effect wellicht later wel weer bereikt wordt.  </a:t>
            </a:r>
          </a:p>
          <a:p>
            <a:r>
              <a:rPr lang="nl-BE" sz="1200" kern="1200" dirty="0" smtClean="0">
                <a:solidFill>
                  <a:schemeClr val="tx1"/>
                </a:solidFill>
                <a:effectLst/>
                <a:latin typeface="+mn-lt"/>
                <a:ea typeface="+mn-ea"/>
                <a:cs typeface="+mn-cs"/>
              </a:rPr>
              <a:t> </a:t>
            </a:r>
          </a:p>
          <a:p>
            <a:r>
              <a:rPr lang="nl-BE" sz="1200" kern="1200" dirty="0" smtClean="0">
                <a:solidFill>
                  <a:schemeClr val="tx1"/>
                </a:solidFill>
                <a:effectLst/>
                <a:latin typeface="+mn-lt"/>
                <a:ea typeface="+mn-ea"/>
                <a:cs typeface="+mn-cs"/>
              </a:rPr>
              <a:t>We moeten duidelijk maken dat de veranderingen over de jaren de gehele zwanger met kanker populatie betreft en de uitspraken van de chemo effecten op SGA en NICU alleen voor de vrouwen met chemo therapie zijn in vergelijking met de vrouwen zonder chemotherapie. </a:t>
            </a:r>
          </a:p>
          <a:p>
            <a:r>
              <a:rPr lang="nl-BE" sz="1200" kern="1200" dirty="0" smtClean="0">
                <a:solidFill>
                  <a:schemeClr val="tx1"/>
                </a:solidFill>
                <a:effectLst/>
                <a:latin typeface="+mn-lt"/>
                <a:ea typeface="+mn-ea"/>
                <a:cs typeface="+mn-cs"/>
              </a:rPr>
              <a:t> </a:t>
            </a:r>
          </a:p>
          <a:p>
            <a:r>
              <a:rPr lang="nl-BE" sz="1200" kern="1200" dirty="0" smtClean="0">
                <a:solidFill>
                  <a:schemeClr val="tx1"/>
                </a:solidFill>
                <a:effectLst/>
                <a:latin typeface="+mn-lt"/>
                <a:ea typeface="+mn-ea"/>
                <a:cs typeface="+mn-cs"/>
              </a:rPr>
              <a:t>T.a.v. slide 16:</a:t>
            </a:r>
          </a:p>
          <a:p>
            <a:r>
              <a:rPr lang="nl-BE" sz="1200" kern="1200" dirty="0" smtClean="0">
                <a:solidFill>
                  <a:schemeClr val="tx1"/>
                </a:solidFill>
                <a:effectLst/>
                <a:latin typeface="+mn-lt"/>
                <a:ea typeface="+mn-ea"/>
                <a:cs typeface="+mn-cs"/>
              </a:rPr>
              <a:t>" inderdaad toch groot effect op SGA maar hoe komt het dat het niet significant is? en zelfs licht effect op RR? Hoe verklaren we dat? "</a:t>
            </a:r>
          </a:p>
          <a:p>
            <a:r>
              <a:rPr lang="nl-BE" sz="1200" kern="1200" dirty="0" smtClean="0">
                <a:solidFill>
                  <a:schemeClr val="tx1"/>
                </a:solidFill>
                <a:effectLst/>
                <a:latin typeface="+mn-lt"/>
                <a:ea typeface="+mn-ea"/>
                <a:cs typeface="+mn-cs"/>
              </a:rPr>
              <a:t> </a:t>
            </a:r>
          </a:p>
          <a:p>
            <a:r>
              <a:rPr lang="nl-BE" sz="1200" kern="1200" dirty="0" smtClean="0">
                <a:solidFill>
                  <a:schemeClr val="tx1"/>
                </a:solidFill>
                <a:effectLst/>
                <a:latin typeface="+mn-lt"/>
                <a:ea typeface="+mn-ea"/>
                <a:cs typeface="+mn-cs"/>
              </a:rPr>
              <a:t>Zoals Ben al vaker heeft gezegd is die significantie wel belangrijk maar niet alles zeggend. Ik denk dat we zeker een stijging laten zien. Verklaring is wellicht het nog steeds de aantallen? En dat het effect zeker substantieel is en klinisch relevant maar statistisch misschien net niet groot genoeg om dit significant aan te tonen? Daarbij is net zoals aangegeven hierboven de RR berekend in de algemene populatie, dus de stijging per 5 kalender jaren in de gehele groep patiënten met kanker </a:t>
            </a:r>
            <a:r>
              <a:rPr lang="nl-BE" sz="1200" kern="1200" dirty="0" err="1" smtClean="0">
                <a:solidFill>
                  <a:schemeClr val="tx1"/>
                </a:solidFill>
                <a:effectLst/>
                <a:latin typeface="+mn-lt"/>
                <a:ea typeface="+mn-ea"/>
                <a:cs typeface="+mn-cs"/>
              </a:rPr>
              <a:t>ind</a:t>
            </a:r>
            <a:r>
              <a:rPr lang="nl-BE" sz="1200" kern="1200" dirty="0" smtClean="0">
                <a:solidFill>
                  <a:schemeClr val="tx1"/>
                </a:solidFill>
                <a:effectLst/>
                <a:latin typeface="+mn-lt"/>
                <a:ea typeface="+mn-ea"/>
                <a:cs typeface="+mn-cs"/>
              </a:rPr>
              <a:t> e zwangerschap. In de chemogroep is dit effect waarschijnlijk nog veel groter gezien de multivariaat. </a:t>
            </a:r>
          </a:p>
          <a:p>
            <a:r>
              <a:rPr lang="nl-BE" sz="1200" kern="1200" dirty="0" smtClean="0">
                <a:solidFill>
                  <a:schemeClr val="tx1"/>
                </a:solidFill>
                <a:effectLst/>
                <a:latin typeface="+mn-lt"/>
                <a:ea typeface="+mn-ea"/>
                <a:cs typeface="+mn-cs"/>
              </a:rPr>
              <a:t> </a:t>
            </a:r>
          </a:p>
          <a:p>
            <a:r>
              <a:rPr lang="nl-BE" sz="1200" kern="1200" dirty="0" smtClean="0">
                <a:solidFill>
                  <a:schemeClr val="tx1"/>
                </a:solidFill>
                <a:effectLst/>
                <a:latin typeface="+mn-lt"/>
                <a:ea typeface="+mn-ea"/>
                <a:cs typeface="+mn-cs"/>
              </a:rPr>
              <a:t>Groeten!</a:t>
            </a:r>
          </a:p>
          <a:p>
            <a:endParaRPr lang="nl-NL" dirty="0"/>
          </a:p>
        </p:txBody>
      </p:sp>
      <p:sp>
        <p:nvSpPr>
          <p:cNvPr id="4" name="Slide Number Placeholder 3"/>
          <p:cNvSpPr>
            <a:spLocks noGrp="1"/>
          </p:cNvSpPr>
          <p:nvPr>
            <p:ph type="sldNum" sz="quarter" idx="10"/>
          </p:nvPr>
        </p:nvSpPr>
        <p:spPr/>
        <p:txBody>
          <a:bodyPr/>
          <a:lstStyle/>
          <a:p>
            <a:fld id="{0C2434CD-428C-40F8-A06D-1FEC124D0543}" type="slidenum">
              <a:rPr lang="nl-NL" smtClean="0">
                <a:solidFill>
                  <a:srgbClr val="000000"/>
                </a:solidFill>
              </a:rPr>
              <a:pPr/>
              <a:t>47</a:t>
            </a:fld>
            <a:endParaRPr lang="nl-NL">
              <a:solidFill>
                <a:srgbClr val="000000"/>
              </a:solidFill>
            </a:endParaRPr>
          </a:p>
        </p:txBody>
      </p:sp>
    </p:spTree>
    <p:extLst>
      <p:ext uri="{BB962C8B-B14F-4D97-AF65-F5344CB8AC3E}">
        <p14:creationId xmlns:p14="http://schemas.microsoft.com/office/powerpoint/2010/main" val="2956632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697163" y="509588"/>
            <a:ext cx="4532312" cy="2549525"/>
          </a:xfrm>
        </p:spPr>
      </p:sp>
      <p:sp>
        <p:nvSpPr>
          <p:cNvPr id="3" name="Tijdelijke aanduiding voor notities 2"/>
          <p:cNvSpPr>
            <a:spLocks noGrp="1"/>
          </p:cNvSpPr>
          <p:nvPr>
            <p:ph type="body" idx="1"/>
          </p:nvPr>
        </p:nvSpPr>
        <p:spPr/>
        <p:txBody>
          <a:bodyPr/>
          <a:lstStyle/>
          <a:p>
            <a:r>
              <a:rPr lang="nl-BE" sz="1200" kern="1200" dirty="0" err="1" smtClean="0">
                <a:solidFill>
                  <a:schemeClr val="tx1"/>
                </a:solidFill>
                <a:effectLst/>
                <a:latin typeface="+mn-lt"/>
                <a:ea typeface="+mn-ea"/>
                <a:cs typeface="+mn-cs"/>
              </a:rPr>
              <a:t>Clinical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recommendation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involve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obstetrical</a:t>
            </a:r>
            <a:r>
              <a:rPr lang="nl-BE" sz="1200" kern="1200" dirty="0" smtClean="0">
                <a:solidFill>
                  <a:schemeClr val="tx1"/>
                </a:solidFill>
                <a:effectLst/>
                <a:latin typeface="+mn-lt"/>
                <a:ea typeface="+mn-ea"/>
                <a:cs typeface="+mn-cs"/>
              </a:rPr>
              <a:t> high</a:t>
            </a:r>
            <a:r>
              <a:rPr lang="nl-BE" sz="1200" kern="1200" baseline="0" dirty="0" smtClean="0">
                <a:solidFill>
                  <a:schemeClr val="tx1"/>
                </a:solidFill>
                <a:effectLst/>
                <a:latin typeface="+mn-lt"/>
                <a:ea typeface="+mn-ea"/>
                <a:cs typeface="+mn-cs"/>
              </a:rPr>
              <a:t> care units</a:t>
            </a:r>
            <a:endParaRPr lang="nl-BE"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Ik denk dat we dit kunnen verklaren doordat in de gehele groep de NICU opname met prematuriteit geassocieerd is en dat natuurlijk ook daalt. Specifiek in de groep met chemotherapie is de kans alleen wel verhoogd. Ondanks dat we meer chemotherapie geven lijkt het effect van de daling van de prematuriteit dit effect op NICU opname te niet te doen in de algemene populatie. Door laten lopen van de studie zal uitwijzen of dit effect wellicht later wel weer bereikt wordt.  </a:t>
            </a:r>
          </a:p>
          <a:p>
            <a:r>
              <a:rPr lang="nl-BE" sz="1200" kern="1200" dirty="0" smtClean="0">
                <a:solidFill>
                  <a:schemeClr val="tx1"/>
                </a:solidFill>
                <a:effectLst/>
                <a:latin typeface="+mn-lt"/>
                <a:ea typeface="+mn-ea"/>
                <a:cs typeface="+mn-cs"/>
              </a:rPr>
              <a:t> </a:t>
            </a:r>
          </a:p>
          <a:p>
            <a:r>
              <a:rPr lang="nl-BE" sz="1200" kern="1200" dirty="0" smtClean="0">
                <a:solidFill>
                  <a:schemeClr val="tx1"/>
                </a:solidFill>
                <a:effectLst/>
                <a:latin typeface="+mn-lt"/>
                <a:ea typeface="+mn-ea"/>
                <a:cs typeface="+mn-cs"/>
              </a:rPr>
              <a:t>We moeten duidelijk maken dat de veranderingen over de jaren de gehele zwanger met kanker populatie betreft en de uitspraken van de chemo effecten op SGA en NICU alleen voor de vrouwen met chemo therapie zijn in vergelijking met de vrouwen zonder chemotherapie. </a:t>
            </a:r>
          </a:p>
          <a:p>
            <a:r>
              <a:rPr lang="nl-BE" sz="1200" kern="1200" dirty="0" smtClean="0">
                <a:solidFill>
                  <a:schemeClr val="tx1"/>
                </a:solidFill>
                <a:effectLst/>
                <a:latin typeface="+mn-lt"/>
                <a:ea typeface="+mn-ea"/>
                <a:cs typeface="+mn-cs"/>
              </a:rPr>
              <a:t> </a:t>
            </a:r>
          </a:p>
          <a:p>
            <a:r>
              <a:rPr lang="nl-BE" sz="1200" kern="1200" dirty="0" smtClean="0">
                <a:solidFill>
                  <a:schemeClr val="tx1"/>
                </a:solidFill>
                <a:effectLst/>
                <a:latin typeface="+mn-lt"/>
                <a:ea typeface="+mn-ea"/>
                <a:cs typeface="+mn-cs"/>
              </a:rPr>
              <a:t>T.a.v. slide 16:</a:t>
            </a:r>
          </a:p>
          <a:p>
            <a:r>
              <a:rPr lang="nl-BE" sz="1200" kern="1200" dirty="0" smtClean="0">
                <a:solidFill>
                  <a:schemeClr val="tx1"/>
                </a:solidFill>
                <a:effectLst/>
                <a:latin typeface="+mn-lt"/>
                <a:ea typeface="+mn-ea"/>
                <a:cs typeface="+mn-cs"/>
              </a:rPr>
              <a:t>" inderdaad toch groot effect op SGA maar hoe komt het dat het niet significant is? en zelfs licht effect op RR? Hoe verklaren we dat? "</a:t>
            </a:r>
          </a:p>
          <a:p>
            <a:r>
              <a:rPr lang="nl-BE" sz="1200" kern="1200" dirty="0" smtClean="0">
                <a:solidFill>
                  <a:schemeClr val="tx1"/>
                </a:solidFill>
                <a:effectLst/>
                <a:latin typeface="+mn-lt"/>
                <a:ea typeface="+mn-ea"/>
                <a:cs typeface="+mn-cs"/>
              </a:rPr>
              <a:t> </a:t>
            </a:r>
          </a:p>
          <a:p>
            <a:r>
              <a:rPr lang="nl-BE" sz="1200" kern="1200" dirty="0" smtClean="0">
                <a:solidFill>
                  <a:schemeClr val="tx1"/>
                </a:solidFill>
                <a:effectLst/>
                <a:latin typeface="+mn-lt"/>
                <a:ea typeface="+mn-ea"/>
                <a:cs typeface="+mn-cs"/>
              </a:rPr>
              <a:t>Zoals Ben al vaker heeft gezegd is die significantie wel belangrijk maar niet alles zeggend. Ik denk dat we zeker een stijging laten zien. Verklaring is wellicht het nog steeds de aantallen? En dat het effect zeker substantieel is en klinisch relevant maar statistisch misschien net niet groot genoeg om dit significant aan te tonen? Daarbij is net zoals aangegeven hierboven de RR berekend in de algemene populatie, dus de stijging per 5 kalender jaren in de gehele groep patiënten met kanker </a:t>
            </a:r>
            <a:r>
              <a:rPr lang="nl-BE" sz="1200" kern="1200" dirty="0" err="1" smtClean="0">
                <a:solidFill>
                  <a:schemeClr val="tx1"/>
                </a:solidFill>
                <a:effectLst/>
                <a:latin typeface="+mn-lt"/>
                <a:ea typeface="+mn-ea"/>
                <a:cs typeface="+mn-cs"/>
              </a:rPr>
              <a:t>ind</a:t>
            </a:r>
            <a:r>
              <a:rPr lang="nl-BE" sz="1200" kern="1200" dirty="0" smtClean="0">
                <a:solidFill>
                  <a:schemeClr val="tx1"/>
                </a:solidFill>
                <a:effectLst/>
                <a:latin typeface="+mn-lt"/>
                <a:ea typeface="+mn-ea"/>
                <a:cs typeface="+mn-cs"/>
              </a:rPr>
              <a:t> e zwangerschap. In de chemogroep is dit effect waarschijnlijk nog veel groter gezien de multivariaat. </a:t>
            </a:r>
          </a:p>
          <a:p>
            <a:r>
              <a:rPr lang="nl-BE" sz="1200" kern="1200" dirty="0" smtClean="0">
                <a:solidFill>
                  <a:schemeClr val="tx1"/>
                </a:solidFill>
                <a:effectLst/>
                <a:latin typeface="+mn-lt"/>
                <a:ea typeface="+mn-ea"/>
                <a:cs typeface="+mn-cs"/>
              </a:rPr>
              <a:t> </a:t>
            </a:r>
          </a:p>
          <a:p>
            <a:r>
              <a:rPr lang="nl-BE" sz="1200" kern="1200" dirty="0" smtClean="0">
                <a:solidFill>
                  <a:schemeClr val="tx1"/>
                </a:solidFill>
                <a:effectLst/>
                <a:latin typeface="+mn-lt"/>
                <a:ea typeface="+mn-ea"/>
                <a:cs typeface="+mn-cs"/>
              </a:rPr>
              <a:t>Groeten!</a:t>
            </a:r>
          </a:p>
          <a:p>
            <a:endParaRPr lang="nl-BE" dirty="0"/>
          </a:p>
        </p:txBody>
      </p:sp>
      <p:sp>
        <p:nvSpPr>
          <p:cNvPr id="4" name="Tijdelijke aanduiding voor dianummer 3"/>
          <p:cNvSpPr>
            <a:spLocks noGrp="1"/>
          </p:cNvSpPr>
          <p:nvPr>
            <p:ph type="sldNum" sz="quarter" idx="10"/>
          </p:nvPr>
        </p:nvSpPr>
        <p:spPr/>
        <p:txBody>
          <a:bodyPr/>
          <a:lstStyle/>
          <a:p>
            <a:fld id="{0C2434CD-428C-40F8-A06D-1FEC124D0543}" type="slidenum">
              <a:rPr lang="nl-NL" smtClean="0">
                <a:solidFill>
                  <a:srgbClr val="000000"/>
                </a:solidFill>
              </a:rPr>
              <a:pPr/>
              <a:t>48</a:t>
            </a:fld>
            <a:endParaRPr lang="nl-NL">
              <a:solidFill>
                <a:srgbClr val="000000"/>
              </a:solidFill>
            </a:endParaRPr>
          </a:p>
        </p:txBody>
      </p:sp>
    </p:spTree>
    <p:extLst>
      <p:ext uri="{BB962C8B-B14F-4D97-AF65-F5344CB8AC3E}">
        <p14:creationId xmlns:p14="http://schemas.microsoft.com/office/powerpoint/2010/main" val="1847170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p:cNvSpPr>
            <a:spLocks noGrp="1" noRot="1" noChangeAspect="1" noTextEdit="1"/>
          </p:cNvSpPr>
          <p:nvPr>
            <p:ph type="sldImg"/>
          </p:nvPr>
        </p:nvSpPr>
        <p:spPr bwMode="auto">
          <a:xfrm>
            <a:off x="269716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nl-BE" smtClean="0">
              <a:ea typeface="MS PGothic" panose="020B0600070205080204" pitchFamily="34" charset="-128"/>
            </a:endParaRPr>
          </a:p>
        </p:txBody>
      </p:sp>
      <p:sp>
        <p:nvSpPr>
          <p:cNvPr id="1331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166E91C-846C-4E74-9DF6-1DD00977D138}" type="slidenum">
              <a:rPr lang="nl-BE" altLang="nl-BE">
                <a:solidFill>
                  <a:prstClr val="black"/>
                </a:solidFill>
                <a:ea typeface="MS PGothic" panose="020B0600070205080204" pitchFamily="34" charset="-128"/>
              </a:rPr>
              <a:pPr/>
              <a:t>8</a:t>
            </a:fld>
            <a:endParaRPr lang="nl-BE" altLang="nl-BE">
              <a:solidFill>
                <a:prstClr val="black"/>
              </a:solidFill>
              <a:ea typeface="MS PGothic" panose="020B0600070205080204" pitchFamily="34" charset="-128"/>
            </a:endParaRPr>
          </a:p>
        </p:txBody>
      </p:sp>
    </p:spTree>
    <p:extLst>
      <p:ext uri="{BB962C8B-B14F-4D97-AF65-F5344CB8AC3E}">
        <p14:creationId xmlns:p14="http://schemas.microsoft.com/office/powerpoint/2010/main" val="1774238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9850" y="744538"/>
            <a:ext cx="6619875" cy="3724275"/>
          </a:xfrm>
        </p:spPr>
      </p:sp>
      <p:sp>
        <p:nvSpPr>
          <p:cNvPr id="3" name="Tijdelijke aanduiding voor notities 2"/>
          <p:cNvSpPr>
            <a:spLocks noGrp="1"/>
          </p:cNvSpPr>
          <p:nvPr>
            <p:ph type="body" idx="1"/>
          </p:nvPr>
        </p:nvSpPr>
        <p:spPr/>
        <p:txBody>
          <a:bodyPr/>
          <a:lstStyle/>
          <a:p>
            <a:r>
              <a:rPr lang="nl-BE" dirty="0" err="1" smtClean="0"/>
              <a:t>Composition</a:t>
            </a:r>
            <a:endParaRPr lang="nl-BE" dirty="0"/>
          </a:p>
        </p:txBody>
      </p:sp>
      <p:sp>
        <p:nvSpPr>
          <p:cNvPr id="4" name="Tijdelijke aanduiding voor dianummer 3"/>
          <p:cNvSpPr>
            <a:spLocks noGrp="1"/>
          </p:cNvSpPr>
          <p:nvPr>
            <p:ph type="sldNum" sz="quarter" idx="10"/>
          </p:nvPr>
        </p:nvSpPr>
        <p:spPr/>
        <p:txBody>
          <a:bodyPr/>
          <a:lstStyle/>
          <a:p>
            <a:fld id="{BD589B59-F0F2-4A92-A3ED-38C03506E555}" type="slidenum">
              <a:rPr lang="nl-BE" smtClean="0">
                <a:solidFill>
                  <a:prstClr val="black"/>
                </a:solidFill>
              </a:rPr>
              <a:pPr/>
              <a:t>49</a:t>
            </a:fld>
            <a:endParaRPr lang="nl-BE">
              <a:solidFill>
                <a:prstClr val="black"/>
              </a:solidFill>
            </a:endParaRPr>
          </a:p>
        </p:txBody>
      </p:sp>
    </p:spTree>
    <p:extLst>
      <p:ext uri="{BB962C8B-B14F-4D97-AF65-F5344CB8AC3E}">
        <p14:creationId xmlns:p14="http://schemas.microsoft.com/office/powerpoint/2010/main" val="3943603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697163" y="509588"/>
            <a:ext cx="4532312" cy="2549525"/>
          </a:xfrm>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4D580273-0BA3-48AF-B90F-BFCFCDC5B496}" type="slidenum">
              <a:rPr lang="en-GB" smtClean="0"/>
              <a:pPr/>
              <a:t>51</a:t>
            </a:fld>
            <a:endParaRPr lang="en-GB"/>
          </a:p>
        </p:txBody>
      </p:sp>
    </p:spTree>
    <p:extLst>
      <p:ext uri="{BB962C8B-B14F-4D97-AF65-F5344CB8AC3E}">
        <p14:creationId xmlns:p14="http://schemas.microsoft.com/office/powerpoint/2010/main" val="2544317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70000" lnSpcReduction="20000"/>
          </a:bodyPr>
          <a:lstStyle/>
          <a:p>
            <a:r>
              <a:rPr lang="en-US" sz="1200" b="0" i="0" u="none" strike="noStrike" kern="1200" baseline="0" dirty="0" smtClean="0">
                <a:solidFill>
                  <a:schemeClr val="tx1"/>
                </a:solidFill>
                <a:latin typeface="+mn-lt"/>
                <a:ea typeface="+mn-ea"/>
                <a:cs typeface="+mn-cs"/>
              </a:rPr>
              <a:t>Objective. To present and evaluate an unselected national single center strategy with fertility preserving</a:t>
            </a:r>
          </a:p>
          <a:p>
            <a:r>
              <a:rPr lang="nl-BE" sz="1200" b="0" i="0" u="none" strike="noStrike" kern="1200" baseline="0" dirty="0" err="1" smtClean="0">
                <a:solidFill>
                  <a:schemeClr val="tx1"/>
                </a:solidFill>
                <a:latin typeface="+mn-lt"/>
                <a:ea typeface="+mn-ea"/>
                <a:cs typeface="+mn-cs"/>
              </a:rPr>
              <a:t>trachelectomy</a:t>
            </a:r>
            <a:r>
              <a:rPr lang="nl-BE" sz="1200" b="0" i="0" u="none" strike="noStrike" kern="1200" baseline="0" dirty="0" smtClean="0">
                <a:solidFill>
                  <a:schemeClr val="tx1"/>
                </a:solidFill>
                <a:latin typeface="+mn-lt"/>
                <a:ea typeface="+mn-ea"/>
                <a:cs typeface="+mn-cs"/>
              </a:rPr>
              <a:t> in </a:t>
            </a:r>
            <a:r>
              <a:rPr lang="nl-BE" sz="1200" b="0" i="0" u="none" strike="noStrike" kern="1200" baseline="0" dirty="0" err="1" smtClean="0">
                <a:solidFill>
                  <a:schemeClr val="tx1"/>
                </a:solidFill>
                <a:latin typeface="+mn-lt"/>
                <a:ea typeface="+mn-ea"/>
                <a:cs typeface="+mn-cs"/>
              </a:rPr>
              <a:t>cervical</a:t>
            </a:r>
            <a:r>
              <a:rPr lang="nl-BE" sz="1200" b="0" i="0" u="none" strike="noStrike" kern="1200" baseline="0" dirty="0" smtClean="0">
                <a:solidFill>
                  <a:schemeClr val="tx1"/>
                </a:solidFill>
                <a:latin typeface="+mn-lt"/>
                <a:ea typeface="+mn-ea"/>
                <a:cs typeface="+mn-cs"/>
              </a:rPr>
              <a:t> </a:t>
            </a:r>
            <a:r>
              <a:rPr lang="nl-BE" sz="1200" b="0" i="0" u="none" strike="noStrike" kern="1200" baseline="0" dirty="0" err="1" smtClean="0">
                <a:solidFill>
                  <a:schemeClr val="tx1"/>
                </a:solidFill>
                <a:latin typeface="+mn-lt"/>
                <a:ea typeface="+mn-ea"/>
                <a:cs typeface="+mn-cs"/>
              </a:rPr>
              <a:t>cancer</a:t>
            </a:r>
            <a:r>
              <a:rPr lang="nl-BE"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In 2003 nationwide single-center referral of women for </a:t>
            </a:r>
            <a:r>
              <a:rPr lang="en-US" sz="1200" b="0" i="0" u="none" strike="noStrike" kern="1200" baseline="0" dirty="0" err="1" smtClean="0">
                <a:solidFill>
                  <a:schemeClr val="tx1"/>
                </a:solidFill>
                <a:latin typeface="+mn-lt"/>
                <a:ea typeface="+mn-ea"/>
                <a:cs typeface="+mn-cs"/>
              </a:rPr>
              <a:t>trachelectomies</a:t>
            </a:r>
            <a:r>
              <a:rPr lang="en-US" sz="1200" b="0" i="0" u="none" strike="noStrike" kern="1200" baseline="0" dirty="0" smtClean="0">
                <a:solidFill>
                  <a:schemeClr val="tx1"/>
                </a:solidFill>
                <a:latin typeface="+mn-lt"/>
                <a:ea typeface="+mn-ea"/>
                <a:cs typeface="+mn-cs"/>
              </a:rPr>
              <a:t> was agreed upon between all Danish</a:t>
            </a:r>
          </a:p>
          <a:p>
            <a:r>
              <a:rPr lang="en-US" sz="1200" b="0" i="0" u="none" strike="noStrike" kern="1200" baseline="0" dirty="0" smtClean="0">
                <a:solidFill>
                  <a:schemeClr val="tx1"/>
                </a:solidFill>
                <a:latin typeface="+mn-lt"/>
                <a:ea typeface="+mn-ea"/>
                <a:cs typeface="+mn-cs"/>
              </a:rPr>
              <a:t>departments performing cervical cancer surgery with the purpose of increasing volume, to increase surgical</a:t>
            </a:r>
          </a:p>
          <a:p>
            <a:r>
              <a:rPr lang="nl-BE" sz="1200" b="0" i="0" u="none" strike="noStrike" kern="1200" baseline="0" dirty="0" err="1" smtClean="0">
                <a:solidFill>
                  <a:schemeClr val="tx1"/>
                </a:solidFill>
                <a:latin typeface="+mn-lt"/>
                <a:ea typeface="+mn-ea"/>
                <a:cs typeface="+mn-cs"/>
              </a:rPr>
              <a:t>safety</a:t>
            </a:r>
            <a:r>
              <a:rPr lang="nl-BE" sz="1200" b="0" i="0" u="none" strike="noStrike" kern="1200" baseline="0" dirty="0" smtClean="0">
                <a:solidFill>
                  <a:schemeClr val="tx1"/>
                </a:solidFill>
                <a:latin typeface="+mn-lt"/>
                <a:ea typeface="+mn-ea"/>
                <a:cs typeface="+mn-cs"/>
              </a:rPr>
              <a:t> and </a:t>
            </a:r>
            <a:r>
              <a:rPr lang="nl-BE" sz="1200" b="0" i="0" u="none" strike="noStrike" kern="1200" baseline="0" dirty="0" err="1" smtClean="0">
                <a:solidFill>
                  <a:schemeClr val="tx1"/>
                </a:solidFill>
                <a:latin typeface="+mn-lt"/>
                <a:ea typeface="+mn-ea"/>
                <a:cs typeface="+mn-cs"/>
              </a:rPr>
              <a:t>facilitate</a:t>
            </a:r>
            <a:r>
              <a:rPr lang="nl-BE" sz="1200" b="0" i="0" u="none" strike="noStrike" kern="1200" baseline="0" dirty="0" smtClean="0">
                <a:solidFill>
                  <a:schemeClr val="tx1"/>
                </a:solidFill>
                <a:latin typeface="+mn-lt"/>
                <a:ea typeface="+mn-ea"/>
                <a:cs typeface="+mn-cs"/>
              </a:rPr>
              <a:t> follow-up.</a:t>
            </a:r>
          </a:p>
          <a:p>
            <a:r>
              <a:rPr lang="en-US" sz="1200" b="0" i="0" u="none" strike="noStrike" kern="1200" baseline="0" dirty="0" smtClean="0">
                <a:solidFill>
                  <a:schemeClr val="tx1"/>
                </a:solidFill>
                <a:latin typeface="+mn-lt"/>
                <a:ea typeface="+mn-ea"/>
                <a:cs typeface="+mn-cs"/>
              </a:rPr>
              <a:t>Methods. Prospective data were recorded in the Danish Gynecological Cancer Database of all Vaginal Radical</a:t>
            </a:r>
          </a:p>
          <a:p>
            <a:r>
              <a:rPr lang="en-US" sz="1200" b="0" i="0" u="none" strike="noStrike" kern="1200" baseline="0" dirty="0" err="1" smtClean="0">
                <a:solidFill>
                  <a:schemeClr val="tx1"/>
                </a:solidFill>
                <a:latin typeface="+mn-lt"/>
                <a:ea typeface="+mn-ea"/>
                <a:cs typeface="+mn-cs"/>
              </a:rPr>
              <a:t>Trachelectomies</a:t>
            </a:r>
            <a:r>
              <a:rPr lang="en-US" sz="1200" b="0" i="0" u="none" strike="noStrike" kern="1200" baseline="0" dirty="0" smtClean="0">
                <a:solidFill>
                  <a:schemeClr val="tx1"/>
                </a:solidFill>
                <a:latin typeface="+mn-lt"/>
                <a:ea typeface="+mn-ea"/>
                <a:cs typeface="+mn-cs"/>
              </a:rPr>
              <a:t> (VRT) performed in Denmark between 2002 and 2013. Oncologic, fertility and obstetrical outcomes</a:t>
            </a:r>
          </a:p>
          <a:p>
            <a:r>
              <a:rPr lang="en-US" sz="1200" b="0" i="0" u="none" strike="noStrike" kern="1200" baseline="0" dirty="0" smtClean="0">
                <a:solidFill>
                  <a:schemeClr val="tx1"/>
                </a:solidFill>
                <a:latin typeface="+mn-lt"/>
                <a:ea typeface="+mn-ea"/>
                <a:cs typeface="+mn-cs"/>
              </a:rPr>
              <a:t>of 120 unselected consecutive VRTs were assessed.</a:t>
            </a:r>
          </a:p>
          <a:p>
            <a:r>
              <a:rPr lang="en-US" sz="1200" b="0" i="0" u="none" strike="noStrike" kern="1200" baseline="0" dirty="0" smtClean="0">
                <a:solidFill>
                  <a:schemeClr val="tx1"/>
                </a:solidFill>
                <a:latin typeface="+mn-lt"/>
                <a:ea typeface="+mn-ea"/>
                <a:cs typeface="+mn-cs"/>
              </a:rPr>
              <a:t>To obtain complete follow-up about fertility treatment, pregnancy and obstetric outcome the women filled out</a:t>
            </a:r>
          </a:p>
          <a:p>
            <a:r>
              <a:rPr lang="en-US" sz="1200" b="0" i="0" u="none" strike="noStrike" kern="1200" baseline="0" dirty="0" smtClean="0">
                <a:solidFill>
                  <a:schemeClr val="tx1"/>
                </a:solidFill>
                <a:latin typeface="+mn-lt"/>
                <a:ea typeface="+mn-ea"/>
                <a:cs typeface="+mn-cs"/>
              </a:rPr>
              <a:t>an electronic questionnaire. Median follow-up: 55.7 months.</a:t>
            </a:r>
          </a:p>
          <a:p>
            <a:r>
              <a:rPr lang="en-US" sz="1200" b="0" i="0" u="none" strike="noStrike" kern="1200" baseline="0" dirty="0" smtClean="0">
                <a:solidFill>
                  <a:schemeClr val="tx1"/>
                </a:solidFill>
                <a:latin typeface="+mn-lt"/>
                <a:ea typeface="+mn-ea"/>
                <a:cs typeface="+mn-cs"/>
              </a:rPr>
              <a:t>Results. 85.8% of the patients had stage IB1 disease, 68.3% squamous cell carcinomas, 30.0% adenocarcinomas</a:t>
            </a:r>
          </a:p>
          <a:p>
            <a:r>
              <a:rPr lang="nl-BE" sz="1200" b="0" i="0" u="none" strike="noStrike" kern="1200" baseline="0" dirty="0" smtClean="0">
                <a:solidFill>
                  <a:schemeClr val="tx1"/>
                </a:solidFill>
                <a:latin typeface="+mn-lt"/>
                <a:ea typeface="+mn-ea"/>
                <a:cs typeface="+mn-cs"/>
              </a:rPr>
              <a:t>and 1.7% </a:t>
            </a:r>
            <a:r>
              <a:rPr lang="nl-BE" sz="1200" b="0" i="0" u="none" strike="noStrike" kern="1200" baseline="0" dirty="0" err="1" smtClean="0">
                <a:solidFill>
                  <a:schemeClr val="tx1"/>
                </a:solidFill>
                <a:latin typeface="+mn-lt"/>
                <a:ea typeface="+mn-ea"/>
                <a:cs typeface="+mn-cs"/>
              </a:rPr>
              <a:t>adenosquamous</a:t>
            </a:r>
            <a:r>
              <a:rPr lang="nl-BE" sz="1200" b="0" i="0" u="none" strike="noStrike" kern="1200" baseline="0" dirty="0" smtClean="0">
                <a:solidFill>
                  <a:schemeClr val="tx1"/>
                </a:solidFill>
                <a:latin typeface="+mn-lt"/>
                <a:ea typeface="+mn-ea"/>
                <a:cs typeface="+mn-cs"/>
              </a:rPr>
              <a:t> </a:t>
            </a:r>
            <a:r>
              <a:rPr lang="nl-BE" sz="1200" b="0" i="0" u="none" strike="noStrike" kern="1200" baseline="0" dirty="0" err="1" smtClean="0">
                <a:solidFill>
                  <a:schemeClr val="tx1"/>
                </a:solidFill>
                <a:latin typeface="+mn-lt"/>
                <a:ea typeface="+mn-ea"/>
                <a:cs typeface="+mn-cs"/>
              </a:rPr>
              <a:t>carcinomas</a:t>
            </a:r>
            <a:r>
              <a:rPr lang="nl-BE"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Six recurrences (5.1%) and 2 deaths (1.7%) occurred. Four women with adenocarcinomas (10.5%) had recurrences,</a:t>
            </a:r>
          </a:p>
          <a:p>
            <a:r>
              <a:rPr lang="en-US" sz="1200" b="0" i="0" u="none" strike="noStrike" kern="1200" baseline="0" dirty="0" smtClean="0">
                <a:solidFill>
                  <a:schemeClr val="tx1"/>
                </a:solidFill>
                <a:latin typeface="+mn-lt"/>
                <a:ea typeface="+mn-ea"/>
                <a:cs typeface="+mn-cs"/>
              </a:rPr>
              <a:t>compared to two women with squamous cell carcinomas (2.5%).</a:t>
            </a:r>
          </a:p>
          <a:p>
            <a:r>
              <a:rPr lang="en-US" sz="1200" b="0" i="0" u="none" strike="noStrike" kern="1200" baseline="0" dirty="0" smtClean="0">
                <a:solidFill>
                  <a:schemeClr val="tx1"/>
                </a:solidFill>
                <a:latin typeface="+mn-lt"/>
                <a:ea typeface="+mn-ea"/>
                <a:cs typeface="+mn-cs"/>
              </a:rPr>
              <a:t>Seventy-two women (60.0%) desired to conceive and 55 women obtained a total of 77 pregnancies. Of the 72</a:t>
            </a:r>
          </a:p>
          <a:p>
            <a:r>
              <a:rPr lang="en-US" sz="1200" b="0" i="0" u="none" strike="noStrike" kern="1200" baseline="0" dirty="0" smtClean="0">
                <a:solidFill>
                  <a:schemeClr val="tx1"/>
                </a:solidFill>
                <a:latin typeface="+mn-lt"/>
                <a:ea typeface="+mn-ea"/>
                <a:cs typeface="+mn-cs"/>
              </a:rPr>
              <a:t>women 40 were referred to fertility treatment.</a:t>
            </a:r>
          </a:p>
          <a:p>
            <a:r>
              <a:rPr lang="en-US" sz="1200" b="0" i="0" u="none" strike="noStrike" kern="1200" baseline="0" dirty="0" smtClean="0">
                <a:solidFill>
                  <a:schemeClr val="tx1"/>
                </a:solidFill>
                <a:latin typeface="+mn-lt"/>
                <a:ea typeface="+mn-ea"/>
                <a:cs typeface="+mn-cs"/>
              </a:rPr>
              <a:t>First and second trimester miscarriage rates were 21.6% and 2.7%, respectively.</a:t>
            </a:r>
          </a:p>
          <a:p>
            <a:r>
              <a:rPr lang="en-US" sz="1200" b="0" i="0" u="none" strike="noStrike" kern="1200" baseline="0" dirty="0" smtClean="0">
                <a:solidFill>
                  <a:schemeClr val="tx1"/>
                </a:solidFill>
                <a:latin typeface="+mn-lt"/>
                <a:ea typeface="+mn-ea"/>
                <a:cs typeface="+mn-cs"/>
              </a:rPr>
              <a:t>A total of 53 children were born of which 41 were delivered after gestational week 34.</a:t>
            </a:r>
          </a:p>
          <a:p>
            <a:r>
              <a:rPr lang="en-US" sz="1200" b="0" i="0" u="none" strike="noStrike" kern="1200" baseline="0" dirty="0" smtClean="0">
                <a:solidFill>
                  <a:schemeClr val="tx1"/>
                </a:solidFill>
                <a:latin typeface="+mn-lt"/>
                <a:ea typeface="+mn-ea"/>
                <a:cs typeface="+mn-cs"/>
              </a:rPr>
              <a:t>Conclusion. This unselected national single center referral study confirms the oncological safety of Vaginal</a:t>
            </a:r>
          </a:p>
          <a:p>
            <a:r>
              <a:rPr lang="nl-BE" sz="1200" b="0" i="0" u="none" strike="noStrike" kern="1200" baseline="0" dirty="0" err="1" smtClean="0">
                <a:solidFill>
                  <a:schemeClr val="tx1"/>
                </a:solidFill>
                <a:latin typeface="+mn-lt"/>
                <a:ea typeface="+mn-ea"/>
                <a:cs typeface="+mn-cs"/>
              </a:rPr>
              <a:t>Radical</a:t>
            </a:r>
            <a:r>
              <a:rPr lang="nl-BE" sz="1200" b="0" i="0" u="none" strike="noStrike" kern="1200" baseline="0" dirty="0" smtClean="0">
                <a:solidFill>
                  <a:schemeClr val="tx1"/>
                </a:solidFill>
                <a:latin typeface="+mn-lt"/>
                <a:ea typeface="+mn-ea"/>
                <a:cs typeface="+mn-cs"/>
              </a:rPr>
              <a:t> </a:t>
            </a:r>
            <a:r>
              <a:rPr lang="nl-BE" sz="1200" b="0" i="0" u="none" strike="noStrike" kern="1200" baseline="0" dirty="0" err="1" smtClean="0">
                <a:solidFill>
                  <a:schemeClr val="tx1"/>
                </a:solidFill>
                <a:latin typeface="+mn-lt"/>
                <a:ea typeface="+mn-ea"/>
                <a:cs typeface="+mn-cs"/>
              </a:rPr>
              <a:t>Trachelectomy</a:t>
            </a:r>
            <a:r>
              <a:rPr lang="nl-BE"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 complete follow-up regarding reproductive data, reveals a surprisingly extensive need of fertility treatment</a:t>
            </a:r>
          </a:p>
          <a:p>
            <a:r>
              <a:rPr lang="en-US" sz="1200" b="0" i="0" u="none" strike="noStrike" kern="1200" baseline="0" dirty="0" smtClean="0">
                <a:solidFill>
                  <a:schemeClr val="tx1"/>
                </a:solidFill>
                <a:latin typeface="+mn-lt"/>
                <a:ea typeface="+mn-ea"/>
                <a:cs typeface="+mn-cs"/>
              </a:rPr>
              <a:t>and due to the rate of prematurity, these pregnancies must be regarded as high-risk pregnancies.</a:t>
            </a:r>
            <a:endParaRPr lang="nl-BE" dirty="0"/>
          </a:p>
        </p:txBody>
      </p:sp>
      <p:sp>
        <p:nvSpPr>
          <p:cNvPr id="4" name="Tijdelijke aanduiding voor dianummer 3"/>
          <p:cNvSpPr>
            <a:spLocks noGrp="1"/>
          </p:cNvSpPr>
          <p:nvPr>
            <p:ph type="sldNum" sz="quarter" idx="10"/>
          </p:nvPr>
        </p:nvSpPr>
        <p:spPr/>
        <p:txBody>
          <a:bodyPr/>
          <a:lstStyle/>
          <a:p>
            <a:pPr>
              <a:defRPr/>
            </a:pPr>
            <a:fld id="{5F071F51-E602-4D4F-8892-935504457C30}" type="slidenum">
              <a:rPr lang="en-US" smtClean="0"/>
              <a:pPr>
                <a:defRPr/>
              </a:pPr>
              <a:t>61</a:t>
            </a:fld>
            <a:endParaRPr lang="en-US"/>
          </a:p>
        </p:txBody>
      </p:sp>
    </p:spTree>
    <p:extLst>
      <p:ext uri="{BB962C8B-B14F-4D97-AF65-F5344CB8AC3E}">
        <p14:creationId xmlns:p14="http://schemas.microsoft.com/office/powerpoint/2010/main" val="626928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62500" lnSpcReduction="20000"/>
          </a:bodyPr>
          <a:lstStyle/>
          <a:p>
            <a:r>
              <a:rPr lang="en-US" b="1" dirty="0" smtClean="0"/>
              <a:t>Objectives</a:t>
            </a:r>
          </a:p>
          <a:p>
            <a:r>
              <a:rPr lang="en-US" dirty="0" smtClean="0"/>
              <a:t>To evaluate the fertility results, obstetric outcomes, and the management of infertility in patients submitted to fertility-sparing surgery (FSS) for invasive cervical cancer.</a:t>
            </a:r>
          </a:p>
          <a:p>
            <a:r>
              <a:rPr lang="en-US" b="1" dirty="0" smtClean="0"/>
              <a:t>Design</a:t>
            </a:r>
          </a:p>
          <a:p>
            <a:r>
              <a:rPr lang="en-US" dirty="0" smtClean="0"/>
              <a:t>Systematic review.</a:t>
            </a:r>
          </a:p>
          <a:p>
            <a:r>
              <a:rPr lang="en-US" b="1" dirty="0" smtClean="0"/>
              <a:t>Setting</a:t>
            </a:r>
          </a:p>
          <a:p>
            <a:r>
              <a:rPr lang="en-US" dirty="0" smtClean="0"/>
              <a:t>Not applicable.</a:t>
            </a:r>
          </a:p>
          <a:p>
            <a:r>
              <a:rPr lang="en-US" b="1" dirty="0" smtClean="0"/>
              <a:t>Patient(s)</a:t>
            </a:r>
          </a:p>
          <a:p>
            <a:r>
              <a:rPr lang="en-US" dirty="0" smtClean="0"/>
              <a:t>Patients submitted to FSS for invasive cervical cancer (stage IB).</a:t>
            </a:r>
          </a:p>
          <a:p>
            <a:r>
              <a:rPr lang="en-US" b="1" dirty="0" smtClean="0"/>
              <a:t>Intervention(s)</a:t>
            </a:r>
          </a:p>
          <a:p>
            <a:r>
              <a:rPr lang="en-US" dirty="0" smtClean="0"/>
              <a:t>Five different FSS procedures were studied.</a:t>
            </a:r>
          </a:p>
          <a:p>
            <a:r>
              <a:rPr lang="en-US" b="1" dirty="0" smtClean="0"/>
              <a:t>Main Outcomes Measure(s)</a:t>
            </a:r>
          </a:p>
          <a:p>
            <a:r>
              <a:rPr lang="en-US" dirty="0" smtClean="0"/>
              <a:t>Fertility, pregnancy outcomes, and management of infertility.</a:t>
            </a:r>
          </a:p>
          <a:p>
            <a:r>
              <a:rPr lang="en-US" b="1" dirty="0" smtClean="0"/>
              <a:t>Result(s)</a:t>
            </a:r>
          </a:p>
          <a:p>
            <a:r>
              <a:rPr lang="en-US" dirty="0" smtClean="0"/>
              <a:t>A total of 2,777 patients submitted to FSS and 944 ensuing pregnancies were included in this review. Five different surgical procedures were performed and studied. The overall fertility, live birth, and prematurity rates after these procedures were, respectively, 55%, 70%, and 38%. The pregnancy rate was higher in patients submitted to a vaginal or minimally invasive radical </a:t>
            </a:r>
            <a:r>
              <a:rPr lang="en-US" dirty="0" err="1" smtClean="0"/>
              <a:t>trachelectomy</a:t>
            </a:r>
            <a:r>
              <a:rPr lang="en-US" dirty="0" smtClean="0"/>
              <a:t> compared with a </a:t>
            </a:r>
            <a:r>
              <a:rPr lang="en-US" dirty="0" err="1" smtClean="0"/>
              <a:t>laparotomic</a:t>
            </a:r>
            <a:r>
              <a:rPr lang="en-US" dirty="0" smtClean="0"/>
              <a:t> radical </a:t>
            </a:r>
            <a:r>
              <a:rPr lang="en-US" dirty="0" err="1" smtClean="0"/>
              <a:t>trachelectomy</a:t>
            </a:r>
            <a:r>
              <a:rPr lang="en-US" dirty="0" smtClean="0"/>
              <a:t>. The live birth rate was similar, whatever the FSS procedure. The prematurity rate was significantly lower in patients who had undergone a simple </a:t>
            </a:r>
            <a:r>
              <a:rPr lang="en-US" dirty="0" err="1" smtClean="0"/>
              <a:t>trachelectomy</a:t>
            </a:r>
            <a:r>
              <a:rPr lang="en-US" dirty="0" smtClean="0"/>
              <a:t>/cone resection and neoadjuvant chemotherapy followed by FSS compared with other conservative surgeries. A majority of second trimester fetal losses and premature deliveries were related to premature rupture of membranes.</a:t>
            </a:r>
          </a:p>
          <a:p>
            <a:r>
              <a:rPr lang="en-US" b="1" dirty="0" smtClean="0"/>
              <a:t>Conclusion(s)</a:t>
            </a:r>
          </a:p>
          <a:p>
            <a:r>
              <a:rPr lang="en-US" dirty="0" smtClean="0"/>
              <a:t>The choice between the different FSS procedures depends first and foremost on the oncologic characteristics of the tumor. Nevertheless, when several options seem to offer the same oncologic results (for example, stage IB1 disease &gt;2 cm), fertility results should then be taken into consideration to select the best choice acceptable to the patient/couple.</a:t>
            </a:r>
          </a:p>
          <a:p>
            <a:endParaRPr lang="nl-BE" dirty="0"/>
          </a:p>
        </p:txBody>
      </p:sp>
      <p:sp>
        <p:nvSpPr>
          <p:cNvPr id="4" name="Tijdelijke aanduiding voor dianummer 3"/>
          <p:cNvSpPr>
            <a:spLocks noGrp="1"/>
          </p:cNvSpPr>
          <p:nvPr>
            <p:ph type="sldNum" sz="quarter" idx="10"/>
          </p:nvPr>
        </p:nvSpPr>
        <p:spPr/>
        <p:txBody>
          <a:bodyPr/>
          <a:lstStyle/>
          <a:p>
            <a:pPr>
              <a:defRPr/>
            </a:pPr>
            <a:fld id="{5F071F51-E602-4D4F-8892-935504457C30}" type="slidenum">
              <a:rPr lang="en-US" smtClean="0"/>
              <a:pPr>
                <a:defRPr/>
              </a:pPr>
              <a:t>62</a:t>
            </a:fld>
            <a:endParaRPr lang="en-US"/>
          </a:p>
        </p:txBody>
      </p:sp>
    </p:spTree>
    <p:extLst>
      <p:ext uri="{BB962C8B-B14F-4D97-AF65-F5344CB8AC3E}">
        <p14:creationId xmlns:p14="http://schemas.microsoft.com/office/powerpoint/2010/main" val="2430701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NACT </a:t>
            </a:r>
            <a:r>
              <a:rPr lang="nl-BE" dirty="0" err="1" smtClean="0"/>
              <a:t>many</a:t>
            </a:r>
            <a:r>
              <a:rPr lang="nl-BE" dirty="0" smtClean="0"/>
              <a:t> </a:t>
            </a:r>
            <a:r>
              <a:rPr lang="nl-BE" dirty="0" err="1" smtClean="0"/>
              <a:t>patients</a:t>
            </a:r>
            <a:r>
              <a:rPr lang="nl-BE" dirty="0" smtClean="0"/>
              <a:t> </a:t>
            </a:r>
            <a:r>
              <a:rPr lang="nl-BE" dirty="0" err="1" smtClean="0"/>
              <a:t>underwent</a:t>
            </a:r>
            <a:r>
              <a:rPr lang="nl-BE" dirty="0" smtClean="0"/>
              <a:t> </a:t>
            </a:r>
            <a:r>
              <a:rPr lang="nl-BE" dirty="0" err="1" smtClean="0"/>
              <a:t>simple</a:t>
            </a:r>
            <a:r>
              <a:rPr lang="nl-BE" dirty="0" smtClean="0"/>
              <a:t> </a:t>
            </a:r>
            <a:r>
              <a:rPr lang="nl-BE" dirty="0" err="1" smtClean="0"/>
              <a:t>trachelectomy</a:t>
            </a:r>
            <a:r>
              <a:rPr lang="nl-BE" dirty="0" smtClean="0"/>
              <a:t>/</a:t>
            </a:r>
            <a:r>
              <a:rPr lang="nl-BE" dirty="0" err="1" smtClean="0"/>
              <a:t>conisation</a:t>
            </a:r>
            <a:endParaRPr lang="nl-NL" dirty="0"/>
          </a:p>
        </p:txBody>
      </p:sp>
      <p:sp>
        <p:nvSpPr>
          <p:cNvPr id="4" name="Tijdelijke aanduiding voor dianummer 3"/>
          <p:cNvSpPr>
            <a:spLocks noGrp="1"/>
          </p:cNvSpPr>
          <p:nvPr>
            <p:ph type="sldNum" sz="quarter" idx="10"/>
          </p:nvPr>
        </p:nvSpPr>
        <p:spPr/>
        <p:txBody>
          <a:bodyPr/>
          <a:lstStyle/>
          <a:p>
            <a:pPr>
              <a:defRPr/>
            </a:pPr>
            <a:fld id="{5F071F51-E602-4D4F-8892-935504457C30}" type="slidenum">
              <a:rPr lang="en-US" smtClean="0"/>
              <a:pPr>
                <a:defRPr/>
              </a:pPr>
              <a:t>63</a:t>
            </a:fld>
            <a:endParaRPr lang="en-US"/>
          </a:p>
        </p:txBody>
      </p:sp>
    </p:spTree>
    <p:extLst>
      <p:ext uri="{BB962C8B-B14F-4D97-AF65-F5344CB8AC3E}">
        <p14:creationId xmlns:p14="http://schemas.microsoft.com/office/powerpoint/2010/main" val="23483993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C4F4A3-FA6E-4A74-8D26-4347C51AAE51}" type="slidenum">
              <a:rPr lang="nl-NL">
                <a:solidFill>
                  <a:prstClr val="black"/>
                </a:solidFill>
              </a:rPr>
              <a:pPr/>
              <a:t>64</a:t>
            </a:fld>
            <a:endParaRPr lang="nl-NL">
              <a:solidFill>
                <a:prstClr val="black"/>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nl-BE"/>
              <a:t>Mucineus cystadenoom in beeldvorm.</a:t>
            </a:r>
            <a:endParaRPr lang="nl-NL"/>
          </a:p>
        </p:txBody>
      </p:sp>
    </p:spTree>
    <p:extLst>
      <p:ext uri="{BB962C8B-B14F-4D97-AF65-F5344CB8AC3E}">
        <p14:creationId xmlns:p14="http://schemas.microsoft.com/office/powerpoint/2010/main" val="1407992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8C90F9-251C-4030-9C7B-AD27C0AF42DE}" type="slidenum">
              <a:rPr lang="nl-NL"/>
              <a:pPr/>
              <a:t>65</a:t>
            </a:fld>
            <a:endParaRPr lang="nl-NL"/>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nl-BE"/>
              <a:t>Sereus borderline carcinoom in beeldvorm.</a:t>
            </a:r>
            <a:endParaRPr lang="nl-NL"/>
          </a:p>
        </p:txBody>
      </p:sp>
    </p:spTree>
    <p:extLst>
      <p:ext uri="{BB962C8B-B14F-4D97-AF65-F5344CB8AC3E}">
        <p14:creationId xmlns:p14="http://schemas.microsoft.com/office/powerpoint/2010/main" val="75018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laceholder 2"/>
          <p:cNvSpPr>
            <a:spLocks noGrp="1" noRot="1" noChangeAspect="1" noTextEdit="1"/>
          </p:cNvSpPr>
          <p:nvPr>
            <p:ph type="sldImg"/>
          </p:nvPr>
        </p:nvSpPr>
        <p:spPr bwMode="auto">
          <a:noFill/>
          <a:ln>
            <a:solidFill>
              <a:srgbClr val="000000"/>
            </a:solidFill>
            <a:miter lim="800000"/>
            <a:headEnd/>
            <a:tailEnd/>
          </a:ln>
        </p:spPr>
      </p:sp>
      <p:sp>
        <p:nvSpPr>
          <p:cNvPr id="53251" name="Placeholder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extLst>
      <p:ext uri="{BB962C8B-B14F-4D97-AF65-F5344CB8AC3E}">
        <p14:creationId xmlns:p14="http://schemas.microsoft.com/office/powerpoint/2010/main" val="9850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697163" y="509588"/>
            <a:ext cx="4532312" cy="2549525"/>
          </a:xfrm>
        </p:spPr>
      </p:sp>
      <p:sp>
        <p:nvSpPr>
          <p:cNvPr id="3" name="Tijdelijke aanduiding voor notities 2"/>
          <p:cNvSpPr>
            <a:spLocks noGrp="1"/>
          </p:cNvSpPr>
          <p:nvPr>
            <p:ph type="body" idx="1"/>
          </p:nvPr>
        </p:nvSpPr>
        <p:spPr/>
        <p:txBody>
          <a:bodyPr>
            <a:normAutofit/>
          </a:bodyPr>
          <a:lstStyle/>
          <a:p>
            <a:r>
              <a:rPr lang="nl-NL" dirty="0" smtClean="0"/>
              <a:t>Op echo: onscherp begrensd, </a:t>
            </a:r>
            <a:r>
              <a:rPr lang="nl-NL" dirty="0" err="1" smtClean="0"/>
              <a:t>hypoechogeen</a:t>
            </a:r>
            <a:r>
              <a:rPr lang="nl-NL" dirty="0" smtClean="0"/>
              <a:t> letsel, sterk suggestief voor een </a:t>
            </a:r>
            <a:r>
              <a:rPr lang="nl-NL" dirty="0" err="1" smtClean="0"/>
              <a:t>maligniteit</a:t>
            </a:r>
            <a:r>
              <a:rPr lang="nl-NL" dirty="0" smtClean="0"/>
              <a:t>.</a:t>
            </a:r>
          </a:p>
          <a:p>
            <a:r>
              <a:rPr lang="nl-NL" dirty="0" smtClean="0"/>
              <a:t>Op mammografie </a:t>
            </a:r>
            <a:r>
              <a:rPr lang="nl-NL" dirty="0" err="1" smtClean="0"/>
              <a:t>dens</a:t>
            </a:r>
            <a:r>
              <a:rPr lang="nl-NL" dirty="0" smtClean="0"/>
              <a:t> borstklierweefsel,</a:t>
            </a:r>
            <a:r>
              <a:rPr lang="nl-NL" baseline="0" dirty="0" smtClean="0"/>
              <a:t> het letsel kan </a:t>
            </a:r>
            <a:r>
              <a:rPr lang="nl-NL" baseline="0" dirty="0" err="1" smtClean="0"/>
              <a:t>mammografisch</a:t>
            </a:r>
            <a:r>
              <a:rPr lang="nl-NL" baseline="0" dirty="0" smtClean="0"/>
              <a:t> niet worden afgelijnd.</a:t>
            </a:r>
            <a:endParaRPr lang="nl-BE" dirty="0"/>
          </a:p>
        </p:txBody>
      </p:sp>
      <p:sp>
        <p:nvSpPr>
          <p:cNvPr id="4" name="Tijdelijke aanduiding voor dianummer 3"/>
          <p:cNvSpPr>
            <a:spLocks noGrp="1"/>
          </p:cNvSpPr>
          <p:nvPr>
            <p:ph type="sldNum" sz="quarter" idx="10"/>
          </p:nvPr>
        </p:nvSpPr>
        <p:spPr/>
        <p:txBody>
          <a:bodyPr/>
          <a:lstStyle/>
          <a:p>
            <a:fld id="{831A91C7-B60C-46AA-A630-1F30C1B24ED1}" type="slidenum">
              <a:rPr lang="nl-BE" smtClean="0"/>
              <a:pPr/>
              <a:t>11</a:t>
            </a:fld>
            <a:endParaRPr lang="nl-BE"/>
          </a:p>
        </p:txBody>
      </p:sp>
    </p:spTree>
    <p:extLst>
      <p:ext uri="{BB962C8B-B14F-4D97-AF65-F5344CB8AC3E}">
        <p14:creationId xmlns:p14="http://schemas.microsoft.com/office/powerpoint/2010/main" val="1165903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r>
              <a:rPr lang="en-US" dirty="0" smtClean="0"/>
              <a:t>Patient with cancer of the transverse colon (</a:t>
            </a:r>
            <a:r>
              <a:rPr lang="en-US" b="1" dirty="0" smtClean="0"/>
              <a:t>A, B, C</a:t>
            </a:r>
            <a:r>
              <a:rPr lang="en-US" dirty="0" smtClean="0"/>
              <a:t>: *). Conventional MRI of the abdomen performed at time of diagnosis for which a T2-weighted sequence without (</a:t>
            </a:r>
            <a:r>
              <a:rPr lang="en-US" b="1" dirty="0" smtClean="0"/>
              <a:t>A</a:t>
            </a:r>
            <a:r>
              <a:rPr lang="en-US" dirty="0" smtClean="0"/>
              <a:t>) and with (</a:t>
            </a:r>
            <a:r>
              <a:rPr lang="en-US" b="1" dirty="0" smtClean="0"/>
              <a:t>C</a:t>
            </a:r>
            <a:r>
              <a:rPr lang="en-US" dirty="0" smtClean="0"/>
              <a:t>) fat suppression and (</a:t>
            </a:r>
            <a:r>
              <a:rPr lang="en-US" b="1" dirty="0" smtClean="0"/>
              <a:t>B</a:t>
            </a:r>
            <a:r>
              <a:rPr lang="en-US" dirty="0" smtClean="0"/>
              <a:t>) T1-weighted sequence were performed reveals no liver lesions. (</a:t>
            </a:r>
            <a:r>
              <a:rPr lang="en-US" b="1" dirty="0" smtClean="0"/>
              <a:t>D</a:t>
            </a:r>
            <a:r>
              <a:rPr lang="en-US" dirty="0" smtClean="0"/>
              <a:t>) WB-WI shows a b1000 </a:t>
            </a:r>
            <a:r>
              <a:rPr lang="en-US" dirty="0" err="1" smtClean="0"/>
              <a:t>hyperintense</a:t>
            </a:r>
            <a:r>
              <a:rPr lang="en-US" dirty="0" smtClean="0"/>
              <a:t> lesion corresponding to the lateral </a:t>
            </a:r>
            <a:r>
              <a:rPr lang="en-US" dirty="0" err="1" smtClean="0"/>
              <a:t>subcapsular</a:t>
            </a:r>
            <a:r>
              <a:rPr lang="en-US" dirty="0" smtClean="0"/>
              <a:t> area of segment 6/7 of the liver on (</a:t>
            </a:r>
            <a:r>
              <a:rPr lang="en-US" b="1" dirty="0" smtClean="0"/>
              <a:t>E</a:t>
            </a:r>
            <a:r>
              <a:rPr lang="en-US" dirty="0" smtClean="0"/>
              <a:t>) the WB T2-weighted image compatible with a liver metastasis and was confirmed during surgery,</a:t>
            </a:r>
          </a:p>
          <a:p>
            <a:r>
              <a:rPr lang="en-US" b="1" dirty="0" smtClean="0"/>
              <a:t>Objectives</a:t>
            </a:r>
          </a:p>
          <a:p>
            <a:r>
              <a:rPr lang="en-US" dirty="0" smtClean="0"/>
              <a:t>To evaluate the feasibility of whole-body diffusion-weighted MRI (WB-DWI/MRI) for detecting primary </a:t>
            </a:r>
            <a:r>
              <a:rPr lang="en-US" dirty="0" err="1" smtClean="0"/>
              <a:t>tumour</a:t>
            </a:r>
            <a:r>
              <a:rPr lang="en-US" dirty="0" smtClean="0"/>
              <a:t>, nodal and distant metastases in pregnant women with cancer.</a:t>
            </a:r>
          </a:p>
          <a:p>
            <a:r>
              <a:rPr lang="en-US" b="1" dirty="0" smtClean="0"/>
              <a:t>Methods</a:t>
            </a:r>
          </a:p>
          <a:p>
            <a:r>
              <a:rPr lang="en-US" dirty="0" smtClean="0"/>
              <a:t>Twenty pregnant patients underwent WB-DWI/MRI in additional to conventional imaging. Reproducibility of WB-DWI/MRI between two readers was evaluated using Cohen’s κ statistics and accuracy was compared to conventional imaging for assessing primary </a:t>
            </a:r>
            <a:r>
              <a:rPr lang="en-US" dirty="0" err="1" smtClean="0"/>
              <a:t>tumour</a:t>
            </a:r>
            <a:r>
              <a:rPr lang="en-US" dirty="0" smtClean="0"/>
              <a:t> site, nodal and visceral metastases.</a:t>
            </a:r>
          </a:p>
          <a:p>
            <a:r>
              <a:rPr lang="en-US" b="1" dirty="0" smtClean="0"/>
              <a:t>Results</a:t>
            </a:r>
          </a:p>
          <a:p>
            <a:r>
              <a:rPr lang="en-US" dirty="0" smtClean="0"/>
              <a:t>Both WB-DWI/MRI readers showed good–very good agreement for lesion detection (primary lesions: κ=1; lymph nodes: κ=0.89; distant metastases: κ=0.61). Eight (40 %) patients were upstaged after WB-DWI/MRI. For nodal metastases, WB-DWI/MRI showed 100 % (95 % CI: 83.2–100) sensitivity for both readers with specificity of 99.4 % (96.9–100) and 100 % (80.5–100) for readers 1 and 2, respectively. For distant metastases, WB-DWI/MRI showed 66.7 % (9.4–99.2) and 100 % (29.2–100) sensitivity and specificity of 94.1 % (71.3–99.9) and 100 % (80.5–100) for readers 1 and 2, respectively. Conventional imaging showed sensitivity of 50 % (27.2-72.8) and 33.3 % (0.8–90.6); specificity of 100 % (98–100) and 100 % (80.5–100), for nodal and distant metastases respectively.</a:t>
            </a:r>
          </a:p>
          <a:p>
            <a:r>
              <a:rPr lang="en-US" b="1" dirty="0" smtClean="0"/>
              <a:t>Conclusions</a:t>
            </a:r>
          </a:p>
          <a:p>
            <a:r>
              <a:rPr lang="en-US" dirty="0" smtClean="0"/>
              <a:t>WB-DWI/MRI is feasible for single-step non-invasive staging of cancer during pregnancy with additional value for conventional imaging procedures.</a:t>
            </a:r>
          </a:p>
          <a:p>
            <a:endParaRPr lang="en-US" dirty="0" smtClean="0"/>
          </a:p>
          <a:p>
            <a:endParaRPr lang="nl-BE" dirty="0"/>
          </a:p>
        </p:txBody>
      </p:sp>
      <p:sp>
        <p:nvSpPr>
          <p:cNvPr id="4" name="Slide Number Placeholder 3"/>
          <p:cNvSpPr>
            <a:spLocks noGrp="1"/>
          </p:cNvSpPr>
          <p:nvPr>
            <p:ph type="sldNum" sz="quarter" idx="10"/>
          </p:nvPr>
        </p:nvSpPr>
        <p:spPr/>
        <p:txBody>
          <a:bodyPr/>
          <a:lstStyle/>
          <a:p>
            <a:fld id="{4D580273-0BA3-48AF-B90F-BFCFCDC5B496}" type="slidenum">
              <a:rPr lang="en-GB" smtClean="0">
                <a:solidFill>
                  <a:srgbClr val="000000"/>
                </a:solidFill>
              </a:rPr>
              <a:pPr/>
              <a:t>14</a:t>
            </a:fld>
            <a:endParaRPr lang="en-GB">
              <a:solidFill>
                <a:srgbClr val="000000"/>
              </a:solidFill>
            </a:endParaRPr>
          </a:p>
        </p:txBody>
      </p:sp>
    </p:spTree>
    <p:extLst>
      <p:ext uri="{BB962C8B-B14F-4D97-AF65-F5344CB8AC3E}">
        <p14:creationId xmlns:p14="http://schemas.microsoft.com/office/powerpoint/2010/main" val="3844910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697163" y="509588"/>
            <a:ext cx="4532312" cy="2549525"/>
          </a:xfrm>
        </p:spPr>
      </p:sp>
      <p:sp>
        <p:nvSpPr>
          <p:cNvPr id="3" name="Tijdelijke aanduiding voor notities 2"/>
          <p:cNvSpPr>
            <a:spLocks noGrp="1"/>
          </p:cNvSpPr>
          <p:nvPr>
            <p:ph type="body" idx="1"/>
          </p:nvPr>
        </p:nvSpPr>
        <p:spPr/>
        <p:txBody>
          <a:bodyPr/>
          <a:lstStyle/>
          <a:p>
            <a:r>
              <a:rPr lang="en-US" sz="1800" dirty="0" err="1" smtClean="0"/>
              <a:t>Supraumbilical</a:t>
            </a:r>
            <a:r>
              <a:rPr lang="en-US" sz="1800" dirty="0" smtClean="0"/>
              <a:t> primary trocar placement, at least 6 cm above the uterine fundus</a:t>
            </a:r>
            <a:endParaRPr lang="cs-CZ" sz="1800" dirty="0" smtClean="0"/>
          </a:p>
          <a:p>
            <a:endParaRPr lang="en-US" sz="1800" dirty="0" smtClean="0"/>
          </a:p>
          <a:p>
            <a:r>
              <a:rPr lang="en-US" sz="1800" dirty="0" smtClean="0"/>
              <a:t>With increasing gestational age</a:t>
            </a:r>
          </a:p>
          <a:p>
            <a:pPr lvl="1"/>
            <a:r>
              <a:rPr lang="en-US" sz="1800" dirty="0" smtClean="0"/>
              <a:t>use of the </a:t>
            </a:r>
            <a:r>
              <a:rPr lang="en-US" sz="1800" dirty="0" err="1" smtClean="0"/>
              <a:t>subxiphoid</a:t>
            </a:r>
            <a:endParaRPr lang="en-US" sz="1800" dirty="0" smtClean="0"/>
          </a:p>
          <a:p>
            <a:pPr lvl="1"/>
            <a:r>
              <a:rPr lang="en-US" sz="1800" dirty="0" smtClean="0"/>
              <a:t>left upper quadrant</a:t>
            </a:r>
          </a:p>
          <a:p>
            <a:pPr lvl="1"/>
            <a:r>
              <a:rPr lang="en-US" sz="1800" dirty="0" smtClean="0"/>
              <a:t>right upper quadrant insertion  </a:t>
            </a:r>
            <a:endParaRPr lang="cs-CZ" sz="1800" dirty="0" smtClean="0"/>
          </a:p>
          <a:p>
            <a:endParaRPr lang="en-US" sz="1800" dirty="0" smtClean="0"/>
          </a:p>
          <a:p>
            <a:r>
              <a:rPr lang="en-US" sz="1800" dirty="0" smtClean="0"/>
              <a:t>Lateral displacement of the uterus during trocar insertion may also decrease the risk of uterine and fetal injury.</a:t>
            </a:r>
            <a:endParaRPr lang="cs-CZ" sz="1800" dirty="0" smtClean="0"/>
          </a:p>
          <a:p>
            <a:endParaRPr lang="en-US" sz="1800" dirty="0" smtClean="0"/>
          </a:p>
          <a:p>
            <a:r>
              <a:rPr lang="en-US" sz="1800" dirty="0" smtClean="0"/>
              <a:t>Hasson (open) technique</a:t>
            </a:r>
            <a:endParaRPr lang="de-AT" sz="1800" dirty="0" smtClean="0"/>
          </a:p>
          <a:p>
            <a:endParaRPr lang="nl-BE" dirty="0"/>
          </a:p>
        </p:txBody>
      </p:sp>
      <p:sp>
        <p:nvSpPr>
          <p:cNvPr id="4" name="Tijdelijke aanduiding voor dianummer 3"/>
          <p:cNvSpPr>
            <a:spLocks noGrp="1"/>
          </p:cNvSpPr>
          <p:nvPr>
            <p:ph type="sldNum" sz="quarter" idx="10"/>
          </p:nvPr>
        </p:nvSpPr>
        <p:spPr/>
        <p:txBody>
          <a:bodyPr/>
          <a:lstStyle/>
          <a:p>
            <a:fld id="{4D580273-0BA3-48AF-B90F-BFCFCDC5B496}" type="slidenum">
              <a:rPr lang="en-GB" smtClean="0"/>
              <a:pPr/>
              <a:t>17</a:t>
            </a:fld>
            <a:endParaRPr lang="en-GB"/>
          </a:p>
        </p:txBody>
      </p:sp>
    </p:spTree>
    <p:extLst>
      <p:ext uri="{BB962C8B-B14F-4D97-AF65-F5344CB8AC3E}">
        <p14:creationId xmlns:p14="http://schemas.microsoft.com/office/powerpoint/2010/main" val="1348105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697163" y="509588"/>
            <a:ext cx="4532312" cy="2549525"/>
          </a:xfrm>
        </p:spPr>
      </p:sp>
      <p:sp>
        <p:nvSpPr>
          <p:cNvPr id="3" name="Tijdelijke aanduiding voor notiti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l-BE" dirty="0" smtClean="0"/>
              <a:t>In 13 </a:t>
            </a:r>
            <a:r>
              <a:rPr lang="nl-BE" dirty="0" err="1" smtClean="0"/>
              <a:t>children</a:t>
            </a:r>
            <a:r>
              <a:rPr lang="nl-BE" dirty="0" smtClean="0"/>
              <a:t> a </a:t>
            </a:r>
            <a:r>
              <a:rPr lang="nl-BE" dirty="0" err="1" smtClean="0"/>
              <a:t>physical</a:t>
            </a:r>
            <a:r>
              <a:rPr lang="nl-BE" dirty="0" smtClean="0"/>
              <a:t> </a:t>
            </a:r>
            <a:r>
              <a:rPr lang="nl-BE" dirty="0" err="1" smtClean="0"/>
              <a:t>abnormality</a:t>
            </a:r>
            <a:r>
              <a:rPr lang="nl-BE" dirty="0" smtClean="0"/>
              <a:t> was </a:t>
            </a:r>
            <a:r>
              <a:rPr lang="nl-BE" dirty="0" err="1" smtClean="0"/>
              <a:t>diagnosed</a:t>
            </a:r>
            <a:r>
              <a:rPr lang="nl-BE" dirty="0" smtClean="0"/>
              <a:t> at </a:t>
            </a:r>
            <a:r>
              <a:rPr lang="nl-BE" dirty="0" err="1" smtClean="0"/>
              <a:t>birth</a:t>
            </a:r>
            <a:r>
              <a:rPr lang="nl-BE" dirty="0" smtClean="0"/>
              <a:t>. In red </a:t>
            </a:r>
            <a:r>
              <a:rPr lang="nl-BE" dirty="0" err="1" smtClean="0"/>
              <a:t>you</a:t>
            </a:r>
            <a:r>
              <a:rPr lang="nl-BE" dirty="0" smtClean="0"/>
              <a:t> </a:t>
            </a:r>
            <a:r>
              <a:rPr lang="nl-BE" dirty="0" err="1" smtClean="0"/>
              <a:t>can</a:t>
            </a:r>
            <a:r>
              <a:rPr lang="nl-BE" dirty="0" smtClean="0"/>
              <a:t> </a:t>
            </a:r>
            <a:r>
              <a:rPr lang="nl-BE" dirty="0" err="1" smtClean="0"/>
              <a:t>see</a:t>
            </a:r>
            <a:r>
              <a:rPr lang="nl-BE" dirty="0" smtClean="0"/>
              <a:t> the major </a:t>
            </a:r>
            <a:r>
              <a:rPr lang="nl-BE" dirty="0" err="1" smtClean="0"/>
              <a:t>malformations</a:t>
            </a:r>
            <a:r>
              <a:rPr lang="nl-BE" dirty="0" smtClean="0"/>
              <a:t> in blue the minor </a:t>
            </a:r>
            <a:r>
              <a:rPr lang="nl-BE" dirty="0" err="1" smtClean="0"/>
              <a:t>malformations</a:t>
            </a:r>
            <a:r>
              <a:rPr lang="nl-BE" dirty="0" smtClean="0"/>
              <a:t>. The overall </a:t>
            </a:r>
            <a:r>
              <a:rPr lang="nl-BE" dirty="0" err="1" smtClean="0"/>
              <a:t>incidence</a:t>
            </a:r>
            <a:r>
              <a:rPr lang="nl-BE" dirty="0" smtClean="0"/>
              <a:t> of major </a:t>
            </a:r>
            <a:r>
              <a:rPr lang="nl-BE" dirty="0" err="1" smtClean="0"/>
              <a:t>malformations</a:t>
            </a:r>
            <a:r>
              <a:rPr lang="nl-BE" dirty="0" smtClean="0"/>
              <a:t> of </a:t>
            </a:r>
            <a:r>
              <a:rPr lang="nl-BE" dirty="0" err="1" smtClean="0"/>
              <a:t>almost</a:t>
            </a:r>
            <a:r>
              <a:rPr lang="nl-BE" dirty="0" smtClean="0"/>
              <a:t> 3% </a:t>
            </a:r>
            <a:r>
              <a:rPr lang="nl-BE" dirty="0" err="1" smtClean="0"/>
              <a:t>reflects</a:t>
            </a:r>
            <a:r>
              <a:rPr lang="nl-BE" dirty="0" smtClean="0"/>
              <a:t> the background risk in the </a:t>
            </a:r>
            <a:r>
              <a:rPr lang="nl-BE" dirty="0" err="1" smtClean="0"/>
              <a:t>general</a:t>
            </a:r>
            <a:r>
              <a:rPr lang="nl-BE" dirty="0" smtClean="0"/>
              <a:t> </a:t>
            </a:r>
            <a:r>
              <a:rPr lang="nl-BE" dirty="0" err="1" smtClean="0"/>
              <a:t>population</a:t>
            </a:r>
            <a:r>
              <a:rPr lang="nl-BE" dirty="0" smtClean="0"/>
              <a:t> </a:t>
            </a:r>
            <a:r>
              <a:rPr lang="nl-BE" dirty="0" err="1" smtClean="0"/>
              <a:t>and</a:t>
            </a:r>
            <a:r>
              <a:rPr lang="nl-BE" dirty="0" smtClean="0"/>
              <a:t> </a:t>
            </a:r>
            <a:r>
              <a:rPr lang="nl-BE" dirty="0" err="1" smtClean="0"/>
              <a:t>when</a:t>
            </a:r>
            <a:r>
              <a:rPr lang="nl-BE" dirty="0" smtClean="0"/>
              <a:t> </a:t>
            </a:r>
            <a:r>
              <a:rPr lang="nl-BE" dirty="0" err="1" smtClean="0"/>
              <a:t>you</a:t>
            </a:r>
            <a:r>
              <a:rPr lang="nl-BE" dirty="0" smtClean="0"/>
              <a:t> look at the </a:t>
            </a:r>
            <a:r>
              <a:rPr lang="nl-BE" dirty="0" err="1" smtClean="0"/>
              <a:t>distribution</a:t>
            </a:r>
            <a:r>
              <a:rPr lang="nl-BE" dirty="0" smtClean="0"/>
              <a:t> over the different treatment </a:t>
            </a:r>
            <a:r>
              <a:rPr lang="nl-BE" dirty="0" err="1" smtClean="0"/>
              <a:t>groups</a:t>
            </a:r>
            <a:r>
              <a:rPr lang="nl-BE" dirty="0" smtClean="0"/>
              <a:t>, we </a:t>
            </a:r>
            <a:r>
              <a:rPr lang="nl-BE" dirty="0" err="1" smtClean="0"/>
              <a:t>can</a:t>
            </a:r>
            <a:r>
              <a:rPr lang="nl-BE" dirty="0" smtClean="0"/>
              <a:t> say </a:t>
            </a:r>
            <a:r>
              <a:rPr lang="nl-BE" dirty="0" err="1" smtClean="0"/>
              <a:t>cytotoxic</a:t>
            </a:r>
            <a:r>
              <a:rPr lang="nl-BE" dirty="0" smtClean="0"/>
              <a:t> treatment in the second </a:t>
            </a:r>
            <a:r>
              <a:rPr lang="nl-BE" dirty="0" err="1" smtClean="0"/>
              <a:t>and</a:t>
            </a:r>
            <a:r>
              <a:rPr lang="nl-BE" dirty="0" smtClean="0"/>
              <a:t> </a:t>
            </a:r>
            <a:r>
              <a:rPr lang="nl-BE" dirty="0" err="1" smtClean="0"/>
              <a:t>third</a:t>
            </a:r>
            <a:r>
              <a:rPr lang="nl-BE" dirty="0" smtClean="0"/>
              <a:t> trimester of </a:t>
            </a:r>
            <a:r>
              <a:rPr lang="nl-BE" dirty="0" err="1" smtClean="0"/>
              <a:t>pregnancy</a:t>
            </a:r>
            <a:r>
              <a:rPr lang="nl-BE" dirty="0" smtClean="0"/>
              <a:t> does </a:t>
            </a:r>
            <a:r>
              <a:rPr lang="nl-BE" dirty="0" err="1" smtClean="0"/>
              <a:t>not</a:t>
            </a:r>
            <a:r>
              <a:rPr lang="nl-BE" dirty="0" smtClean="0"/>
              <a:t> </a:t>
            </a:r>
            <a:r>
              <a:rPr lang="nl-BE" dirty="0" err="1" smtClean="0"/>
              <a:t>increase</a:t>
            </a:r>
            <a:r>
              <a:rPr lang="nl-BE" dirty="0" smtClean="0"/>
              <a:t> the risk of </a:t>
            </a:r>
            <a:r>
              <a:rPr lang="nl-BE" dirty="0" err="1" smtClean="0"/>
              <a:t>malformations</a:t>
            </a:r>
            <a:r>
              <a:rPr lang="nl-BE" dirty="0" smtClean="0"/>
              <a:t>.</a:t>
            </a:r>
          </a:p>
          <a:p>
            <a:endParaRPr lang="nl-BE" dirty="0"/>
          </a:p>
        </p:txBody>
      </p:sp>
      <p:sp>
        <p:nvSpPr>
          <p:cNvPr id="4" name="Tijdelijke aanduiding voor dianummer 3"/>
          <p:cNvSpPr>
            <a:spLocks noGrp="1"/>
          </p:cNvSpPr>
          <p:nvPr>
            <p:ph type="sldNum" sz="quarter" idx="10"/>
          </p:nvPr>
        </p:nvSpPr>
        <p:spPr/>
        <p:txBody>
          <a:bodyPr/>
          <a:lstStyle/>
          <a:p>
            <a:fld id="{4D580273-0BA3-48AF-B90F-BFCFCDC5B496}" type="slidenum">
              <a:rPr lang="en-GB" smtClean="0"/>
              <a:pPr/>
              <a:t>26</a:t>
            </a:fld>
            <a:endParaRPr lang="en-GB"/>
          </a:p>
        </p:txBody>
      </p:sp>
    </p:spTree>
    <p:extLst>
      <p:ext uri="{BB962C8B-B14F-4D97-AF65-F5344CB8AC3E}">
        <p14:creationId xmlns:p14="http://schemas.microsoft.com/office/powerpoint/2010/main" val="2106873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jdelijke aanduiding voor dia-afbeelding 1"/>
          <p:cNvSpPr>
            <a:spLocks noGrp="1" noRot="1" noChangeAspect="1" noTextEdit="1"/>
          </p:cNvSpPr>
          <p:nvPr>
            <p:ph type="sldImg"/>
          </p:nvPr>
        </p:nvSpPr>
        <p:spPr bwMode="auto">
          <a:xfrm>
            <a:off x="269716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nl-BE" b="1" smtClean="0"/>
              <a:t>Cognitive outcome of the study (N=129) and control (N=129) group: the distribution of the results of the last performed Bayley Scales of Infant Development (second or third edition) for each child</a:t>
            </a:r>
            <a:endParaRPr lang="nl-BE" altLang="nl-BE" smtClean="0"/>
          </a:p>
          <a:p>
            <a:pPr eaLnBrk="1" hangingPunct="1">
              <a:spcBef>
                <a:spcPct val="0"/>
              </a:spcBef>
            </a:pPr>
            <a:endParaRPr lang="nl-BE" altLang="nl-BE" smtClean="0"/>
          </a:p>
        </p:txBody>
      </p:sp>
      <p:sp>
        <p:nvSpPr>
          <p:cNvPr id="29700"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364820-88E5-40EB-96B6-CBB5182CD261}" type="slidenum">
              <a:rPr lang="nl-BE" altLang="nl-BE">
                <a:solidFill>
                  <a:prstClr val="black"/>
                </a:solidFill>
              </a:rPr>
              <a:pPr/>
              <a:t>33</a:t>
            </a:fld>
            <a:endParaRPr lang="nl-BE" altLang="nl-BE">
              <a:solidFill>
                <a:prstClr val="black"/>
              </a:solidFill>
            </a:endParaRPr>
          </a:p>
        </p:txBody>
      </p:sp>
    </p:spTree>
    <p:extLst>
      <p:ext uri="{BB962C8B-B14F-4D97-AF65-F5344CB8AC3E}">
        <p14:creationId xmlns:p14="http://schemas.microsoft.com/office/powerpoint/2010/main" val="345257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jdelijke aanduiding voor dia-afbeelding 1"/>
          <p:cNvSpPr>
            <a:spLocks noGrp="1" noRot="1" noChangeAspect="1" noTextEdit="1"/>
          </p:cNvSpPr>
          <p:nvPr>
            <p:ph type="sldImg"/>
          </p:nvPr>
        </p:nvSpPr>
        <p:spPr bwMode="auto">
          <a:xfrm>
            <a:off x="269716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nl-BE" b="1" smtClean="0"/>
              <a:t>Cognitive outcome (reported as Bayley II or III score) per treatment group comparing study and control (C) groups (median, range)</a:t>
            </a:r>
            <a:endParaRPr lang="en-US" altLang="nl-BE" smtClean="0"/>
          </a:p>
          <a:p>
            <a:pPr eaLnBrk="1" hangingPunct="1">
              <a:spcBef>
                <a:spcPct val="0"/>
              </a:spcBef>
            </a:pPr>
            <a:r>
              <a:rPr lang="en-US" altLang="nl-BE" smtClean="0"/>
              <a:t>Each study group is 1:1 matched for gestational age and test age to the control group presented directly beneath the study group. </a:t>
            </a:r>
            <a:endParaRPr lang="nl-BE" altLang="nl-BE" smtClean="0"/>
          </a:p>
          <a:p>
            <a:pPr eaLnBrk="1" hangingPunct="1">
              <a:spcBef>
                <a:spcPct val="0"/>
              </a:spcBef>
            </a:pPr>
            <a:r>
              <a:rPr lang="en-US" altLang="nl-BE" smtClean="0"/>
              <a:t>Some children have been prenatally exposed to a combination of treatment options (e.g. taxanes + platinum derivates) and therefore are part of more than one group.</a:t>
            </a:r>
            <a:endParaRPr lang="nl-BE" altLang="nl-BE" smtClean="0"/>
          </a:p>
          <a:p>
            <a:pPr eaLnBrk="1" hangingPunct="1">
              <a:spcBef>
                <a:spcPct val="0"/>
              </a:spcBef>
            </a:pPr>
            <a:endParaRPr lang="nl-BE" altLang="nl-BE" smtClean="0"/>
          </a:p>
        </p:txBody>
      </p:sp>
      <p:sp>
        <p:nvSpPr>
          <p:cNvPr id="30724"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19F4A78-BEEF-4F85-A125-EE98D8150713}" type="slidenum">
              <a:rPr lang="nl-BE" altLang="nl-BE">
                <a:solidFill>
                  <a:prstClr val="black"/>
                </a:solidFill>
              </a:rPr>
              <a:pPr/>
              <a:t>34</a:t>
            </a:fld>
            <a:endParaRPr lang="nl-BE" altLang="nl-BE">
              <a:solidFill>
                <a:prstClr val="black"/>
              </a:solidFill>
            </a:endParaRPr>
          </a:p>
        </p:txBody>
      </p:sp>
    </p:spTree>
    <p:extLst>
      <p:ext uri="{BB962C8B-B14F-4D97-AF65-F5344CB8AC3E}">
        <p14:creationId xmlns:p14="http://schemas.microsoft.com/office/powerpoint/2010/main" val="3252560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jdelijke aanduiding voor dia-afbeelding 1"/>
          <p:cNvSpPr>
            <a:spLocks noGrp="1" noRot="1" noChangeAspect="1" noTextEdit="1"/>
          </p:cNvSpPr>
          <p:nvPr>
            <p:ph type="sldImg"/>
          </p:nvPr>
        </p:nvSpPr>
        <p:spPr bwMode="auto">
          <a:xfrm>
            <a:off x="269716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nl-BE" b="1" smtClean="0"/>
              <a:t>Cognitive outcome (reported as Bayley II score) in relation to the number of chemotherapy cycles administered during pregnancy (N=87)</a:t>
            </a:r>
            <a:endParaRPr lang="nl-BE" altLang="nl-BE" smtClean="0"/>
          </a:p>
          <a:p>
            <a:pPr eaLnBrk="1" hangingPunct="1">
              <a:spcBef>
                <a:spcPct val="0"/>
              </a:spcBef>
            </a:pPr>
            <a:endParaRPr lang="nl-BE" altLang="nl-BE" smtClean="0"/>
          </a:p>
        </p:txBody>
      </p:sp>
      <p:sp>
        <p:nvSpPr>
          <p:cNvPr id="31748"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C815257-961D-4DBC-8DEF-51F2ED63083A}" type="slidenum">
              <a:rPr lang="nl-BE" altLang="nl-BE">
                <a:solidFill>
                  <a:prstClr val="black"/>
                </a:solidFill>
              </a:rPr>
              <a:pPr/>
              <a:t>35</a:t>
            </a:fld>
            <a:endParaRPr lang="nl-BE" altLang="nl-BE">
              <a:solidFill>
                <a:prstClr val="black"/>
              </a:solidFill>
            </a:endParaRPr>
          </a:p>
        </p:txBody>
      </p:sp>
    </p:spTree>
    <p:extLst>
      <p:ext uri="{BB962C8B-B14F-4D97-AF65-F5344CB8AC3E}">
        <p14:creationId xmlns:p14="http://schemas.microsoft.com/office/powerpoint/2010/main" val="3951014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Picture 2" descr="Titelblad"/>
          <p:cNvPicPr>
            <a:picLocks noChangeAspect="1" noChangeArrowheads="1"/>
          </p:cNvPicPr>
          <p:nvPr/>
        </p:nvPicPr>
        <p:blipFill>
          <a:blip r:embed="rId2" cstate="print"/>
          <a:srcRect/>
          <a:stretch>
            <a:fillRect/>
          </a:stretch>
        </p:blipFill>
        <p:spPr bwMode="auto">
          <a:xfrm>
            <a:off x="1996" y="3"/>
            <a:ext cx="13440954" cy="7559675"/>
          </a:xfrm>
          <a:prstGeom prst="rect">
            <a:avLst/>
          </a:prstGeom>
          <a:noFill/>
          <a:ln w="9525">
            <a:noFill/>
            <a:miter lim="800000"/>
            <a:headEnd/>
            <a:tailEnd/>
          </a:ln>
        </p:spPr>
      </p:pic>
      <p:sp>
        <p:nvSpPr>
          <p:cNvPr id="6153" name="Rectangle 9"/>
          <p:cNvSpPr>
            <a:spLocks noGrp="1" noChangeArrowheads="1"/>
          </p:cNvSpPr>
          <p:nvPr>
            <p:ph type="subTitle" sz="quarter" idx="1"/>
          </p:nvPr>
        </p:nvSpPr>
        <p:spPr>
          <a:xfrm>
            <a:off x="971918" y="4284663"/>
            <a:ext cx="11425309" cy="431800"/>
          </a:xfrm>
        </p:spPr>
        <p:txBody>
          <a:bodyPr lIns="91280" tIns="45641" rIns="91280" bIns="45641"/>
          <a:lstStyle>
            <a:lvl1pPr marL="0" indent="0">
              <a:buFontTx/>
              <a:buNone/>
              <a:defRPr sz="1800" b="1">
                <a:solidFill>
                  <a:schemeClr val="bg1"/>
                </a:solidFill>
              </a:defRPr>
            </a:lvl1pPr>
          </a:lstStyle>
          <a:p>
            <a:r>
              <a:rPr lang="nl-NL" smtClean="0"/>
              <a:t>Klik om het opmaakprofiel van de modelondertitel te bewerken</a:t>
            </a:r>
            <a:endParaRPr lang="nl-NL"/>
          </a:p>
        </p:txBody>
      </p:sp>
      <p:sp>
        <p:nvSpPr>
          <p:cNvPr id="6147" name="Rectangle 3"/>
          <p:cNvSpPr>
            <a:spLocks noGrp="1" noChangeArrowheads="1"/>
          </p:cNvSpPr>
          <p:nvPr>
            <p:ph type="ctrTitle"/>
          </p:nvPr>
        </p:nvSpPr>
        <p:spPr>
          <a:xfrm>
            <a:off x="971917" y="3565525"/>
            <a:ext cx="11427306" cy="431800"/>
          </a:xfrm>
        </p:spPr>
        <p:txBody>
          <a:bodyPr/>
          <a:lstStyle>
            <a:lvl1pPr>
              <a:defRPr sz="2400">
                <a:solidFill>
                  <a:schemeClr val="bg1"/>
                </a:solidFill>
              </a:defRPr>
            </a:lvl1pPr>
          </a:lstStyle>
          <a:p>
            <a:r>
              <a:rPr lang="nl-NL" smtClean="0"/>
              <a:t>Klik om de stijl te bewerken</a:t>
            </a:r>
            <a:endParaRPr lang="nl-NL"/>
          </a:p>
        </p:txBody>
      </p:sp>
      <p:sp>
        <p:nvSpPr>
          <p:cNvPr id="5" name="Rectangle 5"/>
          <p:cNvSpPr>
            <a:spLocks noGrp="1" noChangeArrowheads="1"/>
          </p:cNvSpPr>
          <p:nvPr>
            <p:ph type="dt" sz="half" idx="10"/>
          </p:nvPr>
        </p:nvSpPr>
        <p:spPr/>
        <p:txBody>
          <a:bodyPr/>
          <a:lstStyle>
            <a:lvl1pPr>
              <a:defRPr>
                <a:solidFill>
                  <a:schemeClr val="tx1"/>
                </a:solidFill>
              </a:defRPr>
            </a:lvl1pPr>
          </a:lstStyle>
          <a:p>
            <a:pPr>
              <a:defRPr/>
            </a:pPr>
            <a:endParaRPr lang="nl-BE">
              <a:solidFill>
                <a:srgbClr val="000000"/>
              </a:solidFill>
            </a:endParaRPr>
          </a:p>
        </p:txBody>
      </p:sp>
      <p:sp>
        <p:nvSpPr>
          <p:cNvPr id="6" name="Rectangle 6"/>
          <p:cNvSpPr>
            <a:spLocks noGrp="1" noChangeArrowheads="1"/>
          </p:cNvSpPr>
          <p:nvPr>
            <p:ph type="ftr" sz="quarter" idx="11"/>
          </p:nvPr>
        </p:nvSpPr>
        <p:spPr/>
        <p:txBody>
          <a:bodyPr/>
          <a:lstStyle>
            <a:lvl1pPr>
              <a:defRPr>
                <a:solidFill>
                  <a:schemeClr val="tx1"/>
                </a:solidFill>
              </a:defRPr>
            </a:lvl1pPr>
          </a:lstStyle>
          <a:p>
            <a:pPr>
              <a:defRPr/>
            </a:pPr>
            <a:r>
              <a:rPr lang="en-US" smtClean="0">
                <a:solidFill>
                  <a:srgbClr val="000000"/>
                </a:solidFill>
              </a:rPr>
              <a:t>Breast cancer in pregnancy - the 2010 consensus statements</a:t>
            </a:r>
            <a:endParaRPr lang="nl-BE">
              <a:solidFill>
                <a:srgbClr val="000000"/>
              </a:solidFill>
            </a:endParaRPr>
          </a:p>
        </p:txBody>
      </p:sp>
      <p:sp>
        <p:nvSpPr>
          <p:cNvPr id="7" name="Rectangle 7"/>
          <p:cNvSpPr>
            <a:spLocks noGrp="1" noChangeArrowheads="1"/>
          </p:cNvSpPr>
          <p:nvPr>
            <p:ph type="sldNum" sz="quarter" idx="12"/>
          </p:nvPr>
        </p:nvSpPr>
        <p:spPr/>
        <p:txBody>
          <a:bodyPr/>
          <a:lstStyle>
            <a:lvl1pPr>
              <a:defRPr>
                <a:solidFill>
                  <a:schemeClr val="tx1"/>
                </a:solidFill>
              </a:defRPr>
            </a:lvl1pPr>
          </a:lstStyle>
          <a:p>
            <a:pPr>
              <a:defRPr/>
            </a:pPr>
            <a:fld id="{B05D4996-B524-470F-8C3E-970A40A2A0A5}" type="slidenum">
              <a:rPr lang="nl-NL">
                <a:solidFill>
                  <a:srgbClr val="000000"/>
                </a:solidFill>
              </a:rPr>
              <a:pPr>
                <a:defRPr/>
              </a:pPr>
              <a:t>‹nr.›</a:t>
            </a:fld>
            <a:endParaRPr lang="nl-NL">
              <a:solidFill>
                <a:srgbClr val="000000"/>
              </a:solidFill>
            </a:endParaRPr>
          </a:p>
        </p:txBody>
      </p:sp>
    </p:spTree>
    <p:extLst>
      <p:ext uri="{BB962C8B-B14F-4D97-AF65-F5344CB8AC3E}">
        <p14:creationId xmlns:p14="http://schemas.microsoft.com/office/powerpoint/2010/main" val="1551357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B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Breast cancer in pregnancy - the 2010 consensus statements</a:t>
            </a:r>
            <a:endParaRPr lang="nl-B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AADC3-F337-4013-B72D-188C86F9E972}"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3029646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946508" y="1258894"/>
            <a:ext cx="2823898" cy="5473699"/>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1470822" y="1258894"/>
            <a:ext cx="8284098" cy="5473699"/>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B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Breast cancer in pregnancy - the 2010 consensus statements</a:t>
            </a:r>
            <a:endParaRPr lang="nl-B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E83D53-0B85-4D13-BD58-61750DF4D390}"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4289861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70824" y="1258889"/>
            <a:ext cx="11299582" cy="792162"/>
          </a:xfrm>
        </p:spPr>
        <p:txBody>
          <a:bodyPr/>
          <a:lstStyle/>
          <a:p>
            <a:r>
              <a:rPr lang="en-US"/>
              <a:t>Click to edit Master title style</a:t>
            </a:r>
            <a:endParaRPr lang="nl-BE"/>
          </a:p>
        </p:txBody>
      </p:sp>
      <p:sp>
        <p:nvSpPr>
          <p:cNvPr id="3" name="Table Placeholder 2"/>
          <p:cNvSpPr>
            <a:spLocks noGrp="1"/>
          </p:cNvSpPr>
          <p:nvPr>
            <p:ph type="tbl" idx="1"/>
          </p:nvPr>
        </p:nvSpPr>
        <p:spPr>
          <a:xfrm>
            <a:off x="1470824" y="2266956"/>
            <a:ext cx="11299582" cy="4465638"/>
          </a:xfrm>
        </p:spPr>
        <p:txBody>
          <a:bodyPr/>
          <a:lstStyle/>
          <a:p>
            <a:pPr lvl="0"/>
            <a:endParaRPr lang="nl-BE" noProof="0"/>
          </a:p>
        </p:txBody>
      </p:sp>
      <p:sp>
        <p:nvSpPr>
          <p:cNvPr id="4" name="Rectangle 4"/>
          <p:cNvSpPr>
            <a:spLocks noGrp="1" noChangeArrowheads="1"/>
          </p:cNvSpPr>
          <p:nvPr>
            <p:ph type="dt" sz="half" idx="10"/>
          </p:nvPr>
        </p:nvSpPr>
        <p:spPr>
          <a:ln/>
        </p:spPr>
        <p:txBody>
          <a:bodyPr/>
          <a:lstStyle>
            <a:lvl1pPr>
              <a:defRPr/>
            </a:lvl1pPr>
          </a:lstStyle>
          <a:p>
            <a:pPr>
              <a:defRPr/>
            </a:pPr>
            <a:endParaRPr lang="nl-B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Breast cancer in pregnancy - the 2010 consensus statements</a:t>
            </a:r>
            <a:endParaRPr lang="nl-B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EC4F7C-8186-4D09-ACB3-ADF6276D12BB}"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3370416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el, tekst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672165" y="141779"/>
            <a:ext cx="12093987" cy="1578764"/>
          </a:xfrm>
        </p:spPr>
        <p:txBody>
          <a:bodyPr/>
          <a:lstStyle/>
          <a:p>
            <a:r>
              <a:rPr lang="nl-NL" smtClean="0"/>
              <a:t>Klik om de stijl te bewerken</a:t>
            </a:r>
            <a:endParaRPr lang="nl-BE"/>
          </a:p>
        </p:txBody>
      </p:sp>
      <p:sp>
        <p:nvSpPr>
          <p:cNvPr id="3" name="Tijdelijke aanduiding voor tekst 2"/>
          <p:cNvSpPr>
            <a:spLocks noGrp="1"/>
          </p:cNvSpPr>
          <p:nvPr>
            <p:ph type="body" sz="half" idx="1"/>
          </p:nvPr>
        </p:nvSpPr>
        <p:spPr>
          <a:xfrm>
            <a:off x="672151" y="1764309"/>
            <a:ext cx="5934969" cy="498833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quarter" idx="2"/>
          </p:nvPr>
        </p:nvSpPr>
        <p:spPr>
          <a:xfrm>
            <a:off x="6831170" y="1764300"/>
            <a:ext cx="5934968" cy="241015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inhoud 4"/>
          <p:cNvSpPr>
            <a:spLocks noGrp="1"/>
          </p:cNvSpPr>
          <p:nvPr>
            <p:ph sz="quarter" idx="3"/>
          </p:nvPr>
        </p:nvSpPr>
        <p:spPr>
          <a:xfrm>
            <a:off x="6831170" y="4342476"/>
            <a:ext cx="5934968" cy="241015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Rectangle 3"/>
          <p:cNvSpPr>
            <a:spLocks noGrp="1" noChangeArrowheads="1"/>
          </p:cNvSpPr>
          <p:nvPr>
            <p:ph type="dt" idx="10"/>
          </p:nvPr>
        </p:nvSpPr>
        <p:spPr>
          <a:ln/>
        </p:spPr>
        <p:txBody>
          <a:bodyPr/>
          <a:lstStyle>
            <a:lvl1pPr>
              <a:defRPr/>
            </a:lvl1pPr>
          </a:lstStyle>
          <a:p>
            <a:pPr>
              <a:defRPr/>
            </a:pPr>
            <a:endParaRPr lang="en-GB">
              <a:solidFill>
                <a:srgbClr val="FFFFFF"/>
              </a:solidFill>
            </a:endParaRPr>
          </a:p>
        </p:txBody>
      </p:sp>
      <p:sp>
        <p:nvSpPr>
          <p:cNvPr id="7" name="Rectangle 4"/>
          <p:cNvSpPr>
            <a:spLocks noGrp="1" noChangeArrowheads="1"/>
          </p:cNvSpPr>
          <p:nvPr>
            <p:ph type="ftr" idx="11"/>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sldNum" idx="12"/>
          </p:nvPr>
        </p:nvSpPr>
        <p:spPr>
          <a:ln/>
        </p:spPr>
        <p:txBody>
          <a:bodyPr/>
          <a:lstStyle>
            <a:lvl1pPr>
              <a:defRPr/>
            </a:lvl1pPr>
          </a:lstStyle>
          <a:p>
            <a:pPr>
              <a:defRPr/>
            </a:pPr>
            <a:fld id="{0D5B27C0-E08F-4DD6-B465-A19C650A274E}" type="slidenum">
              <a:rPr lang="en-GB">
                <a:solidFill>
                  <a:srgbClr val="FFFFFF"/>
                </a:solidFill>
              </a:rPr>
              <a:pPr>
                <a:defRPr/>
              </a:pPr>
              <a:t>‹nr.›</a:t>
            </a:fld>
            <a:endParaRPr lang="en-GB">
              <a:solidFill>
                <a:srgbClr val="FFFFFF"/>
              </a:solidFill>
            </a:endParaRPr>
          </a:p>
        </p:txBody>
      </p:sp>
    </p:spTree>
    <p:extLst>
      <p:ext uri="{BB962C8B-B14F-4D97-AF65-F5344CB8AC3E}">
        <p14:creationId xmlns:p14="http://schemas.microsoft.com/office/powerpoint/2010/main" val="3680185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008221" y="2348907"/>
            <a:ext cx="11426508" cy="1620771"/>
          </a:xfrm>
        </p:spPr>
        <p:txBody>
          <a:bodyPr/>
          <a:lstStyle/>
          <a:p>
            <a:r>
              <a:rPr lang="nl-NL" smtClean="0"/>
              <a:t>Klik om de stijl te bewerken</a:t>
            </a:r>
            <a:endParaRPr lang="nl-BE"/>
          </a:p>
        </p:txBody>
      </p:sp>
      <p:sp>
        <p:nvSpPr>
          <p:cNvPr id="3" name="Ondertitel 2"/>
          <p:cNvSpPr>
            <a:spLocks noGrp="1"/>
          </p:cNvSpPr>
          <p:nvPr>
            <p:ph type="subTitle" idx="1"/>
          </p:nvPr>
        </p:nvSpPr>
        <p:spPr>
          <a:xfrm>
            <a:off x="2016444" y="4284723"/>
            <a:ext cx="9410065" cy="1932323"/>
          </a:xfrm>
        </p:spPr>
        <p:txBody>
          <a:bodyPr/>
          <a:lstStyle>
            <a:lvl1pPr marL="0" indent="0" algn="ctr">
              <a:buNone/>
              <a:defRPr>
                <a:solidFill>
                  <a:schemeClr val="tx1">
                    <a:tint val="75000"/>
                  </a:schemeClr>
                </a:solidFill>
              </a:defRPr>
            </a:lvl1pPr>
            <a:lvl2pPr marL="520609" indent="0" algn="ctr">
              <a:buNone/>
              <a:defRPr>
                <a:solidFill>
                  <a:schemeClr val="tx1">
                    <a:tint val="75000"/>
                  </a:schemeClr>
                </a:solidFill>
              </a:defRPr>
            </a:lvl2pPr>
            <a:lvl3pPr marL="1041217" indent="0" algn="ctr">
              <a:buNone/>
              <a:defRPr>
                <a:solidFill>
                  <a:schemeClr val="tx1">
                    <a:tint val="75000"/>
                  </a:schemeClr>
                </a:solidFill>
              </a:defRPr>
            </a:lvl3pPr>
            <a:lvl4pPr marL="1561826" indent="0" algn="ctr">
              <a:buNone/>
              <a:defRPr>
                <a:solidFill>
                  <a:schemeClr val="tx1">
                    <a:tint val="75000"/>
                  </a:schemeClr>
                </a:solidFill>
              </a:defRPr>
            </a:lvl4pPr>
            <a:lvl5pPr marL="2082436" indent="0" algn="ctr">
              <a:buNone/>
              <a:defRPr>
                <a:solidFill>
                  <a:schemeClr val="tx1">
                    <a:tint val="75000"/>
                  </a:schemeClr>
                </a:solidFill>
              </a:defRPr>
            </a:lvl5pPr>
            <a:lvl6pPr marL="2603042" indent="0" algn="ctr">
              <a:buNone/>
              <a:defRPr>
                <a:solidFill>
                  <a:schemeClr val="tx1">
                    <a:tint val="75000"/>
                  </a:schemeClr>
                </a:solidFill>
              </a:defRPr>
            </a:lvl6pPr>
            <a:lvl7pPr marL="3123653" indent="0" algn="ctr">
              <a:buNone/>
              <a:defRPr>
                <a:solidFill>
                  <a:schemeClr val="tx1">
                    <a:tint val="75000"/>
                  </a:schemeClr>
                </a:solidFill>
              </a:defRPr>
            </a:lvl7pPr>
            <a:lvl8pPr marL="3644260" indent="0" algn="ctr">
              <a:buNone/>
              <a:defRPr>
                <a:solidFill>
                  <a:schemeClr val="tx1">
                    <a:tint val="75000"/>
                  </a:schemeClr>
                </a:solidFill>
              </a:defRPr>
            </a:lvl8pPr>
            <a:lvl9pPr marL="4164866"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2349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91959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061900" y="4858826"/>
            <a:ext cx="11426508" cy="1501751"/>
          </a:xfrm>
        </p:spPr>
        <p:txBody>
          <a:bodyPr anchor="t"/>
          <a:lstStyle>
            <a:lvl1pPr algn="l">
              <a:defRPr sz="46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1061900" y="3204786"/>
            <a:ext cx="11426508" cy="1654026"/>
          </a:xfrm>
        </p:spPr>
        <p:txBody>
          <a:bodyPr anchor="b"/>
          <a:lstStyle>
            <a:lvl1pPr marL="0" indent="0">
              <a:buNone/>
              <a:defRPr sz="2300">
                <a:solidFill>
                  <a:schemeClr val="tx1">
                    <a:tint val="75000"/>
                  </a:schemeClr>
                </a:solidFill>
              </a:defRPr>
            </a:lvl1pPr>
            <a:lvl2pPr marL="520609" indent="0">
              <a:buNone/>
              <a:defRPr sz="2100">
                <a:solidFill>
                  <a:schemeClr val="tx1">
                    <a:tint val="75000"/>
                  </a:schemeClr>
                </a:solidFill>
              </a:defRPr>
            </a:lvl2pPr>
            <a:lvl3pPr marL="1041217" indent="0">
              <a:buNone/>
              <a:defRPr sz="1800">
                <a:solidFill>
                  <a:schemeClr val="tx1">
                    <a:tint val="75000"/>
                  </a:schemeClr>
                </a:solidFill>
              </a:defRPr>
            </a:lvl3pPr>
            <a:lvl4pPr marL="1561826" indent="0">
              <a:buNone/>
              <a:defRPr sz="1600">
                <a:solidFill>
                  <a:schemeClr val="tx1">
                    <a:tint val="75000"/>
                  </a:schemeClr>
                </a:solidFill>
              </a:defRPr>
            </a:lvl4pPr>
            <a:lvl5pPr marL="2082436" indent="0">
              <a:buNone/>
              <a:defRPr sz="1600">
                <a:solidFill>
                  <a:schemeClr val="tx1">
                    <a:tint val="75000"/>
                  </a:schemeClr>
                </a:solidFill>
              </a:defRPr>
            </a:lvl5pPr>
            <a:lvl6pPr marL="2603042" indent="0">
              <a:buNone/>
              <a:defRPr sz="1600">
                <a:solidFill>
                  <a:schemeClr val="tx1">
                    <a:tint val="75000"/>
                  </a:schemeClr>
                </a:solidFill>
              </a:defRPr>
            </a:lvl6pPr>
            <a:lvl7pPr marL="3123653" indent="0">
              <a:buNone/>
              <a:defRPr sz="1600">
                <a:solidFill>
                  <a:schemeClr val="tx1">
                    <a:tint val="75000"/>
                  </a:schemeClr>
                </a:solidFill>
              </a:defRPr>
            </a:lvl7pPr>
            <a:lvl8pPr marL="3644260" indent="0">
              <a:buNone/>
              <a:defRPr sz="1600">
                <a:solidFill>
                  <a:schemeClr val="tx1">
                    <a:tint val="75000"/>
                  </a:schemeClr>
                </a:solidFill>
              </a:defRPr>
            </a:lvl8pPr>
            <a:lvl9pPr marL="4164866"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40521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672148" y="1764295"/>
            <a:ext cx="5937302"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833500" y="1764295"/>
            <a:ext cx="5937302"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930688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72149" y="1692535"/>
            <a:ext cx="5939637" cy="705367"/>
          </a:xfrm>
        </p:spPr>
        <p:txBody>
          <a:bodyPr anchor="b"/>
          <a:lstStyle>
            <a:lvl1pPr marL="0" indent="0">
              <a:buNone/>
              <a:defRPr sz="2700" b="1"/>
            </a:lvl1pPr>
            <a:lvl2pPr marL="520609" indent="0">
              <a:buNone/>
              <a:defRPr sz="2300" b="1"/>
            </a:lvl2pPr>
            <a:lvl3pPr marL="1041217" indent="0">
              <a:buNone/>
              <a:defRPr sz="2100" b="1"/>
            </a:lvl3pPr>
            <a:lvl4pPr marL="1561826" indent="0">
              <a:buNone/>
              <a:defRPr sz="1800" b="1"/>
            </a:lvl4pPr>
            <a:lvl5pPr marL="2082436" indent="0">
              <a:buNone/>
              <a:defRPr sz="1800" b="1"/>
            </a:lvl5pPr>
            <a:lvl6pPr marL="2603042" indent="0">
              <a:buNone/>
              <a:defRPr sz="1800" b="1"/>
            </a:lvl6pPr>
            <a:lvl7pPr marL="3123653" indent="0">
              <a:buNone/>
              <a:defRPr sz="1800" b="1"/>
            </a:lvl7pPr>
            <a:lvl8pPr marL="3644260" indent="0">
              <a:buNone/>
              <a:defRPr sz="1800" b="1"/>
            </a:lvl8pPr>
            <a:lvl9pPr marL="4164866" indent="0">
              <a:buNone/>
              <a:defRPr sz="1800" b="1"/>
            </a:lvl9pPr>
          </a:lstStyle>
          <a:p>
            <a:pPr lvl="0"/>
            <a:r>
              <a:rPr lang="nl-NL" smtClean="0"/>
              <a:t>Klik om de modelstijlen te bewerken</a:t>
            </a:r>
          </a:p>
        </p:txBody>
      </p:sp>
      <p:sp>
        <p:nvSpPr>
          <p:cNvPr id="4" name="Tijdelijke aanduiding voor inhoud 3"/>
          <p:cNvSpPr>
            <a:spLocks noGrp="1"/>
          </p:cNvSpPr>
          <p:nvPr>
            <p:ph sz="half" idx="2"/>
          </p:nvPr>
        </p:nvSpPr>
        <p:spPr>
          <a:xfrm>
            <a:off x="672149" y="2397901"/>
            <a:ext cx="5939637"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828848" y="1692535"/>
            <a:ext cx="5941970" cy="705367"/>
          </a:xfrm>
        </p:spPr>
        <p:txBody>
          <a:bodyPr anchor="b"/>
          <a:lstStyle>
            <a:lvl1pPr marL="0" indent="0">
              <a:buNone/>
              <a:defRPr sz="2700" b="1"/>
            </a:lvl1pPr>
            <a:lvl2pPr marL="520609" indent="0">
              <a:buNone/>
              <a:defRPr sz="2300" b="1"/>
            </a:lvl2pPr>
            <a:lvl3pPr marL="1041217" indent="0">
              <a:buNone/>
              <a:defRPr sz="2100" b="1"/>
            </a:lvl3pPr>
            <a:lvl4pPr marL="1561826" indent="0">
              <a:buNone/>
              <a:defRPr sz="1800" b="1"/>
            </a:lvl4pPr>
            <a:lvl5pPr marL="2082436" indent="0">
              <a:buNone/>
              <a:defRPr sz="1800" b="1"/>
            </a:lvl5pPr>
            <a:lvl6pPr marL="2603042" indent="0">
              <a:buNone/>
              <a:defRPr sz="1800" b="1"/>
            </a:lvl6pPr>
            <a:lvl7pPr marL="3123653" indent="0">
              <a:buNone/>
              <a:defRPr sz="1800" b="1"/>
            </a:lvl7pPr>
            <a:lvl8pPr marL="3644260" indent="0">
              <a:buNone/>
              <a:defRPr sz="1800" b="1"/>
            </a:lvl8pPr>
            <a:lvl9pPr marL="4164866" indent="0">
              <a:buNone/>
              <a:defRPr sz="1800" b="1"/>
            </a:lvl9pPr>
          </a:lstStyle>
          <a:p>
            <a:pPr lvl="0"/>
            <a:r>
              <a:rPr lang="nl-NL" smtClean="0"/>
              <a:t>Klik om de modelstijlen te bewerken</a:t>
            </a:r>
          </a:p>
        </p:txBody>
      </p:sp>
      <p:sp>
        <p:nvSpPr>
          <p:cNvPr id="6" name="Tijdelijke aanduiding voor inhoud 5"/>
          <p:cNvSpPr>
            <a:spLocks noGrp="1"/>
          </p:cNvSpPr>
          <p:nvPr>
            <p:ph sz="quarter" idx="4"/>
          </p:nvPr>
        </p:nvSpPr>
        <p:spPr>
          <a:xfrm>
            <a:off x="6828848" y="2397901"/>
            <a:ext cx="5941970"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21557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8422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B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Breast cancer in pregnancy - the 2010 consensus statements</a:t>
            </a:r>
            <a:endParaRPr lang="nl-B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2D19F7-2ED5-40C1-AA23-B1B84A595665}"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66790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68803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72163" y="301050"/>
            <a:ext cx="4422638" cy="1281214"/>
          </a:xfrm>
        </p:spPr>
        <p:txBody>
          <a:bodyPr anchor="b"/>
          <a:lstStyle>
            <a:lvl1pPr algn="l">
              <a:defRPr sz="2300" b="1"/>
            </a:lvl1pPr>
          </a:lstStyle>
          <a:p>
            <a:r>
              <a:rPr lang="nl-NL" smtClean="0"/>
              <a:t>Klik om de stijl te bewerken</a:t>
            </a:r>
            <a:endParaRPr lang="nl-BE"/>
          </a:p>
        </p:txBody>
      </p:sp>
      <p:sp>
        <p:nvSpPr>
          <p:cNvPr id="3" name="Tijdelijke aanduiding voor inhoud 2"/>
          <p:cNvSpPr>
            <a:spLocks noGrp="1"/>
          </p:cNvSpPr>
          <p:nvPr>
            <p:ph idx="1"/>
          </p:nvPr>
        </p:nvSpPr>
        <p:spPr>
          <a:xfrm>
            <a:off x="5255821" y="301051"/>
            <a:ext cx="7514983"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672163" y="1582265"/>
            <a:ext cx="4422638" cy="5172114"/>
          </a:xfrm>
        </p:spPr>
        <p:txBody>
          <a:bodyPr/>
          <a:lstStyle>
            <a:lvl1pPr marL="0" indent="0">
              <a:buNone/>
              <a:defRPr sz="1600"/>
            </a:lvl1pPr>
            <a:lvl2pPr marL="520609" indent="0">
              <a:buNone/>
              <a:defRPr sz="1400"/>
            </a:lvl2pPr>
            <a:lvl3pPr marL="1041217" indent="0">
              <a:buNone/>
              <a:defRPr sz="1100"/>
            </a:lvl3pPr>
            <a:lvl4pPr marL="1561826" indent="0">
              <a:buNone/>
              <a:defRPr sz="1000"/>
            </a:lvl4pPr>
            <a:lvl5pPr marL="2082436" indent="0">
              <a:buNone/>
              <a:defRPr sz="1000"/>
            </a:lvl5pPr>
            <a:lvl6pPr marL="2603042" indent="0">
              <a:buNone/>
              <a:defRPr sz="1000"/>
            </a:lvl6pPr>
            <a:lvl7pPr marL="3123653" indent="0">
              <a:buNone/>
              <a:defRPr sz="1000"/>
            </a:lvl7pPr>
            <a:lvl8pPr marL="3644260" indent="0">
              <a:buNone/>
              <a:defRPr sz="1000"/>
            </a:lvl8pPr>
            <a:lvl9pPr marL="4164866"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05898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634912" y="5292887"/>
            <a:ext cx="8065770" cy="624855"/>
          </a:xfrm>
        </p:spPr>
        <p:txBody>
          <a:bodyPr anchor="b"/>
          <a:lstStyle>
            <a:lvl1pPr algn="l">
              <a:defRPr sz="23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634912" y="675613"/>
            <a:ext cx="8065770" cy="4536758"/>
          </a:xfrm>
        </p:spPr>
        <p:txBody>
          <a:bodyPr/>
          <a:lstStyle>
            <a:lvl1pPr marL="0" indent="0">
              <a:buNone/>
              <a:defRPr sz="3700"/>
            </a:lvl1pPr>
            <a:lvl2pPr marL="520609" indent="0">
              <a:buNone/>
              <a:defRPr sz="3200"/>
            </a:lvl2pPr>
            <a:lvl3pPr marL="1041217" indent="0">
              <a:buNone/>
              <a:defRPr sz="2700"/>
            </a:lvl3pPr>
            <a:lvl4pPr marL="1561826" indent="0">
              <a:buNone/>
              <a:defRPr sz="2300"/>
            </a:lvl4pPr>
            <a:lvl5pPr marL="2082436" indent="0">
              <a:buNone/>
              <a:defRPr sz="2300"/>
            </a:lvl5pPr>
            <a:lvl6pPr marL="2603042" indent="0">
              <a:buNone/>
              <a:defRPr sz="2300"/>
            </a:lvl6pPr>
            <a:lvl7pPr marL="3123653" indent="0">
              <a:buNone/>
              <a:defRPr sz="2300"/>
            </a:lvl7pPr>
            <a:lvl8pPr marL="3644260" indent="0">
              <a:buNone/>
              <a:defRPr sz="2300"/>
            </a:lvl8pPr>
            <a:lvl9pPr marL="4164866" indent="0">
              <a:buNone/>
              <a:defRPr sz="2300"/>
            </a:lvl9pPr>
          </a:lstStyle>
          <a:p>
            <a:endParaRPr lang="nl-BE"/>
          </a:p>
        </p:txBody>
      </p:sp>
      <p:sp>
        <p:nvSpPr>
          <p:cNvPr id="4" name="Tijdelijke aanduiding voor tekst 3"/>
          <p:cNvSpPr>
            <a:spLocks noGrp="1"/>
          </p:cNvSpPr>
          <p:nvPr>
            <p:ph type="body" sz="half" idx="2"/>
          </p:nvPr>
        </p:nvSpPr>
        <p:spPr>
          <a:xfrm>
            <a:off x="2634912" y="5917739"/>
            <a:ext cx="8065770" cy="887398"/>
          </a:xfrm>
        </p:spPr>
        <p:txBody>
          <a:bodyPr/>
          <a:lstStyle>
            <a:lvl1pPr marL="0" indent="0">
              <a:buNone/>
              <a:defRPr sz="1600"/>
            </a:lvl1pPr>
            <a:lvl2pPr marL="520609" indent="0">
              <a:buNone/>
              <a:defRPr sz="1400"/>
            </a:lvl2pPr>
            <a:lvl3pPr marL="1041217" indent="0">
              <a:buNone/>
              <a:defRPr sz="1100"/>
            </a:lvl3pPr>
            <a:lvl4pPr marL="1561826" indent="0">
              <a:buNone/>
              <a:defRPr sz="1000"/>
            </a:lvl4pPr>
            <a:lvl5pPr marL="2082436" indent="0">
              <a:buNone/>
              <a:defRPr sz="1000"/>
            </a:lvl5pPr>
            <a:lvl6pPr marL="2603042" indent="0">
              <a:buNone/>
              <a:defRPr sz="1000"/>
            </a:lvl6pPr>
            <a:lvl7pPr marL="3123653" indent="0">
              <a:buNone/>
              <a:defRPr sz="1000"/>
            </a:lvl7pPr>
            <a:lvl8pPr marL="3644260" indent="0">
              <a:buNone/>
              <a:defRPr sz="1000"/>
            </a:lvl8pPr>
            <a:lvl9pPr marL="4164866"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51019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83861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746139" y="302807"/>
            <a:ext cx="3024664" cy="645157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672147" y="302807"/>
            <a:ext cx="8849943" cy="645157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209539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el en vier objecten">
    <p:spTree>
      <p:nvGrpSpPr>
        <p:cNvPr id="1" name=""/>
        <p:cNvGrpSpPr/>
        <p:nvPr/>
      </p:nvGrpSpPr>
      <p:grpSpPr>
        <a:xfrm>
          <a:off x="0" y="0"/>
          <a:ext cx="0" cy="0"/>
          <a:chOff x="0" y="0"/>
          <a:chExt cx="0" cy="0"/>
        </a:xfrm>
      </p:grpSpPr>
      <p:sp>
        <p:nvSpPr>
          <p:cNvPr id="2" name="Titel 1"/>
          <p:cNvSpPr>
            <a:spLocks noGrp="1"/>
          </p:cNvSpPr>
          <p:nvPr>
            <p:ph type="title" sz="quarter"/>
          </p:nvPr>
        </p:nvSpPr>
        <p:spPr>
          <a:xfrm>
            <a:off x="672149" y="302805"/>
            <a:ext cx="12098655" cy="1260211"/>
          </a:xfrm>
        </p:spPr>
        <p:txBody>
          <a:bodyPr/>
          <a:lstStyle/>
          <a:p>
            <a:r>
              <a:rPr lang="nl-NL" smtClean="0"/>
              <a:t>Klik om de stijl te bewerken</a:t>
            </a:r>
            <a:endParaRPr lang="nl-BE"/>
          </a:p>
        </p:txBody>
      </p:sp>
      <p:sp>
        <p:nvSpPr>
          <p:cNvPr id="3" name="Tijdelijke aanduiding voor inhoud 2"/>
          <p:cNvSpPr>
            <a:spLocks noGrp="1"/>
          </p:cNvSpPr>
          <p:nvPr>
            <p:ph sz="quarter" idx="1"/>
          </p:nvPr>
        </p:nvSpPr>
        <p:spPr>
          <a:xfrm>
            <a:off x="672148" y="1764300"/>
            <a:ext cx="5937302" cy="241015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quarter" idx="2"/>
          </p:nvPr>
        </p:nvSpPr>
        <p:spPr>
          <a:xfrm>
            <a:off x="6833500" y="1764300"/>
            <a:ext cx="5937302" cy="241015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inhoud 4"/>
          <p:cNvSpPr>
            <a:spLocks noGrp="1"/>
          </p:cNvSpPr>
          <p:nvPr>
            <p:ph sz="quarter" idx="3"/>
          </p:nvPr>
        </p:nvSpPr>
        <p:spPr>
          <a:xfrm>
            <a:off x="672148" y="4342488"/>
            <a:ext cx="5937302" cy="241190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inhoud 5"/>
          <p:cNvSpPr>
            <a:spLocks noGrp="1"/>
          </p:cNvSpPr>
          <p:nvPr>
            <p:ph sz="quarter" idx="4"/>
          </p:nvPr>
        </p:nvSpPr>
        <p:spPr>
          <a:xfrm>
            <a:off x="6833500" y="4342488"/>
            <a:ext cx="5937302" cy="241190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lvl1pPr>
              <a:defRPr/>
            </a:lvl1pPr>
          </a:lstStyle>
          <a:p>
            <a:pPr>
              <a:defRPr/>
            </a:pPr>
            <a:endParaRPr lang="nl-NL">
              <a:solidFill>
                <a:srgbClr val="FFFFFF"/>
              </a:solidFill>
            </a:endParaRPr>
          </a:p>
        </p:txBody>
      </p:sp>
      <p:sp>
        <p:nvSpPr>
          <p:cNvPr id="8" name="Tijdelijke aanduiding voor voettekst 7"/>
          <p:cNvSpPr>
            <a:spLocks noGrp="1"/>
          </p:cNvSpPr>
          <p:nvPr>
            <p:ph type="ftr" sz="quarter" idx="11"/>
          </p:nvPr>
        </p:nvSpPr>
        <p:spPr/>
        <p:txBody>
          <a:bodyPr/>
          <a:lstStyle>
            <a:lvl1pPr>
              <a:defRPr/>
            </a:lvl1pPr>
          </a:lstStyle>
          <a:p>
            <a:pPr>
              <a:defRPr/>
            </a:pPr>
            <a:endParaRPr lang="nl-NL">
              <a:solidFill>
                <a:srgbClr val="FFFFFF"/>
              </a:solidFill>
            </a:endParaRPr>
          </a:p>
        </p:txBody>
      </p:sp>
      <p:sp>
        <p:nvSpPr>
          <p:cNvPr id="9" name="Tijdelijke aanduiding voor dianummer 8"/>
          <p:cNvSpPr>
            <a:spLocks noGrp="1"/>
          </p:cNvSpPr>
          <p:nvPr>
            <p:ph type="sldNum" sz="quarter" idx="12"/>
          </p:nvPr>
        </p:nvSpPr>
        <p:spPr/>
        <p:txBody>
          <a:bodyPr/>
          <a:lstStyle>
            <a:lvl1pPr>
              <a:defRPr/>
            </a:lvl1pPr>
          </a:lstStyle>
          <a:p>
            <a:pPr>
              <a:defRPr/>
            </a:pPr>
            <a:fld id="{9DB1BC58-4D11-447C-8F56-51538F71FB8E}"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3734702756"/>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008224" y="2348899"/>
            <a:ext cx="11426508" cy="1620771"/>
          </a:xfrm>
        </p:spPr>
        <p:txBody>
          <a:bodyPr/>
          <a:lstStyle/>
          <a:p>
            <a:r>
              <a:rPr lang="nl-NL" smtClean="0"/>
              <a:t>Klik om de stijl te bewerken</a:t>
            </a:r>
            <a:endParaRPr lang="nl-BE"/>
          </a:p>
        </p:txBody>
      </p:sp>
      <p:sp>
        <p:nvSpPr>
          <p:cNvPr id="3" name="Ondertitel 2"/>
          <p:cNvSpPr>
            <a:spLocks noGrp="1"/>
          </p:cNvSpPr>
          <p:nvPr>
            <p:ph type="subTitle" idx="1"/>
          </p:nvPr>
        </p:nvSpPr>
        <p:spPr>
          <a:xfrm>
            <a:off x="2016443" y="4284722"/>
            <a:ext cx="9410066" cy="1932323"/>
          </a:xfrm>
        </p:spPr>
        <p:txBody>
          <a:bodyPr/>
          <a:lstStyle>
            <a:lvl1pPr marL="0" indent="0" algn="ctr">
              <a:buNone/>
              <a:defRPr>
                <a:solidFill>
                  <a:schemeClr val="tx1">
                    <a:tint val="75000"/>
                  </a:schemeClr>
                </a:solidFill>
              </a:defRPr>
            </a:lvl1pPr>
            <a:lvl2pPr marL="521360" indent="0" algn="ctr">
              <a:buNone/>
              <a:defRPr>
                <a:solidFill>
                  <a:schemeClr val="tx1">
                    <a:tint val="75000"/>
                  </a:schemeClr>
                </a:solidFill>
              </a:defRPr>
            </a:lvl2pPr>
            <a:lvl3pPr marL="1042720" indent="0" algn="ctr">
              <a:buNone/>
              <a:defRPr>
                <a:solidFill>
                  <a:schemeClr val="tx1">
                    <a:tint val="75000"/>
                  </a:schemeClr>
                </a:solidFill>
              </a:defRPr>
            </a:lvl3pPr>
            <a:lvl4pPr marL="1564081" indent="0" algn="ctr">
              <a:buNone/>
              <a:defRPr>
                <a:solidFill>
                  <a:schemeClr val="tx1">
                    <a:tint val="75000"/>
                  </a:schemeClr>
                </a:solidFill>
              </a:defRPr>
            </a:lvl4pPr>
            <a:lvl5pPr marL="2085441" indent="0" algn="ctr">
              <a:buNone/>
              <a:defRPr>
                <a:solidFill>
                  <a:schemeClr val="tx1">
                    <a:tint val="75000"/>
                  </a:schemeClr>
                </a:solidFill>
              </a:defRPr>
            </a:lvl5pPr>
            <a:lvl6pPr marL="2606799" indent="0" algn="ctr">
              <a:buNone/>
              <a:defRPr>
                <a:solidFill>
                  <a:schemeClr val="tx1">
                    <a:tint val="75000"/>
                  </a:schemeClr>
                </a:solidFill>
              </a:defRPr>
            </a:lvl6pPr>
            <a:lvl7pPr marL="3128161" indent="0" algn="ctr">
              <a:buNone/>
              <a:defRPr>
                <a:solidFill>
                  <a:schemeClr val="tx1">
                    <a:tint val="75000"/>
                  </a:schemeClr>
                </a:solidFill>
              </a:defRPr>
            </a:lvl7pPr>
            <a:lvl8pPr marL="3649520" indent="0" algn="ctr">
              <a:buNone/>
              <a:defRPr>
                <a:solidFill>
                  <a:schemeClr val="tx1">
                    <a:tint val="75000"/>
                  </a:schemeClr>
                </a:solidFill>
              </a:defRPr>
            </a:lvl8pPr>
            <a:lvl9pPr marL="417088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33645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78271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061900" y="4858818"/>
            <a:ext cx="11426508" cy="1501751"/>
          </a:xfrm>
        </p:spPr>
        <p:txBody>
          <a:bodyPr anchor="t"/>
          <a:lstStyle>
            <a:lvl1pPr algn="l">
              <a:defRPr sz="46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1061900" y="3204788"/>
            <a:ext cx="11426508" cy="1654026"/>
          </a:xfrm>
        </p:spPr>
        <p:txBody>
          <a:bodyPr anchor="b"/>
          <a:lstStyle>
            <a:lvl1pPr marL="0" indent="0">
              <a:buNone/>
              <a:defRPr sz="2300">
                <a:solidFill>
                  <a:schemeClr val="tx1">
                    <a:tint val="75000"/>
                  </a:schemeClr>
                </a:solidFill>
              </a:defRPr>
            </a:lvl1pPr>
            <a:lvl2pPr marL="521360" indent="0">
              <a:buNone/>
              <a:defRPr sz="2100">
                <a:solidFill>
                  <a:schemeClr val="tx1">
                    <a:tint val="75000"/>
                  </a:schemeClr>
                </a:solidFill>
              </a:defRPr>
            </a:lvl2pPr>
            <a:lvl3pPr marL="1042720" indent="0">
              <a:buNone/>
              <a:defRPr sz="1800">
                <a:solidFill>
                  <a:schemeClr val="tx1">
                    <a:tint val="75000"/>
                  </a:schemeClr>
                </a:solidFill>
              </a:defRPr>
            </a:lvl3pPr>
            <a:lvl4pPr marL="1564081" indent="0">
              <a:buNone/>
              <a:defRPr sz="1600">
                <a:solidFill>
                  <a:schemeClr val="tx1">
                    <a:tint val="75000"/>
                  </a:schemeClr>
                </a:solidFill>
              </a:defRPr>
            </a:lvl4pPr>
            <a:lvl5pPr marL="2085441" indent="0">
              <a:buNone/>
              <a:defRPr sz="1600">
                <a:solidFill>
                  <a:schemeClr val="tx1">
                    <a:tint val="75000"/>
                  </a:schemeClr>
                </a:solidFill>
              </a:defRPr>
            </a:lvl5pPr>
            <a:lvl6pPr marL="2606799" indent="0">
              <a:buNone/>
              <a:defRPr sz="1600">
                <a:solidFill>
                  <a:schemeClr val="tx1">
                    <a:tint val="75000"/>
                  </a:schemeClr>
                </a:solidFill>
              </a:defRPr>
            </a:lvl6pPr>
            <a:lvl7pPr marL="3128161" indent="0">
              <a:buNone/>
              <a:defRPr sz="1600">
                <a:solidFill>
                  <a:schemeClr val="tx1">
                    <a:tint val="75000"/>
                  </a:schemeClr>
                </a:solidFill>
              </a:defRPr>
            </a:lvl7pPr>
            <a:lvl8pPr marL="3649520" indent="0">
              <a:buNone/>
              <a:defRPr sz="1600">
                <a:solidFill>
                  <a:schemeClr val="tx1">
                    <a:tint val="75000"/>
                  </a:schemeClr>
                </a:solidFill>
              </a:defRPr>
            </a:lvl8pPr>
            <a:lvl9pPr marL="417088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245427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672148" y="1764295"/>
            <a:ext cx="5937302"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833500" y="1764295"/>
            <a:ext cx="5937302"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32700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061721" y="4859352"/>
            <a:ext cx="11427306" cy="15017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1061721" y="3205168"/>
            <a:ext cx="11427306" cy="1654175"/>
          </a:xfrm>
        </p:spPr>
        <p:txBody>
          <a:bodyPr anchor="b"/>
          <a:lstStyle>
            <a:lvl1pPr marL="0" indent="0">
              <a:buNone/>
              <a:defRPr sz="2100"/>
            </a:lvl1pPr>
            <a:lvl2pPr marL="456393" indent="0">
              <a:buNone/>
              <a:defRPr sz="1800"/>
            </a:lvl2pPr>
            <a:lvl3pPr marL="912782" indent="0">
              <a:buNone/>
              <a:defRPr sz="1600"/>
            </a:lvl3pPr>
            <a:lvl4pPr marL="1369181" indent="0">
              <a:buNone/>
              <a:defRPr sz="1400"/>
            </a:lvl4pPr>
            <a:lvl5pPr marL="1825574" indent="0">
              <a:buNone/>
              <a:defRPr sz="1400"/>
            </a:lvl5pPr>
            <a:lvl6pPr marL="2281970" indent="0">
              <a:buNone/>
              <a:defRPr sz="1400"/>
            </a:lvl6pPr>
            <a:lvl7pPr marL="2738364" indent="0">
              <a:buNone/>
              <a:defRPr sz="1400"/>
            </a:lvl7pPr>
            <a:lvl8pPr marL="3194758" indent="0">
              <a:buNone/>
              <a:defRPr sz="1400"/>
            </a:lvl8pPr>
            <a:lvl9pPr marL="3651150" indent="0">
              <a:buNone/>
              <a:defRPr sz="14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B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Breast cancer in pregnancy - the 2010 consensus statements</a:t>
            </a:r>
            <a:endParaRPr lang="nl-B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A130AE-FBB4-45EE-8F4F-7E4B81AC2553}"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3485846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72152" y="1692535"/>
            <a:ext cx="5939637" cy="705367"/>
          </a:xfrm>
        </p:spPr>
        <p:txBody>
          <a:bodyPr anchor="b"/>
          <a:lstStyle>
            <a:lvl1pPr marL="0" indent="0">
              <a:buNone/>
              <a:defRPr sz="2700" b="1"/>
            </a:lvl1pPr>
            <a:lvl2pPr marL="521360" indent="0">
              <a:buNone/>
              <a:defRPr sz="2300" b="1"/>
            </a:lvl2pPr>
            <a:lvl3pPr marL="1042720" indent="0">
              <a:buNone/>
              <a:defRPr sz="2100" b="1"/>
            </a:lvl3pPr>
            <a:lvl4pPr marL="1564081" indent="0">
              <a:buNone/>
              <a:defRPr sz="1800" b="1"/>
            </a:lvl4pPr>
            <a:lvl5pPr marL="2085441" indent="0">
              <a:buNone/>
              <a:defRPr sz="1800" b="1"/>
            </a:lvl5pPr>
            <a:lvl6pPr marL="2606799" indent="0">
              <a:buNone/>
              <a:defRPr sz="1800" b="1"/>
            </a:lvl6pPr>
            <a:lvl7pPr marL="3128161" indent="0">
              <a:buNone/>
              <a:defRPr sz="1800" b="1"/>
            </a:lvl7pPr>
            <a:lvl8pPr marL="3649520" indent="0">
              <a:buNone/>
              <a:defRPr sz="1800" b="1"/>
            </a:lvl8pPr>
            <a:lvl9pPr marL="4170880" indent="0">
              <a:buNone/>
              <a:defRPr sz="1800" b="1"/>
            </a:lvl9pPr>
          </a:lstStyle>
          <a:p>
            <a:pPr lvl="0"/>
            <a:r>
              <a:rPr lang="nl-NL" smtClean="0"/>
              <a:t>Klik om de modelstijlen te bewerken</a:t>
            </a:r>
          </a:p>
        </p:txBody>
      </p:sp>
      <p:sp>
        <p:nvSpPr>
          <p:cNvPr id="4" name="Tijdelijke aanduiding voor inhoud 3"/>
          <p:cNvSpPr>
            <a:spLocks noGrp="1"/>
          </p:cNvSpPr>
          <p:nvPr>
            <p:ph sz="half" idx="2"/>
          </p:nvPr>
        </p:nvSpPr>
        <p:spPr>
          <a:xfrm>
            <a:off x="672152" y="2397901"/>
            <a:ext cx="5939637"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828837" y="1692535"/>
            <a:ext cx="5941970" cy="705367"/>
          </a:xfrm>
        </p:spPr>
        <p:txBody>
          <a:bodyPr anchor="b"/>
          <a:lstStyle>
            <a:lvl1pPr marL="0" indent="0">
              <a:buNone/>
              <a:defRPr sz="2700" b="1"/>
            </a:lvl1pPr>
            <a:lvl2pPr marL="521360" indent="0">
              <a:buNone/>
              <a:defRPr sz="2300" b="1"/>
            </a:lvl2pPr>
            <a:lvl3pPr marL="1042720" indent="0">
              <a:buNone/>
              <a:defRPr sz="2100" b="1"/>
            </a:lvl3pPr>
            <a:lvl4pPr marL="1564081" indent="0">
              <a:buNone/>
              <a:defRPr sz="1800" b="1"/>
            </a:lvl4pPr>
            <a:lvl5pPr marL="2085441" indent="0">
              <a:buNone/>
              <a:defRPr sz="1800" b="1"/>
            </a:lvl5pPr>
            <a:lvl6pPr marL="2606799" indent="0">
              <a:buNone/>
              <a:defRPr sz="1800" b="1"/>
            </a:lvl6pPr>
            <a:lvl7pPr marL="3128161" indent="0">
              <a:buNone/>
              <a:defRPr sz="1800" b="1"/>
            </a:lvl7pPr>
            <a:lvl8pPr marL="3649520" indent="0">
              <a:buNone/>
              <a:defRPr sz="1800" b="1"/>
            </a:lvl8pPr>
            <a:lvl9pPr marL="4170880" indent="0">
              <a:buNone/>
              <a:defRPr sz="1800" b="1"/>
            </a:lvl9pPr>
          </a:lstStyle>
          <a:p>
            <a:pPr lvl="0"/>
            <a:r>
              <a:rPr lang="nl-NL" smtClean="0"/>
              <a:t>Klik om de modelstijlen te bewerken</a:t>
            </a:r>
          </a:p>
        </p:txBody>
      </p:sp>
      <p:sp>
        <p:nvSpPr>
          <p:cNvPr id="6" name="Tijdelijke aanduiding voor inhoud 5"/>
          <p:cNvSpPr>
            <a:spLocks noGrp="1"/>
          </p:cNvSpPr>
          <p:nvPr>
            <p:ph sz="quarter" idx="4"/>
          </p:nvPr>
        </p:nvSpPr>
        <p:spPr>
          <a:xfrm>
            <a:off x="6828837" y="2397901"/>
            <a:ext cx="5941970"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2165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80901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0650324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72153" y="301052"/>
            <a:ext cx="4422638" cy="1281214"/>
          </a:xfrm>
        </p:spPr>
        <p:txBody>
          <a:bodyPr anchor="b"/>
          <a:lstStyle>
            <a:lvl1pPr algn="l">
              <a:defRPr sz="2300" b="1"/>
            </a:lvl1pPr>
          </a:lstStyle>
          <a:p>
            <a:r>
              <a:rPr lang="nl-NL" smtClean="0"/>
              <a:t>Klik om de stijl te bewerken</a:t>
            </a:r>
            <a:endParaRPr lang="nl-BE"/>
          </a:p>
        </p:txBody>
      </p:sp>
      <p:sp>
        <p:nvSpPr>
          <p:cNvPr id="3" name="Tijdelijke aanduiding voor inhoud 2"/>
          <p:cNvSpPr>
            <a:spLocks noGrp="1"/>
          </p:cNvSpPr>
          <p:nvPr>
            <p:ph idx="1"/>
          </p:nvPr>
        </p:nvSpPr>
        <p:spPr>
          <a:xfrm>
            <a:off x="5255821" y="301053"/>
            <a:ext cx="7514983"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672153" y="1582265"/>
            <a:ext cx="4422638" cy="5172114"/>
          </a:xfrm>
        </p:spPr>
        <p:txBody>
          <a:bodyPr/>
          <a:lstStyle>
            <a:lvl1pPr marL="0" indent="0">
              <a:buNone/>
              <a:defRPr sz="1600"/>
            </a:lvl1pPr>
            <a:lvl2pPr marL="521360" indent="0">
              <a:buNone/>
              <a:defRPr sz="1400"/>
            </a:lvl2pPr>
            <a:lvl3pPr marL="1042720" indent="0">
              <a:buNone/>
              <a:defRPr sz="1100"/>
            </a:lvl3pPr>
            <a:lvl4pPr marL="1564081" indent="0">
              <a:buNone/>
              <a:defRPr sz="1000"/>
            </a:lvl4pPr>
            <a:lvl5pPr marL="2085441" indent="0">
              <a:buNone/>
              <a:defRPr sz="1000"/>
            </a:lvl5pPr>
            <a:lvl6pPr marL="2606799" indent="0">
              <a:buNone/>
              <a:defRPr sz="1000"/>
            </a:lvl6pPr>
            <a:lvl7pPr marL="3128161" indent="0">
              <a:buNone/>
              <a:defRPr sz="1000"/>
            </a:lvl7pPr>
            <a:lvl8pPr marL="3649520" indent="0">
              <a:buNone/>
              <a:defRPr sz="1000"/>
            </a:lvl8pPr>
            <a:lvl9pPr marL="417088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224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634914" y="5292889"/>
            <a:ext cx="8065770" cy="624855"/>
          </a:xfrm>
        </p:spPr>
        <p:txBody>
          <a:bodyPr anchor="b"/>
          <a:lstStyle>
            <a:lvl1pPr algn="l">
              <a:defRPr sz="23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634914" y="675613"/>
            <a:ext cx="8065770" cy="4536758"/>
          </a:xfrm>
        </p:spPr>
        <p:txBody>
          <a:bodyPr/>
          <a:lstStyle>
            <a:lvl1pPr marL="0" indent="0">
              <a:buNone/>
              <a:defRPr sz="3700"/>
            </a:lvl1pPr>
            <a:lvl2pPr marL="521360" indent="0">
              <a:buNone/>
              <a:defRPr sz="3200"/>
            </a:lvl2pPr>
            <a:lvl3pPr marL="1042720" indent="0">
              <a:buNone/>
              <a:defRPr sz="2700"/>
            </a:lvl3pPr>
            <a:lvl4pPr marL="1564081" indent="0">
              <a:buNone/>
              <a:defRPr sz="2300"/>
            </a:lvl4pPr>
            <a:lvl5pPr marL="2085441" indent="0">
              <a:buNone/>
              <a:defRPr sz="2300"/>
            </a:lvl5pPr>
            <a:lvl6pPr marL="2606799" indent="0">
              <a:buNone/>
              <a:defRPr sz="2300"/>
            </a:lvl6pPr>
            <a:lvl7pPr marL="3128161" indent="0">
              <a:buNone/>
              <a:defRPr sz="2300"/>
            </a:lvl7pPr>
            <a:lvl8pPr marL="3649520" indent="0">
              <a:buNone/>
              <a:defRPr sz="2300"/>
            </a:lvl8pPr>
            <a:lvl9pPr marL="4170880" indent="0">
              <a:buNone/>
              <a:defRPr sz="2300"/>
            </a:lvl9pPr>
          </a:lstStyle>
          <a:p>
            <a:endParaRPr lang="nl-BE"/>
          </a:p>
        </p:txBody>
      </p:sp>
      <p:sp>
        <p:nvSpPr>
          <p:cNvPr id="4" name="Tijdelijke aanduiding voor tekst 3"/>
          <p:cNvSpPr>
            <a:spLocks noGrp="1"/>
          </p:cNvSpPr>
          <p:nvPr>
            <p:ph type="body" sz="half" idx="2"/>
          </p:nvPr>
        </p:nvSpPr>
        <p:spPr>
          <a:xfrm>
            <a:off x="2634914" y="5917739"/>
            <a:ext cx="8065770" cy="887398"/>
          </a:xfrm>
        </p:spPr>
        <p:txBody>
          <a:bodyPr/>
          <a:lstStyle>
            <a:lvl1pPr marL="0" indent="0">
              <a:buNone/>
              <a:defRPr sz="1600"/>
            </a:lvl1pPr>
            <a:lvl2pPr marL="521360" indent="0">
              <a:buNone/>
              <a:defRPr sz="1400"/>
            </a:lvl2pPr>
            <a:lvl3pPr marL="1042720" indent="0">
              <a:buNone/>
              <a:defRPr sz="1100"/>
            </a:lvl3pPr>
            <a:lvl4pPr marL="1564081" indent="0">
              <a:buNone/>
              <a:defRPr sz="1000"/>
            </a:lvl4pPr>
            <a:lvl5pPr marL="2085441" indent="0">
              <a:buNone/>
              <a:defRPr sz="1000"/>
            </a:lvl5pPr>
            <a:lvl6pPr marL="2606799" indent="0">
              <a:buNone/>
              <a:defRPr sz="1000"/>
            </a:lvl6pPr>
            <a:lvl7pPr marL="3128161" indent="0">
              <a:buNone/>
              <a:defRPr sz="1000"/>
            </a:lvl7pPr>
            <a:lvl8pPr marL="3649520" indent="0">
              <a:buNone/>
              <a:defRPr sz="1000"/>
            </a:lvl8pPr>
            <a:lvl9pPr marL="417088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3841972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031268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746143" y="302803"/>
            <a:ext cx="3024664" cy="645157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672147" y="302803"/>
            <a:ext cx="8849943" cy="645157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3E5D962-7BFE-4777-B130-8FAF001C9E15}" type="datetimeFigureOut">
              <a:rPr lang="nl-BE" smtClean="0">
                <a:solidFill>
                  <a:prstClr val="black">
                    <a:tint val="75000"/>
                  </a:prstClr>
                </a:solidFill>
              </a:rPr>
              <a:pPr/>
              <a:t>28-9-2018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22A0CF15-146D-4379-8743-65E71FB9ABD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658243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008221" y="2348896"/>
            <a:ext cx="11426508" cy="1620771"/>
          </a:xfrm>
        </p:spPr>
        <p:txBody>
          <a:bodyPr/>
          <a:lstStyle/>
          <a:p>
            <a:r>
              <a:rPr lang="nl-NL" smtClean="0"/>
              <a:t>Klik om de stijl te bewerken</a:t>
            </a:r>
            <a:endParaRPr lang="nl-BE"/>
          </a:p>
        </p:txBody>
      </p:sp>
      <p:sp>
        <p:nvSpPr>
          <p:cNvPr id="3" name="Ondertitel 2"/>
          <p:cNvSpPr>
            <a:spLocks noGrp="1"/>
          </p:cNvSpPr>
          <p:nvPr>
            <p:ph type="subTitle" idx="1"/>
          </p:nvPr>
        </p:nvSpPr>
        <p:spPr>
          <a:xfrm>
            <a:off x="2016444" y="4284719"/>
            <a:ext cx="9410065" cy="1932323"/>
          </a:xfrm>
        </p:spPr>
        <p:txBody>
          <a:bodyPr/>
          <a:lstStyle>
            <a:lvl1pPr marL="0" indent="0" algn="ctr">
              <a:buNone/>
              <a:defRPr>
                <a:solidFill>
                  <a:schemeClr val="tx1">
                    <a:tint val="75000"/>
                  </a:schemeClr>
                </a:solidFill>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pPr>
              <a:defRPr/>
            </a:pPr>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pPr>
              <a:defRPr/>
            </a:pPr>
            <a:fld id="{94EFD093-C80E-4B4E-BA46-7CAA4CB1C902}" type="slidenum">
              <a:rPr lang="nl-NL" smtClean="0">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25196566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pPr>
              <a:defRPr/>
            </a:pPr>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pPr>
              <a:defRPr/>
            </a:pPr>
            <a:fld id="{048E76DB-E147-448E-8584-2D2D09B6C5E0}" type="slidenum">
              <a:rPr lang="nl-NL" smtClean="0">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2651891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061900" y="4858815"/>
            <a:ext cx="11426508" cy="1501751"/>
          </a:xfrm>
        </p:spPr>
        <p:txBody>
          <a:bodyPr anchor="t"/>
          <a:lstStyle>
            <a:lvl1pPr algn="l">
              <a:defRPr sz="46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1061900" y="3204786"/>
            <a:ext cx="11426508" cy="1654026"/>
          </a:xfrm>
        </p:spPr>
        <p:txBody>
          <a:bodyPr anchor="b"/>
          <a:lstStyle>
            <a:lvl1pPr marL="0" indent="0">
              <a:buNone/>
              <a:defRPr sz="2300">
                <a:solidFill>
                  <a:schemeClr val="tx1">
                    <a:tint val="75000"/>
                  </a:schemeClr>
                </a:solidFill>
              </a:defRPr>
            </a:lvl1pPr>
            <a:lvl2pPr marL="521528" indent="0">
              <a:buNone/>
              <a:defRPr sz="2100">
                <a:solidFill>
                  <a:schemeClr val="tx1">
                    <a:tint val="75000"/>
                  </a:schemeClr>
                </a:solidFill>
              </a:defRPr>
            </a:lvl2pPr>
            <a:lvl3pPr marL="1043056" indent="0">
              <a:buNone/>
              <a:defRPr sz="1800">
                <a:solidFill>
                  <a:schemeClr val="tx1">
                    <a:tint val="75000"/>
                  </a:schemeClr>
                </a:solidFill>
              </a:defRPr>
            </a:lvl3pPr>
            <a:lvl4pPr marL="1564584" indent="0">
              <a:buNone/>
              <a:defRPr sz="1600">
                <a:solidFill>
                  <a:schemeClr val="tx1">
                    <a:tint val="75000"/>
                  </a:schemeClr>
                </a:solidFill>
              </a:defRPr>
            </a:lvl4pPr>
            <a:lvl5pPr marL="2086112" indent="0">
              <a:buNone/>
              <a:defRPr sz="1600">
                <a:solidFill>
                  <a:schemeClr val="tx1">
                    <a:tint val="75000"/>
                  </a:schemeClr>
                </a:solidFill>
              </a:defRPr>
            </a:lvl5pPr>
            <a:lvl6pPr marL="2607640" indent="0">
              <a:buNone/>
              <a:defRPr sz="1600">
                <a:solidFill>
                  <a:schemeClr val="tx1">
                    <a:tint val="75000"/>
                  </a:schemeClr>
                </a:solidFill>
              </a:defRPr>
            </a:lvl6pPr>
            <a:lvl7pPr marL="3129168" indent="0">
              <a:buNone/>
              <a:defRPr sz="1600">
                <a:solidFill>
                  <a:schemeClr val="tx1">
                    <a:tint val="75000"/>
                  </a:schemeClr>
                </a:solidFill>
              </a:defRPr>
            </a:lvl7pPr>
            <a:lvl8pPr marL="3650696" indent="0">
              <a:buNone/>
              <a:defRPr sz="1600">
                <a:solidFill>
                  <a:schemeClr val="tx1">
                    <a:tint val="75000"/>
                  </a:schemeClr>
                </a:solidFill>
              </a:defRPr>
            </a:lvl8pPr>
            <a:lvl9pPr marL="4172224"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pPr>
              <a:defRPr/>
            </a:pPr>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pPr>
              <a:defRPr/>
            </a:pPr>
            <a:fld id="{3D2AADAF-C1CC-436D-9468-95EE7883D000}" type="slidenum">
              <a:rPr lang="nl-NL" smtClean="0">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3534826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1470824" y="2266956"/>
            <a:ext cx="5553996" cy="4465638"/>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7216421" y="2266956"/>
            <a:ext cx="5553999" cy="4465638"/>
          </a:xfrm>
        </p:spPr>
        <p:txBody>
          <a:bodyPr/>
          <a:lstStyle>
            <a:lvl1pPr>
              <a:defRPr sz="29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Rectangle 4"/>
          <p:cNvSpPr>
            <a:spLocks noGrp="1" noChangeArrowheads="1"/>
          </p:cNvSpPr>
          <p:nvPr>
            <p:ph type="dt" sz="half" idx="10"/>
          </p:nvPr>
        </p:nvSpPr>
        <p:spPr>
          <a:ln/>
        </p:spPr>
        <p:txBody>
          <a:bodyPr/>
          <a:lstStyle>
            <a:lvl1pPr>
              <a:defRPr/>
            </a:lvl1pPr>
          </a:lstStyle>
          <a:p>
            <a:pPr>
              <a:defRPr/>
            </a:pPr>
            <a:endParaRPr lang="nl-B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Breast cancer in pregnancy - the 2010 consensus statements</a:t>
            </a:r>
            <a:endParaRPr lang="nl-B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5F5917-1DBF-4482-B753-346F1A6476AD}"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978824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672148" y="1764295"/>
            <a:ext cx="5937302"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833500" y="1764295"/>
            <a:ext cx="5937302"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pPr>
              <a:defRPr/>
            </a:pPr>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pPr>
              <a:defRPr/>
            </a:pPr>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pPr>
              <a:defRPr/>
            </a:pPr>
            <a:fld id="{B959E64B-4392-42FF-97BD-66406DFD43C6}" type="slidenum">
              <a:rPr lang="nl-NL" smtClean="0">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2963481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72149" y="1692535"/>
            <a:ext cx="5939637"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nl-NL" smtClean="0"/>
              <a:t>Klik om de modelstijlen te bewerken</a:t>
            </a:r>
          </a:p>
        </p:txBody>
      </p:sp>
      <p:sp>
        <p:nvSpPr>
          <p:cNvPr id="4" name="Tijdelijke aanduiding voor inhoud 3"/>
          <p:cNvSpPr>
            <a:spLocks noGrp="1"/>
          </p:cNvSpPr>
          <p:nvPr>
            <p:ph sz="half" idx="2"/>
          </p:nvPr>
        </p:nvSpPr>
        <p:spPr>
          <a:xfrm>
            <a:off x="672149" y="2397901"/>
            <a:ext cx="5939637"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828833" y="1692535"/>
            <a:ext cx="5941970"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nl-NL" smtClean="0"/>
              <a:t>Klik om de modelstijlen te bewerken</a:t>
            </a:r>
          </a:p>
        </p:txBody>
      </p:sp>
      <p:sp>
        <p:nvSpPr>
          <p:cNvPr id="6" name="Tijdelijke aanduiding voor inhoud 5"/>
          <p:cNvSpPr>
            <a:spLocks noGrp="1"/>
          </p:cNvSpPr>
          <p:nvPr>
            <p:ph sz="quarter" idx="4"/>
          </p:nvPr>
        </p:nvSpPr>
        <p:spPr>
          <a:xfrm>
            <a:off x="6828833" y="2397901"/>
            <a:ext cx="5941970"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pPr>
              <a:defRPr/>
            </a:pPr>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pPr>
              <a:defRPr/>
            </a:pPr>
            <a:endParaRPr lang="nl-NL">
              <a:solidFill>
                <a:prstClr val="black">
                  <a:tint val="75000"/>
                </a:prstClr>
              </a:solidFill>
            </a:endParaRPr>
          </a:p>
        </p:txBody>
      </p:sp>
      <p:sp>
        <p:nvSpPr>
          <p:cNvPr id="9" name="Tijdelijke aanduiding voor dianummer 8"/>
          <p:cNvSpPr>
            <a:spLocks noGrp="1"/>
          </p:cNvSpPr>
          <p:nvPr>
            <p:ph type="sldNum" sz="quarter" idx="12"/>
          </p:nvPr>
        </p:nvSpPr>
        <p:spPr/>
        <p:txBody>
          <a:bodyPr/>
          <a:lstStyle/>
          <a:p>
            <a:pPr>
              <a:defRPr/>
            </a:pPr>
            <a:fld id="{EDB1D071-CE7D-4DB5-867C-D4D665C65C06}" type="slidenum">
              <a:rPr lang="nl-NL" smtClean="0">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3483116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pPr>
              <a:defRPr/>
            </a:pPr>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pPr>
              <a:defRPr/>
            </a:pPr>
            <a:endParaRPr lang="nl-NL">
              <a:solidFill>
                <a:prstClr val="black">
                  <a:tint val="75000"/>
                </a:prstClr>
              </a:solidFill>
            </a:endParaRPr>
          </a:p>
        </p:txBody>
      </p:sp>
      <p:sp>
        <p:nvSpPr>
          <p:cNvPr id="5" name="Tijdelijke aanduiding voor dianummer 4"/>
          <p:cNvSpPr>
            <a:spLocks noGrp="1"/>
          </p:cNvSpPr>
          <p:nvPr>
            <p:ph type="sldNum" sz="quarter" idx="12"/>
          </p:nvPr>
        </p:nvSpPr>
        <p:spPr/>
        <p:txBody>
          <a:bodyPr/>
          <a:lstStyle/>
          <a:p>
            <a:pPr>
              <a:defRPr/>
            </a:pPr>
            <a:fld id="{29E8AE9A-01BD-4BAC-9E79-C63A45E7A7B7}" type="slidenum">
              <a:rPr lang="nl-NL" smtClean="0">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3431685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pPr>
              <a:defRPr/>
            </a:pPr>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pPr>
              <a:defRPr/>
            </a:pPr>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pPr>
              <a:defRPr/>
            </a:pPr>
            <a:fld id="{FEFC52C7-343C-4089-B5B7-AFA6AD1C58F3}" type="slidenum">
              <a:rPr lang="nl-NL" smtClean="0">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1232037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72149" y="301050"/>
            <a:ext cx="4422638" cy="1281214"/>
          </a:xfrm>
        </p:spPr>
        <p:txBody>
          <a:bodyPr anchor="b"/>
          <a:lstStyle>
            <a:lvl1pPr algn="l">
              <a:defRPr sz="2300" b="1"/>
            </a:lvl1pPr>
          </a:lstStyle>
          <a:p>
            <a:r>
              <a:rPr lang="nl-NL" smtClean="0"/>
              <a:t>Klik om de stijl te bewerken</a:t>
            </a:r>
            <a:endParaRPr lang="nl-BE"/>
          </a:p>
        </p:txBody>
      </p:sp>
      <p:sp>
        <p:nvSpPr>
          <p:cNvPr id="3" name="Tijdelijke aanduiding voor inhoud 2"/>
          <p:cNvSpPr>
            <a:spLocks noGrp="1"/>
          </p:cNvSpPr>
          <p:nvPr>
            <p:ph idx="1"/>
          </p:nvPr>
        </p:nvSpPr>
        <p:spPr>
          <a:xfrm>
            <a:off x="5255821" y="301051"/>
            <a:ext cx="7514983"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672149" y="1582265"/>
            <a:ext cx="4422638" cy="5172114"/>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pPr>
              <a:defRPr/>
            </a:pPr>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pPr>
              <a:defRPr/>
            </a:pPr>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pPr>
              <a:defRPr/>
            </a:pPr>
            <a:fld id="{98CB8C08-0F4D-4602-8003-CBCE295F9F13}" type="slidenum">
              <a:rPr lang="nl-NL" smtClean="0">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37012733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634912" y="5292887"/>
            <a:ext cx="8065770" cy="624855"/>
          </a:xfrm>
        </p:spPr>
        <p:txBody>
          <a:bodyPr anchor="b"/>
          <a:lstStyle>
            <a:lvl1pPr algn="l">
              <a:defRPr sz="23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634912" y="675613"/>
            <a:ext cx="8065770" cy="4536758"/>
          </a:xfrm>
        </p:spPr>
        <p:txBody>
          <a:bodyPr/>
          <a:lstStyle>
            <a:lvl1pPr marL="0" indent="0">
              <a:buNone/>
              <a:defRPr sz="3700"/>
            </a:lvl1pPr>
            <a:lvl2pPr marL="521528" indent="0">
              <a:buNone/>
              <a:defRPr sz="3200"/>
            </a:lvl2pPr>
            <a:lvl3pPr marL="1043056" indent="0">
              <a:buNone/>
              <a:defRPr sz="2700"/>
            </a:lvl3pPr>
            <a:lvl4pPr marL="1564584" indent="0">
              <a:buNone/>
              <a:defRPr sz="2300"/>
            </a:lvl4pPr>
            <a:lvl5pPr marL="2086112" indent="0">
              <a:buNone/>
              <a:defRPr sz="2300"/>
            </a:lvl5pPr>
            <a:lvl6pPr marL="2607640" indent="0">
              <a:buNone/>
              <a:defRPr sz="2300"/>
            </a:lvl6pPr>
            <a:lvl7pPr marL="3129168" indent="0">
              <a:buNone/>
              <a:defRPr sz="2300"/>
            </a:lvl7pPr>
            <a:lvl8pPr marL="3650696" indent="0">
              <a:buNone/>
              <a:defRPr sz="2300"/>
            </a:lvl8pPr>
            <a:lvl9pPr marL="4172224" indent="0">
              <a:buNone/>
              <a:defRPr sz="2300"/>
            </a:lvl9pPr>
          </a:lstStyle>
          <a:p>
            <a:endParaRPr lang="nl-BE"/>
          </a:p>
        </p:txBody>
      </p:sp>
      <p:sp>
        <p:nvSpPr>
          <p:cNvPr id="4" name="Tijdelijke aanduiding voor tekst 3"/>
          <p:cNvSpPr>
            <a:spLocks noGrp="1"/>
          </p:cNvSpPr>
          <p:nvPr>
            <p:ph type="body" sz="half" idx="2"/>
          </p:nvPr>
        </p:nvSpPr>
        <p:spPr>
          <a:xfrm>
            <a:off x="2634912" y="5917739"/>
            <a:ext cx="8065770" cy="887398"/>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pPr>
              <a:defRPr/>
            </a:pPr>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pPr>
              <a:defRPr/>
            </a:pPr>
            <a:endParaRPr lang="nl-NL">
              <a:solidFill>
                <a:prstClr val="black">
                  <a:tint val="75000"/>
                </a:prstClr>
              </a:solidFill>
            </a:endParaRPr>
          </a:p>
        </p:txBody>
      </p:sp>
      <p:sp>
        <p:nvSpPr>
          <p:cNvPr id="7" name="Tijdelijke aanduiding voor dianummer 6"/>
          <p:cNvSpPr>
            <a:spLocks noGrp="1"/>
          </p:cNvSpPr>
          <p:nvPr>
            <p:ph type="sldNum" sz="quarter" idx="12"/>
          </p:nvPr>
        </p:nvSpPr>
        <p:spPr/>
        <p:txBody>
          <a:bodyPr/>
          <a:lstStyle/>
          <a:p>
            <a:pPr>
              <a:defRPr/>
            </a:pPr>
            <a:fld id="{3BACB039-2CCA-44F5-8419-0A8CFA783AC5}" type="slidenum">
              <a:rPr lang="nl-NL" smtClean="0">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792066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pPr>
              <a:defRPr/>
            </a:pPr>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pPr>
              <a:defRPr/>
            </a:pPr>
            <a:fld id="{E46E5EF3-1B03-47F0-9D8D-6A2E66D924EC}" type="slidenum">
              <a:rPr lang="nl-NL" smtClean="0">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387211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746139" y="302802"/>
            <a:ext cx="3024664" cy="645157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672147" y="302802"/>
            <a:ext cx="8849943" cy="645157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pPr>
              <a:defRPr/>
            </a:pPr>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pPr>
              <a:defRPr/>
            </a:pPr>
            <a:endParaRPr lang="nl-NL">
              <a:solidFill>
                <a:prstClr val="black">
                  <a:tint val="75000"/>
                </a:prstClr>
              </a:solidFill>
            </a:endParaRPr>
          </a:p>
        </p:txBody>
      </p:sp>
      <p:sp>
        <p:nvSpPr>
          <p:cNvPr id="6" name="Tijdelijke aanduiding voor dianummer 5"/>
          <p:cNvSpPr>
            <a:spLocks noGrp="1"/>
          </p:cNvSpPr>
          <p:nvPr>
            <p:ph type="sldNum" sz="quarter" idx="12"/>
          </p:nvPr>
        </p:nvSpPr>
        <p:spPr/>
        <p:txBody>
          <a:bodyPr/>
          <a:lstStyle/>
          <a:p>
            <a:pPr>
              <a:defRPr/>
            </a:pPr>
            <a:fld id="{75358182-C290-4FF6-B43A-D05A839171A8}" type="slidenum">
              <a:rPr lang="nl-NL" smtClean="0">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val="23162308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784173" y="420073"/>
            <a:ext cx="11986630" cy="854143"/>
          </a:xfrm>
        </p:spPr>
        <p:txBody>
          <a:bodyPr/>
          <a:lstStyle/>
          <a:p>
            <a:r>
              <a:rPr lang="nl-NL" smtClean="0"/>
              <a:t>Klik om de stijl te bewerken</a:t>
            </a:r>
            <a:endParaRPr lang="nl-BE"/>
          </a:p>
        </p:txBody>
      </p:sp>
      <p:sp>
        <p:nvSpPr>
          <p:cNvPr id="3" name="Tijdelijke aanduiding voor tabel 2"/>
          <p:cNvSpPr>
            <a:spLocks noGrp="1"/>
          </p:cNvSpPr>
          <p:nvPr>
            <p:ph type="tbl" idx="1"/>
          </p:nvPr>
        </p:nvSpPr>
        <p:spPr>
          <a:xfrm>
            <a:off x="784173" y="1680281"/>
            <a:ext cx="11986630" cy="5376898"/>
          </a:xfrm>
        </p:spPr>
        <p:txBody>
          <a:bodyPr rtlCol="0">
            <a:normAutofit/>
          </a:bodyPr>
          <a:lstStyle/>
          <a:p>
            <a:pPr lvl="0"/>
            <a:endParaRPr lang="nl-BE" noProof="0" smtClean="0"/>
          </a:p>
        </p:txBody>
      </p:sp>
      <p:sp>
        <p:nvSpPr>
          <p:cNvPr id="4" name="Tijdelijke aanduiding voor dianummer 3"/>
          <p:cNvSpPr>
            <a:spLocks noGrp="1"/>
          </p:cNvSpPr>
          <p:nvPr>
            <p:ph type="sldNum" sz="quarter" idx="10"/>
          </p:nvPr>
        </p:nvSpPr>
        <p:spPr>
          <a:xfrm>
            <a:off x="10110220" y="7295219"/>
            <a:ext cx="2800615" cy="168028"/>
          </a:xfrm>
        </p:spPr>
        <p:txBody>
          <a:bodyPr/>
          <a:lstStyle>
            <a:lvl1pPr>
              <a:defRPr/>
            </a:lvl1pPr>
          </a:lstStyle>
          <a:p>
            <a:pPr>
              <a:defRPr/>
            </a:pPr>
            <a:endParaRPr lang="nl-BE">
              <a:solidFill>
                <a:prstClr val="black">
                  <a:tint val="75000"/>
                </a:prstClr>
              </a:solidFill>
            </a:endParaRPr>
          </a:p>
        </p:txBody>
      </p:sp>
    </p:spTree>
    <p:extLst>
      <p:ext uri="{BB962C8B-B14F-4D97-AF65-F5344CB8AC3E}">
        <p14:creationId xmlns:p14="http://schemas.microsoft.com/office/powerpoint/2010/main" val="20283556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7" descr="logo_kopf_engl_lang"/>
          <p:cNvPicPr>
            <a:picLocks noChangeAspect="1" noChangeArrowheads="1"/>
          </p:cNvPicPr>
          <p:nvPr/>
        </p:nvPicPr>
        <p:blipFill>
          <a:blip r:embed="rId2" cstate="print"/>
          <a:srcRect/>
          <a:stretch>
            <a:fillRect/>
          </a:stretch>
        </p:blipFill>
        <p:spPr bwMode="auto">
          <a:xfrm>
            <a:off x="368750" y="208285"/>
            <a:ext cx="12598099" cy="1391482"/>
          </a:xfrm>
          <a:prstGeom prst="rect">
            <a:avLst/>
          </a:prstGeom>
          <a:noFill/>
          <a:ln w="9525">
            <a:noFill/>
            <a:miter lim="800000"/>
            <a:headEnd/>
            <a:tailEnd/>
          </a:ln>
        </p:spPr>
      </p:pic>
      <p:sp>
        <p:nvSpPr>
          <p:cNvPr id="5" name="Line 8"/>
          <p:cNvSpPr>
            <a:spLocks noChangeShapeType="1"/>
          </p:cNvSpPr>
          <p:nvPr/>
        </p:nvSpPr>
        <p:spPr bwMode="auto">
          <a:xfrm>
            <a:off x="210048" y="7193702"/>
            <a:ext cx="12864157" cy="0"/>
          </a:xfrm>
          <a:prstGeom prst="line">
            <a:avLst/>
          </a:prstGeom>
          <a:noFill/>
          <a:ln w="9525">
            <a:solidFill>
              <a:srgbClr val="007A25"/>
            </a:solidFill>
            <a:round/>
            <a:headEnd/>
            <a:tailEnd/>
          </a:ln>
          <a:effectLst/>
        </p:spPr>
        <p:txBody>
          <a:bodyPr/>
          <a:lstStyle/>
          <a:p>
            <a:pPr>
              <a:defRPr/>
            </a:pPr>
            <a:endParaRPr lang="de-DE" sz="1488">
              <a:solidFill>
                <a:srgbClr val="000000"/>
              </a:solidFill>
            </a:endParaRPr>
          </a:p>
        </p:txBody>
      </p:sp>
      <p:sp>
        <p:nvSpPr>
          <p:cNvPr id="6" name="Text Box 9"/>
          <p:cNvSpPr txBox="1">
            <a:spLocks noChangeArrowheads="1"/>
          </p:cNvSpPr>
          <p:nvPr/>
        </p:nvSpPr>
        <p:spPr bwMode="auto">
          <a:xfrm>
            <a:off x="688490" y="7193705"/>
            <a:ext cx="12065981" cy="245003"/>
          </a:xfrm>
          <a:prstGeom prst="rect">
            <a:avLst/>
          </a:prstGeom>
          <a:noFill/>
          <a:ln w="9525">
            <a:noFill/>
            <a:miter lim="800000"/>
            <a:headEnd/>
            <a:tailEnd/>
          </a:ln>
          <a:effectLst/>
        </p:spPr>
        <p:txBody>
          <a:bodyPr>
            <a:spAutoFit/>
          </a:bodyPr>
          <a:lstStyle/>
          <a:p>
            <a:pPr algn="ctr">
              <a:spcBef>
                <a:spcPct val="50000"/>
              </a:spcBef>
              <a:defRPr/>
            </a:pPr>
            <a:r>
              <a:rPr lang="de-DE" sz="992" b="1" dirty="0">
                <a:solidFill>
                  <a:srgbClr val="000000"/>
                </a:solidFill>
                <a:latin typeface="Syntax LT Std" pitchFamily="34" charset="0"/>
              </a:rPr>
              <a:t>Medizinische Universität Graz, </a:t>
            </a:r>
            <a:r>
              <a:rPr lang="de-DE" sz="992" b="1" dirty="0" err="1">
                <a:solidFill>
                  <a:srgbClr val="000000"/>
                </a:solidFill>
                <a:latin typeface="Syntax LT Std" pitchFamily="34" charset="0"/>
              </a:rPr>
              <a:t>Auenbruggerplatz</a:t>
            </a:r>
            <a:r>
              <a:rPr lang="de-DE" sz="992" b="1" dirty="0">
                <a:solidFill>
                  <a:srgbClr val="000000"/>
                </a:solidFill>
                <a:latin typeface="Syntax LT Std" pitchFamily="34" charset="0"/>
              </a:rPr>
              <a:t> 2, A-8036 Graz, www.medunigraz.at</a:t>
            </a:r>
          </a:p>
        </p:txBody>
      </p:sp>
      <p:sp>
        <p:nvSpPr>
          <p:cNvPr id="40962" name="Rectangle 2"/>
          <p:cNvSpPr>
            <a:spLocks noGrp="1" noChangeArrowheads="1"/>
          </p:cNvSpPr>
          <p:nvPr>
            <p:ph type="ctrTitle"/>
          </p:nvPr>
        </p:nvSpPr>
        <p:spPr>
          <a:xfrm>
            <a:off x="1008221" y="2348898"/>
            <a:ext cx="11426508" cy="1620771"/>
          </a:xfrm>
        </p:spPr>
        <p:txBody>
          <a:bodyPr/>
          <a:lstStyle>
            <a:lvl1pPr>
              <a:defRPr/>
            </a:lvl1pPr>
          </a:lstStyle>
          <a:p>
            <a:r>
              <a:rPr lang="de-DE"/>
              <a:t>Titelmasterformat durch Klicken bearbeiten</a:t>
            </a:r>
          </a:p>
        </p:txBody>
      </p:sp>
      <p:sp>
        <p:nvSpPr>
          <p:cNvPr id="40963" name="Rectangle 3"/>
          <p:cNvSpPr>
            <a:spLocks noGrp="1" noChangeArrowheads="1"/>
          </p:cNvSpPr>
          <p:nvPr>
            <p:ph type="subTitle" idx="1"/>
          </p:nvPr>
        </p:nvSpPr>
        <p:spPr>
          <a:xfrm>
            <a:off x="2016444" y="4284719"/>
            <a:ext cx="9410065" cy="1932323"/>
          </a:xfrm>
        </p:spPr>
        <p:txBody>
          <a:bodyPr/>
          <a:lstStyle>
            <a:lvl1pPr marL="0" indent="0" algn="ctr">
              <a:buFont typeface="Webdings" pitchFamily="18" charset="2"/>
              <a:buNone/>
              <a:defRPr/>
            </a:lvl1pPr>
          </a:lstStyle>
          <a:p>
            <a:r>
              <a:rPr lang="de-DE"/>
              <a:t>Formatvorlage des Untertitelmasters durch Klicken bearbeiten</a:t>
            </a:r>
            <a:endParaRPr lang="de-DE" dirty="0"/>
          </a:p>
        </p:txBody>
      </p:sp>
      <p:sp>
        <p:nvSpPr>
          <p:cNvPr id="7" name="Rectangle 4"/>
          <p:cNvSpPr>
            <a:spLocks noGrp="1" noChangeArrowheads="1"/>
          </p:cNvSpPr>
          <p:nvPr>
            <p:ph type="dt" sz="half" idx="10"/>
          </p:nvPr>
        </p:nvSpPr>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endParaRPr lang="de-AT">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461143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72563" y="303222"/>
            <a:ext cx="12097857" cy="1260475"/>
          </a:xfrm>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72551" y="1692277"/>
            <a:ext cx="5939166" cy="704850"/>
          </a:xfrm>
        </p:spPr>
        <p:txBody>
          <a:bodyPr anchor="b"/>
          <a:lstStyle>
            <a:lvl1pPr marL="0" indent="0">
              <a:buNone/>
              <a:defRPr sz="2400" b="1"/>
            </a:lvl1pPr>
            <a:lvl2pPr marL="456393" indent="0">
              <a:buNone/>
              <a:defRPr sz="2100" b="1"/>
            </a:lvl2pPr>
            <a:lvl3pPr marL="912782" indent="0">
              <a:buNone/>
              <a:defRPr sz="1800" b="1"/>
            </a:lvl3pPr>
            <a:lvl4pPr marL="1369181" indent="0">
              <a:buNone/>
              <a:defRPr sz="1600" b="1"/>
            </a:lvl4pPr>
            <a:lvl5pPr marL="1825574" indent="0">
              <a:buNone/>
              <a:defRPr sz="1600" b="1"/>
            </a:lvl5pPr>
            <a:lvl6pPr marL="2281970" indent="0">
              <a:buNone/>
              <a:defRPr sz="1600" b="1"/>
            </a:lvl6pPr>
            <a:lvl7pPr marL="2738364" indent="0">
              <a:buNone/>
              <a:defRPr sz="1600" b="1"/>
            </a:lvl7pPr>
            <a:lvl8pPr marL="3194758" indent="0">
              <a:buNone/>
              <a:defRPr sz="1600" b="1"/>
            </a:lvl8pPr>
            <a:lvl9pPr marL="365115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72551" y="2397128"/>
            <a:ext cx="5939166" cy="4357688"/>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829247" y="1692277"/>
            <a:ext cx="5941162" cy="704850"/>
          </a:xfrm>
        </p:spPr>
        <p:txBody>
          <a:bodyPr anchor="b"/>
          <a:lstStyle>
            <a:lvl1pPr marL="0" indent="0">
              <a:buNone/>
              <a:defRPr sz="2400" b="1"/>
            </a:lvl1pPr>
            <a:lvl2pPr marL="456393" indent="0">
              <a:buNone/>
              <a:defRPr sz="2100" b="1"/>
            </a:lvl2pPr>
            <a:lvl3pPr marL="912782" indent="0">
              <a:buNone/>
              <a:defRPr sz="1800" b="1"/>
            </a:lvl3pPr>
            <a:lvl4pPr marL="1369181" indent="0">
              <a:buNone/>
              <a:defRPr sz="1600" b="1"/>
            </a:lvl4pPr>
            <a:lvl5pPr marL="1825574" indent="0">
              <a:buNone/>
              <a:defRPr sz="1600" b="1"/>
            </a:lvl5pPr>
            <a:lvl6pPr marL="2281970" indent="0">
              <a:buNone/>
              <a:defRPr sz="1600" b="1"/>
            </a:lvl6pPr>
            <a:lvl7pPr marL="2738364" indent="0">
              <a:buNone/>
              <a:defRPr sz="1600" b="1"/>
            </a:lvl7pPr>
            <a:lvl8pPr marL="3194758" indent="0">
              <a:buNone/>
              <a:defRPr sz="1600" b="1"/>
            </a:lvl8pPr>
            <a:lvl9pPr marL="365115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829247" y="2397128"/>
            <a:ext cx="5941162" cy="4357688"/>
          </a:xfrm>
        </p:spPr>
        <p:txBody>
          <a:bodyPr/>
          <a:lstStyle>
            <a:lvl1pPr>
              <a:defRPr sz="24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Rectangle 4"/>
          <p:cNvSpPr>
            <a:spLocks noGrp="1" noChangeArrowheads="1"/>
          </p:cNvSpPr>
          <p:nvPr>
            <p:ph type="dt" sz="half" idx="10"/>
          </p:nvPr>
        </p:nvSpPr>
        <p:spPr>
          <a:ln/>
        </p:spPr>
        <p:txBody>
          <a:bodyPr/>
          <a:lstStyle>
            <a:lvl1pPr>
              <a:defRPr/>
            </a:lvl1pPr>
          </a:lstStyle>
          <a:p>
            <a:pPr>
              <a:defRPr/>
            </a:pPr>
            <a:endParaRPr lang="nl-BE">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Breast cancer in pregnancy - the 2010 consensus statements</a:t>
            </a:r>
            <a:endParaRPr lang="nl-BE">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D38F81-7B96-4324-B589-37D0B9F27E49}"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19684320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21655725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61900" y="4858817"/>
            <a:ext cx="11426508" cy="1501751"/>
          </a:xfrm>
        </p:spPr>
        <p:txBody>
          <a:bodyPr anchor="t"/>
          <a:lstStyle>
            <a:lvl1pPr algn="l">
              <a:defRPr sz="3308" b="1" cap="all"/>
            </a:lvl1pPr>
          </a:lstStyle>
          <a:p>
            <a:r>
              <a:rPr lang="de-DE"/>
              <a:t>Titelmasterformat durch Klicken bearbeiten</a:t>
            </a:r>
          </a:p>
        </p:txBody>
      </p:sp>
      <p:sp>
        <p:nvSpPr>
          <p:cNvPr id="3" name="Textplatzhalter 2"/>
          <p:cNvSpPr>
            <a:spLocks noGrp="1"/>
          </p:cNvSpPr>
          <p:nvPr>
            <p:ph type="body" idx="1"/>
          </p:nvPr>
        </p:nvSpPr>
        <p:spPr>
          <a:xfrm>
            <a:off x="1061900" y="3204786"/>
            <a:ext cx="11426508" cy="1654026"/>
          </a:xfrm>
        </p:spPr>
        <p:txBody>
          <a:bodyPr anchor="b"/>
          <a:lstStyle>
            <a:lvl1pPr marL="0" indent="0">
              <a:buNone/>
              <a:defRPr sz="1654"/>
            </a:lvl1pPr>
            <a:lvl2pPr marL="378047" indent="0">
              <a:buNone/>
              <a:defRPr sz="1488"/>
            </a:lvl2pPr>
            <a:lvl3pPr marL="756095" indent="0">
              <a:buNone/>
              <a:defRPr sz="1323"/>
            </a:lvl3pPr>
            <a:lvl4pPr marL="1134142" indent="0">
              <a:buNone/>
              <a:defRPr sz="1158"/>
            </a:lvl4pPr>
            <a:lvl5pPr marL="1512189" indent="0">
              <a:buNone/>
              <a:defRPr sz="1158"/>
            </a:lvl5pPr>
            <a:lvl6pPr marL="1890236" indent="0">
              <a:buNone/>
              <a:defRPr sz="1158"/>
            </a:lvl6pPr>
            <a:lvl7pPr marL="2268284" indent="0">
              <a:buNone/>
              <a:defRPr sz="1158"/>
            </a:lvl7pPr>
            <a:lvl8pPr marL="2646331" indent="0">
              <a:buNone/>
              <a:defRPr sz="1158"/>
            </a:lvl8pPr>
            <a:lvl9pPr marL="3024378" indent="0">
              <a:buNone/>
              <a:defRPr sz="1158"/>
            </a:lvl9pPr>
          </a:lstStyle>
          <a:p>
            <a:pPr lvl="0"/>
            <a:r>
              <a:rPr lang="de-DE"/>
              <a:t>Formatvorlagen des Textmasters bearbeiten</a:t>
            </a:r>
          </a:p>
        </p:txBody>
      </p:sp>
      <p:sp>
        <p:nvSpPr>
          <p:cNvPr id="4"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39727722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72148" y="1764297"/>
            <a:ext cx="5937302" cy="4990084"/>
          </a:xfrm>
        </p:spPr>
        <p:txBody>
          <a:bodyPr/>
          <a:lstStyle>
            <a:lvl1pPr>
              <a:defRPr sz="2315"/>
            </a:lvl1pPr>
            <a:lvl2pPr>
              <a:defRPr sz="1985"/>
            </a:lvl2pPr>
            <a:lvl3pPr>
              <a:defRPr sz="1654"/>
            </a:lvl3pPr>
            <a:lvl4pPr>
              <a:defRPr sz="1488"/>
            </a:lvl4pPr>
            <a:lvl5pPr>
              <a:defRPr sz="1488"/>
            </a:lvl5pPr>
            <a:lvl6pPr>
              <a:defRPr sz="1488"/>
            </a:lvl6pPr>
            <a:lvl7pPr>
              <a:defRPr sz="1488"/>
            </a:lvl7pPr>
            <a:lvl8pPr>
              <a:defRPr sz="1488"/>
            </a:lvl8pPr>
            <a:lvl9pPr>
              <a:defRPr sz="1488"/>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833500" y="1764297"/>
            <a:ext cx="5937302" cy="4990084"/>
          </a:xfrm>
        </p:spPr>
        <p:txBody>
          <a:bodyPr/>
          <a:lstStyle>
            <a:lvl1pPr>
              <a:defRPr sz="2315"/>
            </a:lvl1pPr>
            <a:lvl2pPr>
              <a:defRPr sz="1985"/>
            </a:lvl2pPr>
            <a:lvl3pPr>
              <a:defRPr sz="1654"/>
            </a:lvl3pPr>
            <a:lvl4pPr>
              <a:defRPr sz="1488"/>
            </a:lvl4pPr>
            <a:lvl5pPr>
              <a:defRPr sz="1488"/>
            </a:lvl5pPr>
            <a:lvl6pPr>
              <a:defRPr sz="1488"/>
            </a:lvl6pPr>
            <a:lvl7pPr>
              <a:defRPr sz="1488"/>
            </a:lvl7pPr>
            <a:lvl8pPr>
              <a:defRPr sz="1488"/>
            </a:lvl8pPr>
            <a:lvl9pPr>
              <a:defRPr sz="1488"/>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617935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72149" y="302804"/>
            <a:ext cx="12098655" cy="1260211"/>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72149" y="1692535"/>
            <a:ext cx="5939637" cy="705367"/>
          </a:xfrm>
        </p:spPr>
        <p:txBody>
          <a:bodyPr anchor="b"/>
          <a:lstStyle>
            <a:lvl1pPr marL="0" indent="0">
              <a:buNone/>
              <a:defRPr sz="1985" b="1"/>
            </a:lvl1pPr>
            <a:lvl2pPr marL="378047" indent="0">
              <a:buNone/>
              <a:defRPr sz="1654" b="1"/>
            </a:lvl2pPr>
            <a:lvl3pPr marL="756095" indent="0">
              <a:buNone/>
              <a:defRPr sz="1488" b="1"/>
            </a:lvl3pPr>
            <a:lvl4pPr marL="1134142" indent="0">
              <a:buNone/>
              <a:defRPr sz="1323" b="1"/>
            </a:lvl4pPr>
            <a:lvl5pPr marL="1512189" indent="0">
              <a:buNone/>
              <a:defRPr sz="1323" b="1"/>
            </a:lvl5pPr>
            <a:lvl6pPr marL="1890236" indent="0">
              <a:buNone/>
              <a:defRPr sz="1323" b="1"/>
            </a:lvl6pPr>
            <a:lvl7pPr marL="2268284" indent="0">
              <a:buNone/>
              <a:defRPr sz="1323" b="1"/>
            </a:lvl7pPr>
            <a:lvl8pPr marL="2646331" indent="0">
              <a:buNone/>
              <a:defRPr sz="1323" b="1"/>
            </a:lvl8pPr>
            <a:lvl9pPr marL="3024378" indent="0">
              <a:buNone/>
              <a:defRPr sz="1323" b="1"/>
            </a:lvl9pPr>
          </a:lstStyle>
          <a:p>
            <a:pPr lvl="0"/>
            <a:r>
              <a:rPr lang="de-DE"/>
              <a:t>Formatvorlagen des Textmasters bearbeiten</a:t>
            </a:r>
          </a:p>
        </p:txBody>
      </p:sp>
      <p:sp>
        <p:nvSpPr>
          <p:cNvPr id="4" name="Inhaltsplatzhalter 3"/>
          <p:cNvSpPr>
            <a:spLocks noGrp="1"/>
          </p:cNvSpPr>
          <p:nvPr>
            <p:ph sz="half" idx="2"/>
          </p:nvPr>
        </p:nvSpPr>
        <p:spPr>
          <a:xfrm>
            <a:off x="672149" y="2397901"/>
            <a:ext cx="5939637" cy="4356478"/>
          </a:xfrm>
        </p:spPr>
        <p:txBody>
          <a:bodyPr/>
          <a:lstStyle>
            <a:lvl1pPr>
              <a:defRPr sz="1985"/>
            </a:lvl1pPr>
            <a:lvl2pPr>
              <a:defRPr sz="1654"/>
            </a:lvl2pPr>
            <a:lvl3pPr>
              <a:defRPr sz="1488"/>
            </a:lvl3pPr>
            <a:lvl4pPr>
              <a:defRPr sz="1323"/>
            </a:lvl4pPr>
            <a:lvl5pPr>
              <a:defRPr sz="1323"/>
            </a:lvl5pPr>
            <a:lvl6pPr>
              <a:defRPr sz="1323"/>
            </a:lvl6pPr>
            <a:lvl7pPr>
              <a:defRPr sz="1323"/>
            </a:lvl7pPr>
            <a:lvl8pPr>
              <a:defRPr sz="1323"/>
            </a:lvl8pPr>
            <a:lvl9pPr>
              <a:defRPr sz="1323"/>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828837" y="1692535"/>
            <a:ext cx="5941970" cy="705367"/>
          </a:xfrm>
        </p:spPr>
        <p:txBody>
          <a:bodyPr anchor="b"/>
          <a:lstStyle>
            <a:lvl1pPr marL="0" indent="0">
              <a:buNone/>
              <a:defRPr sz="1985" b="1"/>
            </a:lvl1pPr>
            <a:lvl2pPr marL="378047" indent="0">
              <a:buNone/>
              <a:defRPr sz="1654" b="1"/>
            </a:lvl2pPr>
            <a:lvl3pPr marL="756095" indent="0">
              <a:buNone/>
              <a:defRPr sz="1488" b="1"/>
            </a:lvl3pPr>
            <a:lvl4pPr marL="1134142" indent="0">
              <a:buNone/>
              <a:defRPr sz="1323" b="1"/>
            </a:lvl4pPr>
            <a:lvl5pPr marL="1512189" indent="0">
              <a:buNone/>
              <a:defRPr sz="1323" b="1"/>
            </a:lvl5pPr>
            <a:lvl6pPr marL="1890236" indent="0">
              <a:buNone/>
              <a:defRPr sz="1323" b="1"/>
            </a:lvl6pPr>
            <a:lvl7pPr marL="2268284" indent="0">
              <a:buNone/>
              <a:defRPr sz="1323" b="1"/>
            </a:lvl7pPr>
            <a:lvl8pPr marL="2646331" indent="0">
              <a:buNone/>
              <a:defRPr sz="1323" b="1"/>
            </a:lvl8pPr>
            <a:lvl9pPr marL="3024378" indent="0">
              <a:buNone/>
              <a:defRPr sz="1323" b="1"/>
            </a:lvl9pPr>
          </a:lstStyle>
          <a:p>
            <a:pPr lvl="0"/>
            <a:r>
              <a:rPr lang="de-DE"/>
              <a:t>Formatvorlagen des Textmasters bearbeiten</a:t>
            </a:r>
          </a:p>
        </p:txBody>
      </p:sp>
      <p:sp>
        <p:nvSpPr>
          <p:cNvPr id="6" name="Inhaltsplatzhalter 5"/>
          <p:cNvSpPr>
            <a:spLocks noGrp="1"/>
          </p:cNvSpPr>
          <p:nvPr>
            <p:ph sz="quarter" idx="4"/>
          </p:nvPr>
        </p:nvSpPr>
        <p:spPr>
          <a:xfrm>
            <a:off x="6828837" y="2397901"/>
            <a:ext cx="5941970" cy="4356478"/>
          </a:xfrm>
        </p:spPr>
        <p:txBody>
          <a:bodyPr/>
          <a:lstStyle>
            <a:lvl1pPr>
              <a:defRPr sz="1985"/>
            </a:lvl1pPr>
            <a:lvl2pPr>
              <a:defRPr sz="1654"/>
            </a:lvl2pPr>
            <a:lvl3pPr>
              <a:defRPr sz="1488"/>
            </a:lvl3pPr>
            <a:lvl4pPr>
              <a:defRPr sz="1323"/>
            </a:lvl4pPr>
            <a:lvl5pPr>
              <a:defRPr sz="1323"/>
            </a:lvl5pPr>
            <a:lvl6pPr>
              <a:defRPr sz="1323"/>
            </a:lvl6pPr>
            <a:lvl7pPr>
              <a:defRPr sz="1323"/>
            </a:lvl7pPr>
            <a:lvl8pPr>
              <a:defRPr sz="1323"/>
            </a:lvl8pPr>
            <a:lvl9pPr>
              <a:defRPr sz="1323"/>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33734323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30367532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403153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72152" y="301050"/>
            <a:ext cx="4422638" cy="1281214"/>
          </a:xfrm>
        </p:spPr>
        <p:txBody>
          <a:bodyPr anchor="b"/>
          <a:lstStyle>
            <a:lvl1pPr algn="l">
              <a:defRPr sz="1654" b="1"/>
            </a:lvl1pPr>
          </a:lstStyle>
          <a:p>
            <a:r>
              <a:rPr lang="de-DE"/>
              <a:t>Titelmasterformat durch Klicken bearbeiten</a:t>
            </a:r>
          </a:p>
        </p:txBody>
      </p:sp>
      <p:sp>
        <p:nvSpPr>
          <p:cNvPr id="3" name="Inhaltsplatzhalter 2"/>
          <p:cNvSpPr>
            <a:spLocks noGrp="1"/>
          </p:cNvSpPr>
          <p:nvPr>
            <p:ph idx="1"/>
          </p:nvPr>
        </p:nvSpPr>
        <p:spPr>
          <a:xfrm>
            <a:off x="5255821" y="301053"/>
            <a:ext cx="7514983" cy="6453328"/>
          </a:xfrm>
        </p:spPr>
        <p:txBody>
          <a:bodyPr/>
          <a:lstStyle>
            <a:lvl1pPr>
              <a:defRPr sz="2646"/>
            </a:lvl1pPr>
            <a:lvl2pPr>
              <a:defRPr sz="2315"/>
            </a:lvl2pPr>
            <a:lvl3pPr>
              <a:defRPr sz="1985"/>
            </a:lvl3pPr>
            <a:lvl4pPr>
              <a:defRPr sz="1654"/>
            </a:lvl4pPr>
            <a:lvl5pPr>
              <a:defRPr sz="1654"/>
            </a:lvl5pPr>
            <a:lvl6pPr>
              <a:defRPr sz="1654"/>
            </a:lvl6pPr>
            <a:lvl7pPr>
              <a:defRPr sz="1654"/>
            </a:lvl7pPr>
            <a:lvl8pPr>
              <a:defRPr sz="1654"/>
            </a:lvl8pPr>
            <a:lvl9pPr>
              <a:defRPr sz="1654"/>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72152" y="1582267"/>
            <a:ext cx="4422638" cy="5172114"/>
          </a:xfrm>
        </p:spPr>
        <p:txBody>
          <a:bodyPr/>
          <a:lstStyle>
            <a:lvl1pPr marL="0" indent="0">
              <a:buNone/>
              <a:defRPr sz="1158"/>
            </a:lvl1pPr>
            <a:lvl2pPr marL="378047" indent="0">
              <a:buNone/>
              <a:defRPr sz="992"/>
            </a:lvl2pPr>
            <a:lvl3pPr marL="756095" indent="0">
              <a:buNone/>
              <a:defRPr sz="827"/>
            </a:lvl3pPr>
            <a:lvl4pPr marL="1134142" indent="0">
              <a:buNone/>
              <a:defRPr sz="744"/>
            </a:lvl4pPr>
            <a:lvl5pPr marL="1512189" indent="0">
              <a:buNone/>
              <a:defRPr sz="744"/>
            </a:lvl5pPr>
            <a:lvl6pPr marL="1890236" indent="0">
              <a:buNone/>
              <a:defRPr sz="744"/>
            </a:lvl6pPr>
            <a:lvl7pPr marL="2268284" indent="0">
              <a:buNone/>
              <a:defRPr sz="744"/>
            </a:lvl7pPr>
            <a:lvl8pPr marL="2646331" indent="0">
              <a:buNone/>
              <a:defRPr sz="744"/>
            </a:lvl8pPr>
            <a:lvl9pPr marL="3024378" indent="0">
              <a:buNone/>
              <a:defRPr sz="744"/>
            </a:lvl9pPr>
          </a:lstStyle>
          <a:p>
            <a:pPr lvl="0"/>
            <a:r>
              <a:rPr lang="de-DE"/>
              <a:t>Formatvorlagen des Textmasters bearbeiten</a:t>
            </a:r>
          </a:p>
        </p:txBody>
      </p:sp>
      <p:sp>
        <p:nvSpPr>
          <p:cNvPr id="5"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8828735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634912" y="5292887"/>
            <a:ext cx="8065770" cy="624855"/>
          </a:xfrm>
        </p:spPr>
        <p:txBody>
          <a:bodyPr anchor="b"/>
          <a:lstStyle>
            <a:lvl1pPr algn="l">
              <a:defRPr sz="1654" b="1"/>
            </a:lvl1pPr>
          </a:lstStyle>
          <a:p>
            <a:r>
              <a:rPr lang="de-DE"/>
              <a:t>Titelmasterformat durch Klicken bearbeiten</a:t>
            </a:r>
          </a:p>
        </p:txBody>
      </p:sp>
      <p:sp>
        <p:nvSpPr>
          <p:cNvPr id="3" name="Bildplatzhalter 2"/>
          <p:cNvSpPr>
            <a:spLocks noGrp="1"/>
          </p:cNvSpPr>
          <p:nvPr>
            <p:ph type="pic" idx="1"/>
          </p:nvPr>
        </p:nvSpPr>
        <p:spPr>
          <a:xfrm>
            <a:off x="2634912" y="675613"/>
            <a:ext cx="8065770" cy="4536758"/>
          </a:xfrm>
        </p:spPr>
        <p:txBody>
          <a:bodyPr/>
          <a:lstStyle>
            <a:lvl1pPr marL="0" indent="0">
              <a:buNone/>
              <a:defRPr sz="2646"/>
            </a:lvl1pPr>
            <a:lvl2pPr marL="378047" indent="0">
              <a:buNone/>
              <a:defRPr sz="2315"/>
            </a:lvl2pPr>
            <a:lvl3pPr marL="756095" indent="0">
              <a:buNone/>
              <a:defRPr sz="1985"/>
            </a:lvl3pPr>
            <a:lvl4pPr marL="1134142" indent="0">
              <a:buNone/>
              <a:defRPr sz="1654"/>
            </a:lvl4pPr>
            <a:lvl5pPr marL="1512189" indent="0">
              <a:buNone/>
              <a:defRPr sz="1654"/>
            </a:lvl5pPr>
            <a:lvl6pPr marL="1890236" indent="0">
              <a:buNone/>
              <a:defRPr sz="1654"/>
            </a:lvl6pPr>
            <a:lvl7pPr marL="2268284" indent="0">
              <a:buNone/>
              <a:defRPr sz="1654"/>
            </a:lvl7pPr>
            <a:lvl8pPr marL="2646331" indent="0">
              <a:buNone/>
              <a:defRPr sz="1654"/>
            </a:lvl8pPr>
            <a:lvl9pPr marL="3024378" indent="0">
              <a:buNone/>
              <a:defRPr sz="1654"/>
            </a:lvl9pPr>
          </a:lstStyle>
          <a:p>
            <a:pPr lvl="0"/>
            <a:r>
              <a:rPr lang="de-DE" noProof="0"/>
              <a:t>Bild durch Klicken auf Symbol hinzufügen</a:t>
            </a:r>
          </a:p>
        </p:txBody>
      </p:sp>
      <p:sp>
        <p:nvSpPr>
          <p:cNvPr id="4" name="Textplatzhalter 3"/>
          <p:cNvSpPr>
            <a:spLocks noGrp="1"/>
          </p:cNvSpPr>
          <p:nvPr>
            <p:ph type="body" sz="half" idx="2"/>
          </p:nvPr>
        </p:nvSpPr>
        <p:spPr>
          <a:xfrm>
            <a:off x="2634912" y="5917739"/>
            <a:ext cx="8065770" cy="887398"/>
          </a:xfrm>
        </p:spPr>
        <p:txBody>
          <a:bodyPr/>
          <a:lstStyle>
            <a:lvl1pPr marL="0" indent="0">
              <a:buNone/>
              <a:defRPr sz="1158"/>
            </a:lvl1pPr>
            <a:lvl2pPr marL="378047" indent="0">
              <a:buNone/>
              <a:defRPr sz="992"/>
            </a:lvl2pPr>
            <a:lvl3pPr marL="756095" indent="0">
              <a:buNone/>
              <a:defRPr sz="827"/>
            </a:lvl3pPr>
            <a:lvl4pPr marL="1134142" indent="0">
              <a:buNone/>
              <a:defRPr sz="744"/>
            </a:lvl4pPr>
            <a:lvl5pPr marL="1512189" indent="0">
              <a:buNone/>
              <a:defRPr sz="744"/>
            </a:lvl5pPr>
            <a:lvl6pPr marL="1890236" indent="0">
              <a:buNone/>
              <a:defRPr sz="744"/>
            </a:lvl6pPr>
            <a:lvl7pPr marL="2268284" indent="0">
              <a:buNone/>
              <a:defRPr sz="744"/>
            </a:lvl7pPr>
            <a:lvl8pPr marL="2646331" indent="0">
              <a:buNone/>
              <a:defRPr sz="744"/>
            </a:lvl8pPr>
            <a:lvl9pPr marL="3024378" indent="0">
              <a:buNone/>
              <a:defRPr sz="744"/>
            </a:lvl9pPr>
          </a:lstStyle>
          <a:p>
            <a:pPr lvl="0"/>
            <a:r>
              <a:rPr lang="de-DE"/>
              <a:t>Formatvorlagen des Textmasters bearbeiten</a:t>
            </a:r>
          </a:p>
        </p:txBody>
      </p:sp>
      <p:sp>
        <p:nvSpPr>
          <p:cNvPr id="5"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31601516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19120885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746139" y="302804"/>
            <a:ext cx="3024664" cy="645157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72147" y="302804"/>
            <a:ext cx="8849943" cy="645157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995309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Rectangle 4"/>
          <p:cNvSpPr>
            <a:spLocks noGrp="1" noChangeArrowheads="1"/>
          </p:cNvSpPr>
          <p:nvPr>
            <p:ph type="dt" sz="half" idx="10"/>
          </p:nvPr>
        </p:nvSpPr>
        <p:spPr>
          <a:ln/>
        </p:spPr>
        <p:txBody>
          <a:bodyPr/>
          <a:lstStyle>
            <a:lvl1pPr>
              <a:defRPr/>
            </a:lvl1pPr>
          </a:lstStyle>
          <a:p>
            <a:pPr>
              <a:defRPr/>
            </a:pPr>
            <a:endParaRPr lang="nl-BE">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Breast cancer in pregnancy - the 2010 consensus statements</a:t>
            </a:r>
            <a:endParaRPr lang="nl-BE">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E1C454-DB33-4E50-AD3D-73CE33DE8C86}"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098568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7" descr="logo_kopf_engl_lang"/>
          <p:cNvPicPr>
            <a:picLocks noChangeAspect="1" noChangeArrowheads="1"/>
          </p:cNvPicPr>
          <p:nvPr/>
        </p:nvPicPr>
        <p:blipFill>
          <a:blip r:embed="rId2" cstate="print"/>
          <a:srcRect/>
          <a:stretch>
            <a:fillRect/>
          </a:stretch>
        </p:blipFill>
        <p:spPr bwMode="auto">
          <a:xfrm>
            <a:off x="368750" y="208285"/>
            <a:ext cx="12598099" cy="1391482"/>
          </a:xfrm>
          <a:prstGeom prst="rect">
            <a:avLst/>
          </a:prstGeom>
          <a:noFill/>
          <a:ln w="9525">
            <a:noFill/>
            <a:miter lim="800000"/>
            <a:headEnd/>
            <a:tailEnd/>
          </a:ln>
        </p:spPr>
      </p:pic>
      <p:sp>
        <p:nvSpPr>
          <p:cNvPr id="5" name="Line 8"/>
          <p:cNvSpPr>
            <a:spLocks noChangeShapeType="1"/>
          </p:cNvSpPr>
          <p:nvPr/>
        </p:nvSpPr>
        <p:spPr bwMode="auto">
          <a:xfrm>
            <a:off x="210048" y="7193702"/>
            <a:ext cx="12864157" cy="0"/>
          </a:xfrm>
          <a:prstGeom prst="line">
            <a:avLst/>
          </a:prstGeom>
          <a:noFill/>
          <a:ln w="9525">
            <a:solidFill>
              <a:srgbClr val="007A25"/>
            </a:solidFill>
            <a:round/>
            <a:headEnd/>
            <a:tailEnd/>
          </a:ln>
          <a:effectLst/>
        </p:spPr>
        <p:txBody>
          <a:bodyPr/>
          <a:lstStyle/>
          <a:p>
            <a:pPr>
              <a:defRPr/>
            </a:pPr>
            <a:endParaRPr lang="de-DE" sz="1488">
              <a:solidFill>
                <a:srgbClr val="000000"/>
              </a:solidFill>
            </a:endParaRPr>
          </a:p>
        </p:txBody>
      </p:sp>
      <p:sp>
        <p:nvSpPr>
          <p:cNvPr id="6" name="Text Box 9"/>
          <p:cNvSpPr txBox="1">
            <a:spLocks noChangeArrowheads="1"/>
          </p:cNvSpPr>
          <p:nvPr/>
        </p:nvSpPr>
        <p:spPr bwMode="auto">
          <a:xfrm>
            <a:off x="688490" y="7193705"/>
            <a:ext cx="12065981" cy="245003"/>
          </a:xfrm>
          <a:prstGeom prst="rect">
            <a:avLst/>
          </a:prstGeom>
          <a:noFill/>
          <a:ln w="9525">
            <a:noFill/>
            <a:miter lim="800000"/>
            <a:headEnd/>
            <a:tailEnd/>
          </a:ln>
          <a:effectLst/>
        </p:spPr>
        <p:txBody>
          <a:bodyPr>
            <a:spAutoFit/>
          </a:bodyPr>
          <a:lstStyle/>
          <a:p>
            <a:pPr algn="ctr">
              <a:spcBef>
                <a:spcPct val="50000"/>
              </a:spcBef>
              <a:defRPr/>
            </a:pPr>
            <a:r>
              <a:rPr lang="de-DE" sz="992" b="1" dirty="0">
                <a:solidFill>
                  <a:srgbClr val="000000"/>
                </a:solidFill>
                <a:latin typeface="Syntax LT Std" pitchFamily="34" charset="0"/>
              </a:rPr>
              <a:t>Medizinische Universität Graz, </a:t>
            </a:r>
            <a:r>
              <a:rPr lang="de-DE" sz="992" b="1" dirty="0" err="1">
                <a:solidFill>
                  <a:srgbClr val="000000"/>
                </a:solidFill>
                <a:latin typeface="Syntax LT Std" pitchFamily="34" charset="0"/>
              </a:rPr>
              <a:t>Auenbruggerplatz</a:t>
            </a:r>
            <a:r>
              <a:rPr lang="de-DE" sz="992" b="1" dirty="0">
                <a:solidFill>
                  <a:srgbClr val="000000"/>
                </a:solidFill>
                <a:latin typeface="Syntax LT Std" pitchFamily="34" charset="0"/>
              </a:rPr>
              <a:t> 2, A-8036 Graz, www.medunigraz.at</a:t>
            </a:r>
          </a:p>
        </p:txBody>
      </p:sp>
      <p:sp>
        <p:nvSpPr>
          <p:cNvPr id="40962" name="Rectangle 2"/>
          <p:cNvSpPr>
            <a:spLocks noGrp="1" noChangeArrowheads="1"/>
          </p:cNvSpPr>
          <p:nvPr>
            <p:ph type="ctrTitle"/>
          </p:nvPr>
        </p:nvSpPr>
        <p:spPr>
          <a:xfrm>
            <a:off x="1008221" y="2348898"/>
            <a:ext cx="11426508" cy="1620771"/>
          </a:xfrm>
        </p:spPr>
        <p:txBody>
          <a:bodyPr/>
          <a:lstStyle>
            <a:lvl1pPr>
              <a:defRPr/>
            </a:lvl1pPr>
          </a:lstStyle>
          <a:p>
            <a:r>
              <a:rPr lang="de-DE"/>
              <a:t>Titelmasterformat durch Klicken bearbeiten</a:t>
            </a:r>
          </a:p>
        </p:txBody>
      </p:sp>
      <p:sp>
        <p:nvSpPr>
          <p:cNvPr id="40963" name="Rectangle 3"/>
          <p:cNvSpPr>
            <a:spLocks noGrp="1" noChangeArrowheads="1"/>
          </p:cNvSpPr>
          <p:nvPr>
            <p:ph type="subTitle" idx="1"/>
          </p:nvPr>
        </p:nvSpPr>
        <p:spPr>
          <a:xfrm>
            <a:off x="2016444" y="4284719"/>
            <a:ext cx="9410065" cy="1932323"/>
          </a:xfrm>
        </p:spPr>
        <p:txBody>
          <a:bodyPr/>
          <a:lstStyle>
            <a:lvl1pPr marL="0" indent="0" algn="ctr">
              <a:buFont typeface="Webdings" pitchFamily="18" charset="2"/>
              <a:buNone/>
              <a:defRPr/>
            </a:lvl1pPr>
          </a:lstStyle>
          <a:p>
            <a:r>
              <a:rPr lang="de-DE"/>
              <a:t>Formatvorlage des Untertitelmasters durch Klicken bearbeiten</a:t>
            </a:r>
            <a:endParaRPr lang="de-DE" dirty="0"/>
          </a:p>
        </p:txBody>
      </p:sp>
      <p:sp>
        <p:nvSpPr>
          <p:cNvPr id="7" name="Rectangle 4"/>
          <p:cNvSpPr>
            <a:spLocks noGrp="1" noChangeArrowheads="1"/>
          </p:cNvSpPr>
          <p:nvPr>
            <p:ph type="dt" sz="half" idx="10"/>
          </p:nvPr>
        </p:nvSpPr>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endParaRPr lang="de-AT">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15914300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25261705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61900" y="4858817"/>
            <a:ext cx="11426508" cy="1501751"/>
          </a:xfrm>
        </p:spPr>
        <p:txBody>
          <a:bodyPr anchor="t"/>
          <a:lstStyle>
            <a:lvl1pPr algn="l">
              <a:defRPr sz="3308" b="1" cap="all"/>
            </a:lvl1pPr>
          </a:lstStyle>
          <a:p>
            <a:r>
              <a:rPr lang="de-DE"/>
              <a:t>Titelmasterformat durch Klicken bearbeiten</a:t>
            </a:r>
          </a:p>
        </p:txBody>
      </p:sp>
      <p:sp>
        <p:nvSpPr>
          <p:cNvPr id="3" name="Textplatzhalter 2"/>
          <p:cNvSpPr>
            <a:spLocks noGrp="1"/>
          </p:cNvSpPr>
          <p:nvPr>
            <p:ph type="body" idx="1"/>
          </p:nvPr>
        </p:nvSpPr>
        <p:spPr>
          <a:xfrm>
            <a:off x="1061900" y="3204786"/>
            <a:ext cx="11426508" cy="1654026"/>
          </a:xfrm>
        </p:spPr>
        <p:txBody>
          <a:bodyPr anchor="b"/>
          <a:lstStyle>
            <a:lvl1pPr marL="0" indent="0">
              <a:buNone/>
              <a:defRPr sz="1654"/>
            </a:lvl1pPr>
            <a:lvl2pPr marL="378047" indent="0">
              <a:buNone/>
              <a:defRPr sz="1488"/>
            </a:lvl2pPr>
            <a:lvl3pPr marL="756095" indent="0">
              <a:buNone/>
              <a:defRPr sz="1323"/>
            </a:lvl3pPr>
            <a:lvl4pPr marL="1134142" indent="0">
              <a:buNone/>
              <a:defRPr sz="1158"/>
            </a:lvl4pPr>
            <a:lvl5pPr marL="1512189" indent="0">
              <a:buNone/>
              <a:defRPr sz="1158"/>
            </a:lvl5pPr>
            <a:lvl6pPr marL="1890236" indent="0">
              <a:buNone/>
              <a:defRPr sz="1158"/>
            </a:lvl6pPr>
            <a:lvl7pPr marL="2268284" indent="0">
              <a:buNone/>
              <a:defRPr sz="1158"/>
            </a:lvl7pPr>
            <a:lvl8pPr marL="2646331" indent="0">
              <a:buNone/>
              <a:defRPr sz="1158"/>
            </a:lvl8pPr>
            <a:lvl9pPr marL="3024378" indent="0">
              <a:buNone/>
              <a:defRPr sz="1158"/>
            </a:lvl9pPr>
          </a:lstStyle>
          <a:p>
            <a:pPr lvl="0"/>
            <a:r>
              <a:rPr lang="de-DE"/>
              <a:t>Formatvorlagen des Textmasters bearbeiten</a:t>
            </a:r>
          </a:p>
        </p:txBody>
      </p:sp>
      <p:sp>
        <p:nvSpPr>
          <p:cNvPr id="4"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40376683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72148" y="1764297"/>
            <a:ext cx="5937302" cy="4990084"/>
          </a:xfrm>
        </p:spPr>
        <p:txBody>
          <a:bodyPr/>
          <a:lstStyle>
            <a:lvl1pPr>
              <a:defRPr sz="2315"/>
            </a:lvl1pPr>
            <a:lvl2pPr>
              <a:defRPr sz="1985"/>
            </a:lvl2pPr>
            <a:lvl3pPr>
              <a:defRPr sz="1654"/>
            </a:lvl3pPr>
            <a:lvl4pPr>
              <a:defRPr sz="1488"/>
            </a:lvl4pPr>
            <a:lvl5pPr>
              <a:defRPr sz="1488"/>
            </a:lvl5pPr>
            <a:lvl6pPr>
              <a:defRPr sz="1488"/>
            </a:lvl6pPr>
            <a:lvl7pPr>
              <a:defRPr sz="1488"/>
            </a:lvl7pPr>
            <a:lvl8pPr>
              <a:defRPr sz="1488"/>
            </a:lvl8pPr>
            <a:lvl9pPr>
              <a:defRPr sz="1488"/>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833500" y="1764297"/>
            <a:ext cx="5937302" cy="4990084"/>
          </a:xfrm>
        </p:spPr>
        <p:txBody>
          <a:bodyPr/>
          <a:lstStyle>
            <a:lvl1pPr>
              <a:defRPr sz="2315"/>
            </a:lvl1pPr>
            <a:lvl2pPr>
              <a:defRPr sz="1985"/>
            </a:lvl2pPr>
            <a:lvl3pPr>
              <a:defRPr sz="1654"/>
            </a:lvl3pPr>
            <a:lvl4pPr>
              <a:defRPr sz="1488"/>
            </a:lvl4pPr>
            <a:lvl5pPr>
              <a:defRPr sz="1488"/>
            </a:lvl5pPr>
            <a:lvl6pPr>
              <a:defRPr sz="1488"/>
            </a:lvl6pPr>
            <a:lvl7pPr>
              <a:defRPr sz="1488"/>
            </a:lvl7pPr>
            <a:lvl8pPr>
              <a:defRPr sz="1488"/>
            </a:lvl8pPr>
            <a:lvl9pPr>
              <a:defRPr sz="1488"/>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18258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72149" y="302804"/>
            <a:ext cx="12098655" cy="1260211"/>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72149" y="1692535"/>
            <a:ext cx="5939637" cy="705367"/>
          </a:xfrm>
        </p:spPr>
        <p:txBody>
          <a:bodyPr anchor="b"/>
          <a:lstStyle>
            <a:lvl1pPr marL="0" indent="0">
              <a:buNone/>
              <a:defRPr sz="1985" b="1"/>
            </a:lvl1pPr>
            <a:lvl2pPr marL="378047" indent="0">
              <a:buNone/>
              <a:defRPr sz="1654" b="1"/>
            </a:lvl2pPr>
            <a:lvl3pPr marL="756095" indent="0">
              <a:buNone/>
              <a:defRPr sz="1488" b="1"/>
            </a:lvl3pPr>
            <a:lvl4pPr marL="1134142" indent="0">
              <a:buNone/>
              <a:defRPr sz="1323" b="1"/>
            </a:lvl4pPr>
            <a:lvl5pPr marL="1512189" indent="0">
              <a:buNone/>
              <a:defRPr sz="1323" b="1"/>
            </a:lvl5pPr>
            <a:lvl6pPr marL="1890236" indent="0">
              <a:buNone/>
              <a:defRPr sz="1323" b="1"/>
            </a:lvl6pPr>
            <a:lvl7pPr marL="2268284" indent="0">
              <a:buNone/>
              <a:defRPr sz="1323" b="1"/>
            </a:lvl7pPr>
            <a:lvl8pPr marL="2646331" indent="0">
              <a:buNone/>
              <a:defRPr sz="1323" b="1"/>
            </a:lvl8pPr>
            <a:lvl9pPr marL="3024378" indent="0">
              <a:buNone/>
              <a:defRPr sz="1323" b="1"/>
            </a:lvl9pPr>
          </a:lstStyle>
          <a:p>
            <a:pPr lvl="0"/>
            <a:r>
              <a:rPr lang="de-DE"/>
              <a:t>Formatvorlagen des Textmasters bearbeiten</a:t>
            </a:r>
          </a:p>
        </p:txBody>
      </p:sp>
      <p:sp>
        <p:nvSpPr>
          <p:cNvPr id="4" name="Inhaltsplatzhalter 3"/>
          <p:cNvSpPr>
            <a:spLocks noGrp="1"/>
          </p:cNvSpPr>
          <p:nvPr>
            <p:ph sz="half" idx="2"/>
          </p:nvPr>
        </p:nvSpPr>
        <p:spPr>
          <a:xfrm>
            <a:off x="672149" y="2397901"/>
            <a:ext cx="5939637" cy="4356478"/>
          </a:xfrm>
        </p:spPr>
        <p:txBody>
          <a:bodyPr/>
          <a:lstStyle>
            <a:lvl1pPr>
              <a:defRPr sz="1985"/>
            </a:lvl1pPr>
            <a:lvl2pPr>
              <a:defRPr sz="1654"/>
            </a:lvl2pPr>
            <a:lvl3pPr>
              <a:defRPr sz="1488"/>
            </a:lvl3pPr>
            <a:lvl4pPr>
              <a:defRPr sz="1323"/>
            </a:lvl4pPr>
            <a:lvl5pPr>
              <a:defRPr sz="1323"/>
            </a:lvl5pPr>
            <a:lvl6pPr>
              <a:defRPr sz="1323"/>
            </a:lvl6pPr>
            <a:lvl7pPr>
              <a:defRPr sz="1323"/>
            </a:lvl7pPr>
            <a:lvl8pPr>
              <a:defRPr sz="1323"/>
            </a:lvl8pPr>
            <a:lvl9pPr>
              <a:defRPr sz="1323"/>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828837" y="1692535"/>
            <a:ext cx="5941970" cy="705367"/>
          </a:xfrm>
        </p:spPr>
        <p:txBody>
          <a:bodyPr anchor="b"/>
          <a:lstStyle>
            <a:lvl1pPr marL="0" indent="0">
              <a:buNone/>
              <a:defRPr sz="1985" b="1"/>
            </a:lvl1pPr>
            <a:lvl2pPr marL="378047" indent="0">
              <a:buNone/>
              <a:defRPr sz="1654" b="1"/>
            </a:lvl2pPr>
            <a:lvl3pPr marL="756095" indent="0">
              <a:buNone/>
              <a:defRPr sz="1488" b="1"/>
            </a:lvl3pPr>
            <a:lvl4pPr marL="1134142" indent="0">
              <a:buNone/>
              <a:defRPr sz="1323" b="1"/>
            </a:lvl4pPr>
            <a:lvl5pPr marL="1512189" indent="0">
              <a:buNone/>
              <a:defRPr sz="1323" b="1"/>
            </a:lvl5pPr>
            <a:lvl6pPr marL="1890236" indent="0">
              <a:buNone/>
              <a:defRPr sz="1323" b="1"/>
            </a:lvl6pPr>
            <a:lvl7pPr marL="2268284" indent="0">
              <a:buNone/>
              <a:defRPr sz="1323" b="1"/>
            </a:lvl7pPr>
            <a:lvl8pPr marL="2646331" indent="0">
              <a:buNone/>
              <a:defRPr sz="1323" b="1"/>
            </a:lvl8pPr>
            <a:lvl9pPr marL="3024378" indent="0">
              <a:buNone/>
              <a:defRPr sz="1323" b="1"/>
            </a:lvl9pPr>
          </a:lstStyle>
          <a:p>
            <a:pPr lvl="0"/>
            <a:r>
              <a:rPr lang="de-DE"/>
              <a:t>Formatvorlagen des Textmasters bearbeiten</a:t>
            </a:r>
          </a:p>
        </p:txBody>
      </p:sp>
      <p:sp>
        <p:nvSpPr>
          <p:cNvPr id="6" name="Inhaltsplatzhalter 5"/>
          <p:cNvSpPr>
            <a:spLocks noGrp="1"/>
          </p:cNvSpPr>
          <p:nvPr>
            <p:ph sz="quarter" idx="4"/>
          </p:nvPr>
        </p:nvSpPr>
        <p:spPr>
          <a:xfrm>
            <a:off x="6828837" y="2397901"/>
            <a:ext cx="5941970" cy="4356478"/>
          </a:xfrm>
        </p:spPr>
        <p:txBody>
          <a:bodyPr/>
          <a:lstStyle>
            <a:lvl1pPr>
              <a:defRPr sz="1985"/>
            </a:lvl1pPr>
            <a:lvl2pPr>
              <a:defRPr sz="1654"/>
            </a:lvl2pPr>
            <a:lvl3pPr>
              <a:defRPr sz="1488"/>
            </a:lvl3pPr>
            <a:lvl4pPr>
              <a:defRPr sz="1323"/>
            </a:lvl4pPr>
            <a:lvl5pPr>
              <a:defRPr sz="1323"/>
            </a:lvl5pPr>
            <a:lvl6pPr>
              <a:defRPr sz="1323"/>
            </a:lvl6pPr>
            <a:lvl7pPr>
              <a:defRPr sz="1323"/>
            </a:lvl7pPr>
            <a:lvl8pPr>
              <a:defRPr sz="1323"/>
            </a:lvl8pPr>
            <a:lvl9pPr>
              <a:defRPr sz="1323"/>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32493797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36422258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42610441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72152" y="301050"/>
            <a:ext cx="4422638" cy="1281214"/>
          </a:xfrm>
        </p:spPr>
        <p:txBody>
          <a:bodyPr anchor="b"/>
          <a:lstStyle>
            <a:lvl1pPr algn="l">
              <a:defRPr sz="1654" b="1"/>
            </a:lvl1pPr>
          </a:lstStyle>
          <a:p>
            <a:r>
              <a:rPr lang="de-DE"/>
              <a:t>Titelmasterformat durch Klicken bearbeiten</a:t>
            </a:r>
          </a:p>
        </p:txBody>
      </p:sp>
      <p:sp>
        <p:nvSpPr>
          <p:cNvPr id="3" name="Inhaltsplatzhalter 2"/>
          <p:cNvSpPr>
            <a:spLocks noGrp="1"/>
          </p:cNvSpPr>
          <p:nvPr>
            <p:ph idx="1"/>
          </p:nvPr>
        </p:nvSpPr>
        <p:spPr>
          <a:xfrm>
            <a:off x="5255821" y="301053"/>
            <a:ext cx="7514983" cy="6453328"/>
          </a:xfrm>
        </p:spPr>
        <p:txBody>
          <a:bodyPr/>
          <a:lstStyle>
            <a:lvl1pPr>
              <a:defRPr sz="2646"/>
            </a:lvl1pPr>
            <a:lvl2pPr>
              <a:defRPr sz="2315"/>
            </a:lvl2pPr>
            <a:lvl3pPr>
              <a:defRPr sz="1985"/>
            </a:lvl3pPr>
            <a:lvl4pPr>
              <a:defRPr sz="1654"/>
            </a:lvl4pPr>
            <a:lvl5pPr>
              <a:defRPr sz="1654"/>
            </a:lvl5pPr>
            <a:lvl6pPr>
              <a:defRPr sz="1654"/>
            </a:lvl6pPr>
            <a:lvl7pPr>
              <a:defRPr sz="1654"/>
            </a:lvl7pPr>
            <a:lvl8pPr>
              <a:defRPr sz="1654"/>
            </a:lvl8pPr>
            <a:lvl9pPr>
              <a:defRPr sz="1654"/>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72152" y="1582267"/>
            <a:ext cx="4422638" cy="5172114"/>
          </a:xfrm>
        </p:spPr>
        <p:txBody>
          <a:bodyPr/>
          <a:lstStyle>
            <a:lvl1pPr marL="0" indent="0">
              <a:buNone/>
              <a:defRPr sz="1158"/>
            </a:lvl1pPr>
            <a:lvl2pPr marL="378047" indent="0">
              <a:buNone/>
              <a:defRPr sz="992"/>
            </a:lvl2pPr>
            <a:lvl3pPr marL="756095" indent="0">
              <a:buNone/>
              <a:defRPr sz="827"/>
            </a:lvl3pPr>
            <a:lvl4pPr marL="1134142" indent="0">
              <a:buNone/>
              <a:defRPr sz="744"/>
            </a:lvl4pPr>
            <a:lvl5pPr marL="1512189" indent="0">
              <a:buNone/>
              <a:defRPr sz="744"/>
            </a:lvl5pPr>
            <a:lvl6pPr marL="1890236" indent="0">
              <a:buNone/>
              <a:defRPr sz="744"/>
            </a:lvl6pPr>
            <a:lvl7pPr marL="2268284" indent="0">
              <a:buNone/>
              <a:defRPr sz="744"/>
            </a:lvl7pPr>
            <a:lvl8pPr marL="2646331" indent="0">
              <a:buNone/>
              <a:defRPr sz="744"/>
            </a:lvl8pPr>
            <a:lvl9pPr marL="3024378" indent="0">
              <a:buNone/>
              <a:defRPr sz="744"/>
            </a:lvl9pPr>
          </a:lstStyle>
          <a:p>
            <a:pPr lvl="0"/>
            <a:r>
              <a:rPr lang="de-DE"/>
              <a:t>Formatvorlagen des Textmasters bearbeiten</a:t>
            </a:r>
          </a:p>
        </p:txBody>
      </p:sp>
      <p:sp>
        <p:nvSpPr>
          <p:cNvPr id="5"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5953651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634912" y="5292887"/>
            <a:ext cx="8065770" cy="624855"/>
          </a:xfrm>
        </p:spPr>
        <p:txBody>
          <a:bodyPr anchor="b"/>
          <a:lstStyle>
            <a:lvl1pPr algn="l">
              <a:defRPr sz="1654" b="1"/>
            </a:lvl1pPr>
          </a:lstStyle>
          <a:p>
            <a:r>
              <a:rPr lang="de-DE"/>
              <a:t>Titelmasterformat durch Klicken bearbeiten</a:t>
            </a:r>
          </a:p>
        </p:txBody>
      </p:sp>
      <p:sp>
        <p:nvSpPr>
          <p:cNvPr id="3" name="Bildplatzhalter 2"/>
          <p:cNvSpPr>
            <a:spLocks noGrp="1"/>
          </p:cNvSpPr>
          <p:nvPr>
            <p:ph type="pic" idx="1"/>
          </p:nvPr>
        </p:nvSpPr>
        <p:spPr>
          <a:xfrm>
            <a:off x="2634912" y="675613"/>
            <a:ext cx="8065770" cy="4536758"/>
          </a:xfrm>
        </p:spPr>
        <p:txBody>
          <a:bodyPr/>
          <a:lstStyle>
            <a:lvl1pPr marL="0" indent="0">
              <a:buNone/>
              <a:defRPr sz="2646"/>
            </a:lvl1pPr>
            <a:lvl2pPr marL="378047" indent="0">
              <a:buNone/>
              <a:defRPr sz="2315"/>
            </a:lvl2pPr>
            <a:lvl3pPr marL="756095" indent="0">
              <a:buNone/>
              <a:defRPr sz="1985"/>
            </a:lvl3pPr>
            <a:lvl4pPr marL="1134142" indent="0">
              <a:buNone/>
              <a:defRPr sz="1654"/>
            </a:lvl4pPr>
            <a:lvl5pPr marL="1512189" indent="0">
              <a:buNone/>
              <a:defRPr sz="1654"/>
            </a:lvl5pPr>
            <a:lvl6pPr marL="1890236" indent="0">
              <a:buNone/>
              <a:defRPr sz="1654"/>
            </a:lvl6pPr>
            <a:lvl7pPr marL="2268284" indent="0">
              <a:buNone/>
              <a:defRPr sz="1654"/>
            </a:lvl7pPr>
            <a:lvl8pPr marL="2646331" indent="0">
              <a:buNone/>
              <a:defRPr sz="1654"/>
            </a:lvl8pPr>
            <a:lvl9pPr marL="3024378" indent="0">
              <a:buNone/>
              <a:defRPr sz="1654"/>
            </a:lvl9pPr>
          </a:lstStyle>
          <a:p>
            <a:pPr lvl="0"/>
            <a:r>
              <a:rPr lang="de-DE" noProof="0"/>
              <a:t>Bild durch Klicken auf Symbol hinzufügen</a:t>
            </a:r>
          </a:p>
        </p:txBody>
      </p:sp>
      <p:sp>
        <p:nvSpPr>
          <p:cNvPr id="4" name="Textplatzhalter 3"/>
          <p:cNvSpPr>
            <a:spLocks noGrp="1"/>
          </p:cNvSpPr>
          <p:nvPr>
            <p:ph type="body" sz="half" idx="2"/>
          </p:nvPr>
        </p:nvSpPr>
        <p:spPr>
          <a:xfrm>
            <a:off x="2634912" y="5917739"/>
            <a:ext cx="8065770" cy="887398"/>
          </a:xfrm>
        </p:spPr>
        <p:txBody>
          <a:bodyPr/>
          <a:lstStyle>
            <a:lvl1pPr marL="0" indent="0">
              <a:buNone/>
              <a:defRPr sz="1158"/>
            </a:lvl1pPr>
            <a:lvl2pPr marL="378047" indent="0">
              <a:buNone/>
              <a:defRPr sz="992"/>
            </a:lvl2pPr>
            <a:lvl3pPr marL="756095" indent="0">
              <a:buNone/>
              <a:defRPr sz="827"/>
            </a:lvl3pPr>
            <a:lvl4pPr marL="1134142" indent="0">
              <a:buNone/>
              <a:defRPr sz="744"/>
            </a:lvl4pPr>
            <a:lvl5pPr marL="1512189" indent="0">
              <a:buNone/>
              <a:defRPr sz="744"/>
            </a:lvl5pPr>
            <a:lvl6pPr marL="1890236" indent="0">
              <a:buNone/>
              <a:defRPr sz="744"/>
            </a:lvl6pPr>
            <a:lvl7pPr marL="2268284" indent="0">
              <a:buNone/>
              <a:defRPr sz="744"/>
            </a:lvl7pPr>
            <a:lvl8pPr marL="2646331" indent="0">
              <a:buNone/>
              <a:defRPr sz="744"/>
            </a:lvl8pPr>
            <a:lvl9pPr marL="3024378" indent="0">
              <a:buNone/>
              <a:defRPr sz="744"/>
            </a:lvl9pPr>
          </a:lstStyle>
          <a:p>
            <a:pPr lvl="0"/>
            <a:r>
              <a:rPr lang="de-DE"/>
              <a:t>Formatvorlagen des Textmasters bearbeiten</a:t>
            </a:r>
          </a:p>
        </p:txBody>
      </p:sp>
      <p:sp>
        <p:nvSpPr>
          <p:cNvPr id="5"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30066088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3385514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BE">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Breast cancer in pregnancy - the 2010 consensus statements</a:t>
            </a:r>
            <a:endParaRPr lang="nl-BE">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33FF59E-991B-4D6B-9357-10FEEFDD040A}"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6287492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746139" y="302804"/>
            <a:ext cx="3024664" cy="645157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72147" y="302804"/>
            <a:ext cx="8849943" cy="645157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de-A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06A20B-E5CB-4960-86AD-862F52951EF3}" type="slidenum">
              <a:rPr lang="de-AT" smtClean="0">
                <a:solidFill>
                  <a:srgbClr val="000000"/>
                </a:solidFill>
              </a:rPr>
              <a:pPr/>
              <a:t>‹nr.›</a:t>
            </a:fld>
            <a:endParaRPr lang="de-AT">
              <a:solidFill>
                <a:srgbClr val="000000"/>
              </a:solidFill>
            </a:endParaRPr>
          </a:p>
        </p:txBody>
      </p:sp>
    </p:spTree>
    <p:extLst>
      <p:ext uri="{BB962C8B-B14F-4D97-AF65-F5344CB8AC3E}">
        <p14:creationId xmlns:p14="http://schemas.microsoft.com/office/powerpoint/2010/main" val="3869711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72563" y="301633"/>
            <a:ext cx="4422444" cy="1281113"/>
          </a:xfrm>
        </p:spPr>
        <p:txBody>
          <a:bodyPr anchor="b"/>
          <a:lstStyle>
            <a:lvl1pPr algn="l">
              <a:defRPr sz="2100" b="1"/>
            </a:lvl1pPr>
          </a:lstStyle>
          <a:p>
            <a:r>
              <a:rPr lang="nl-NL" smtClean="0"/>
              <a:t>Klik om de stijl te bewerken</a:t>
            </a:r>
            <a:endParaRPr lang="nl-BE"/>
          </a:p>
        </p:txBody>
      </p:sp>
      <p:sp>
        <p:nvSpPr>
          <p:cNvPr id="3" name="Tijdelijke aanduiding voor inhoud 2"/>
          <p:cNvSpPr>
            <a:spLocks noGrp="1"/>
          </p:cNvSpPr>
          <p:nvPr>
            <p:ph idx="1"/>
          </p:nvPr>
        </p:nvSpPr>
        <p:spPr>
          <a:xfrm>
            <a:off x="5256645" y="301625"/>
            <a:ext cx="7513764" cy="6453188"/>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672563" y="1582750"/>
            <a:ext cx="4422444" cy="5172075"/>
          </a:xfrm>
        </p:spPr>
        <p:txBody>
          <a:bodyPr/>
          <a:lstStyle>
            <a:lvl1pPr marL="0" indent="0">
              <a:buNone/>
              <a:defRPr sz="1400"/>
            </a:lvl1pPr>
            <a:lvl2pPr marL="456393" indent="0">
              <a:buNone/>
              <a:defRPr sz="1300"/>
            </a:lvl2pPr>
            <a:lvl3pPr marL="912782" indent="0">
              <a:buNone/>
              <a:defRPr sz="1000"/>
            </a:lvl3pPr>
            <a:lvl4pPr marL="1369181" indent="0">
              <a:buNone/>
              <a:defRPr sz="900"/>
            </a:lvl4pPr>
            <a:lvl5pPr marL="1825574" indent="0">
              <a:buNone/>
              <a:defRPr sz="900"/>
            </a:lvl5pPr>
            <a:lvl6pPr marL="2281970" indent="0">
              <a:buNone/>
              <a:defRPr sz="900"/>
            </a:lvl6pPr>
            <a:lvl7pPr marL="2738364" indent="0">
              <a:buNone/>
              <a:defRPr sz="900"/>
            </a:lvl7pPr>
            <a:lvl8pPr marL="3194758" indent="0">
              <a:buNone/>
              <a:defRPr sz="900"/>
            </a:lvl8pPr>
            <a:lvl9pPr marL="365115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B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Breast cancer in pregnancy - the 2010 consensus statements</a:t>
            </a:r>
            <a:endParaRPr lang="nl-B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9C57D9-34B2-4783-96B1-BE793FC6F199}"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3138075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634323" y="5292728"/>
            <a:ext cx="8066568" cy="625475"/>
          </a:xfrm>
        </p:spPr>
        <p:txBody>
          <a:bodyPr anchor="b"/>
          <a:lstStyle>
            <a:lvl1pPr algn="l">
              <a:defRPr sz="21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634323" y="676275"/>
            <a:ext cx="8066568" cy="4535488"/>
          </a:xfrm>
        </p:spPr>
        <p:txBody>
          <a:bodyPr/>
          <a:lstStyle>
            <a:lvl1pPr marL="0" indent="0">
              <a:buNone/>
              <a:defRPr sz="3200"/>
            </a:lvl1pPr>
            <a:lvl2pPr marL="456393" indent="0">
              <a:buNone/>
              <a:defRPr sz="2900"/>
            </a:lvl2pPr>
            <a:lvl3pPr marL="912782" indent="0">
              <a:buNone/>
              <a:defRPr sz="2400"/>
            </a:lvl3pPr>
            <a:lvl4pPr marL="1369181" indent="0">
              <a:buNone/>
              <a:defRPr sz="2100"/>
            </a:lvl4pPr>
            <a:lvl5pPr marL="1825574" indent="0">
              <a:buNone/>
              <a:defRPr sz="2100"/>
            </a:lvl5pPr>
            <a:lvl6pPr marL="2281970" indent="0">
              <a:buNone/>
              <a:defRPr sz="2100"/>
            </a:lvl6pPr>
            <a:lvl7pPr marL="2738364" indent="0">
              <a:buNone/>
              <a:defRPr sz="2100"/>
            </a:lvl7pPr>
            <a:lvl8pPr marL="3194758" indent="0">
              <a:buNone/>
              <a:defRPr sz="2100"/>
            </a:lvl8pPr>
            <a:lvl9pPr marL="3651150" indent="0">
              <a:buNone/>
              <a:defRPr sz="2100"/>
            </a:lvl9pPr>
          </a:lstStyle>
          <a:p>
            <a:pPr lvl="0"/>
            <a:r>
              <a:rPr lang="nl-NL" noProof="0" smtClean="0"/>
              <a:t>Klik op het pictogram als u een afbeelding wilt toevoegen</a:t>
            </a:r>
            <a:endParaRPr lang="nl-BE" noProof="0" smtClean="0"/>
          </a:p>
        </p:txBody>
      </p:sp>
      <p:sp>
        <p:nvSpPr>
          <p:cNvPr id="4" name="Tijdelijke aanduiding voor tekst 3"/>
          <p:cNvSpPr>
            <a:spLocks noGrp="1"/>
          </p:cNvSpPr>
          <p:nvPr>
            <p:ph type="body" sz="half" idx="2"/>
          </p:nvPr>
        </p:nvSpPr>
        <p:spPr>
          <a:xfrm>
            <a:off x="2634323" y="5918204"/>
            <a:ext cx="8066568" cy="887413"/>
          </a:xfrm>
        </p:spPr>
        <p:txBody>
          <a:bodyPr/>
          <a:lstStyle>
            <a:lvl1pPr marL="0" indent="0">
              <a:buNone/>
              <a:defRPr sz="1400"/>
            </a:lvl1pPr>
            <a:lvl2pPr marL="456393" indent="0">
              <a:buNone/>
              <a:defRPr sz="1300"/>
            </a:lvl2pPr>
            <a:lvl3pPr marL="912782" indent="0">
              <a:buNone/>
              <a:defRPr sz="1000"/>
            </a:lvl3pPr>
            <a:lvl4pPr marL="1369181" indent="0">
              <a:buNone/>
              <a:defRPr sz="900"/>
            </a:lvl4pPr>
            <a:lvl5pPr marL="1825574" indent="0">
              <a:buNone/>
              <a:defRPr sz="900"/>
            </a:lvl5pPr>
            <a:lvl6pPr marL="2281970" indent="0">
              <a:buNone/>
              <a:defRPr sz="900"/>
            </a:lvl6pPr>
            <a:lvl7pPr marL="2738364" indent="0">
              <a:buNone/>
              <a:defRPr sz="900"/>
            </a:lvl7pPr>
            <a:lvl8pPr marL="3194758" indent="0">
              <a:buNone/>
              <a:defRPr sz="900"/>
            </a:lvl8pPr>
            <a:lvl9pPr marL="365115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B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FFFFFF"/>
                </a:solidFill>
              </a:rPr>
              <a:t>Breast cancer in pregnancy - the 2010 consensus statements</a:t>
            </a:r>
            <a:endParaRPr lang="nl-B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474FCA-DB6B-4A8A-90B7-2537EA154D93}"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182536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3.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Afbeelding 7" descr="Wit enkel watermerk.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0" y="1602"/>
            <a:ext cx="13442950" cy="7558087"/>
          </a:xfrm>
          <a:prstGeom prst="rect">
            <a:avLst/>
          </a:prstGeom>
          <a:noFill/>
          <a:ln w="9525">
            <a:noFill/>
            <a:miter lim="800000"/>
            <a:headEnd/>
            <a:tailEnd/>
          </a:ln>
        </p:spPr>
      </p:pic>
      <p:sp>
        <p:nvSpPr>
          <p:cNvPr id="1027" name="Rectangle 2"/>
          <p:cNvSpPr>
            <a:spLocks noGrp="1" noChangeArrowheads="1"/>
          </p:cNvSpPr>
          <p:nvPr>
            <p:ph type="title"/>
          </p:nvPr>
        </p:nvSpPr>
        <p:spPr bwMode="auto">
          <a:xfrm>
            <a:off x="1470824" y="1258889"/>
            <a:ext cx="11299582" cy="792162"/>
          </a:xfrm>
          <a:prstGeom prst="rect">
            <a:avLst/>
          </a:prstGeom>
          <a:noFill/>
          <a:ln w="9525">
            <a:noFill/>
            <a:miter lim="800000"/>
            <a:headEnd/>
            <a:tailEnd/>
          </a:ln>
        </p:spPr>
        <p:txBody>
          <a:bodyPr vert="horz" wrap="square" lIns="104123" tIns="52062" rIns="104123" bIns="52062" numCol="1" anchor="ctr" anchorCtr="0" compatLnSpc="1">
            <a:prstTxWarp prst="textNoShape">
              <a:avLst/>
            </a:prstTxWarp>
          </a:bodyPr>
          <a:lstStyle/>
          <a:p>
            <a:pPr lvl="0"/>
            <a:r>
              <a:rPr lang="nl-NL" smtClean="0"/>
              <a:t>Klik om het opmaakprofiel te bewerken</a:t>
            </a:r>
          </a:p>
        </p:txBody>
      </p:sp>
      <p:sp>
        <p:nvSpPr>
          <p:cNvPr id="1028" name="Rectangle 3"/>
          <p:cNvSpPr>
            <a:spLocks noGrp="1" noChangeArrowheads="1"/>
          </p:cNvSpPr>
          <p:nvPr>
            <p:ph type="body" idx="1"/>
          </p:nvPr>
        </p:nvSpPr>
        <p:spPr bwMode="auto">
          <a:xfrm>
            <a:off x="1470824" y="2266956"/>
            <a:ext cx="11299582" cy="4465638"/>
          </a:xfrm>
          <a:prstGeom prst="rect">
            <a:avLst/>
          </a:prstGeom>
          <a:noFill/>
          <a:ln w="9525">
            <a:noFill/>
            <a:miter lim="800000"/>
            <a:headEnd/>
            <a:tailEnd/>
          </a:ln>
        </p:spPr>
        <p:txBody>
          <a:bodyPr vert="horz" wrap="square" lIns="104123" tIns="52062" rIns="104123" bIns="52062"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2" name="Rectangle 4"/>
          <p:cNvSpPr>
            <a:spLocks noGrp="1" noChangeArrowheads="1"/>
          </p:cNvSpPr>
          <p:nvPr>
            <p:ph type="dt" sz="half" idx="2"/>
          </p:nvPr>
        </p:nvSpPr>
        <p:spPr bwMode="auto">
          <a:xfrm>
            <a:off x="672547" y="6885002"/>
            <a:ext cx="3137221" cy="525461"/>
          </a:xfrm>
          <a:prstGeom prst="rect">
            <a:avLst/>
          </a:prstGeom>
          <a:noFill/>
          <a:ln w="9525">
            <a:noFill/>
            <a:miter lim="800000"/>
            <a:headEnd/>
            <a:tailEnd/>
          </a:ln>
          <a:effectLst/>
        </p:spPr>
        <p:txBody>
          <a:bodyPr vert="horz" wrap="square" lIns="104123" tIns="52062" rIns="104123" bIns="52062" numCol="1" anchor="t" anchorCtr="0" compatLnSpc="1">
            <a:prstTxWarp prst="textNoShape">
              <a:avLst/>
            </a:prstTxWarp>
          </a:bodyPr>
          <a:lstStyle>
            <a:lvl1pPr>
              <a:defRPr sz="1600">
                <a:solidFill>
                  <a:schemeClr val="bg1"/>
                </a:solidFill>
              </a:defRPr>
            </a:lvl1pPr>
          </a:lstStyle>
          <a:p>
            <a:pPr>
              <a:defRPr/>
            </a:pPr>
            <a:endParaRPr lang="nl-BE">
              <a:solidFill>
                <a:srgbClr val="FFFFFF"/>
              </a:solidFill>
            </a:endParaRPr>
          </a:p>
        </p:txBody>
      </p:sp>
      <p:sp>
        <p:nvSpPr>
          <p:cNvPr id="1029" name="Rectangle 5"/>
          <p:cNvSpPr>
            <a:spLocks noGrp="1" noChangeArrowheads="1"/>
          </p:cNvSpPr>
          <p:nvPr>
            <p:ph type="ftr" sz="quarter" idx="3"/>
          </p:nvPr>
        </p:nvSpPr>
        <p:spPr bwMode="auto">
          <a:xfrm>
            <a:off x="4592093" y="6885002"/>
            <a:ext cx="4258797" cy="525461"/>
          </a:xfrm>
          <a:prstGeom prst="rect">
            <a:avLst/>
          </a:prstGeom>
          <a:noFill/>
          <a:ln w="9525">
            <a:noFill/>
            <a:miter lim="800000"/>
            <a:headEnd/>
            <a:tailEnd/>
          </a:ln>
          <a:effectLst/>
        </p:spPr>
        <p:txBody>
          <a:bodyPr vert="horz" wrap="square" lIns="104123" tIns="52062" rIns="104123" bIns="52062" numCol="1" anchor="t" anchorCtr="0" compatLnSpc="1">
            <a:prstTxWarp prst="textNoShape">
              <a:avLst/>
            </a:prstTxWarp>
          </a:bodyPr>
          <a:lstStyle>
            <a:lvl1pPr algn="ctr">
              <a:defRPr sz="1600">
                <a:solidFill>
                  <a:schemeClr val="bg1"/>
                </a:solidFill>
              </a:defRPr>
            </a:lvl1pPr>
          </a:lstStyle>
          <a:p>
            <a:pPr>
              <a:defRPr/>
            </a:pPr>
            <a:r>
              <a:rPr lang="en-US" smtClean="0">
                <a:solidFill>
                  <a:srgbClr val="FFFFFF"/>
                </a:solidFill>
              </a:rPr>
              <a:t>Breast cancer in pregnancy - the 2010 consensus statements</a:t>
            </a:r>
            <a:endParaRPr lang="nl-BE">
              <a:solidFill>
                <a:srgbClr val="FFFFFF"/>
              </a:solidFill>
            </a:endParaRPr>
          </a:p>
        </p:txBody>
      </p:sp>
      <p:sp>
        <p:nvSpPr>
          <p:cNvPr id="1030" name="Rectangle 6"/>
          <p:cNvSpPr>
            <a:spLocks noGrp="1" noChangeArrowheads="1"/>
          </p:cNvSpPr>
          <p:nvPr>
            <p:ph type="sldNum" sz="quarter" idx="4"/>
          </p:nvPr>
        </p:nvSpPr>
        <p:spPr bwMode="auto">
          <a:xfrm>
            <a:off x="9633183" y="6885002"/>
            <a:ext cx="3137221" cy="525461"/>
          </a:xfrm>
          <a:prstGeom prst="rect">
            <a:avLst/>
          </a:prstGeom>
          <a:noFill/>
          <a:ln w="9525">
            <a:noFill/>
            <a:miter lim="800000"/>
            <a:headEnd/>
            <a:tailEnd/>
          </a:ln>
          <a:effectLst/>
        </p:spPr>
        <p:txBody>
          <a:bodyPr vert="horz" wrap="square" lIns="104123" tIns="52062" rIns="104123" bIns="52062" numCol="1" anchor="t" anchorCtr="0" compatLnSpc="1">
            <a:prstTxWarp prst="textNoShape">
              <a:avLst/>
            </a:prstTxWarp>
          </a:bodyPr>
          <a:lstStyle>
            <a:lvl1pPr algn="r">
              <a:defRPr sz="1600">
                <a:solidFill>
                  <a:schemeClr val="bg1"/>
                </a:solidFill>
              </a:defRPr>
            </a:lvl1pPr>
          </a:lstStyle>
          <a:p>
            <a:pPr>
              <a:defRPr/>
            </a:pPr>
            <a:fld id="{8EAAD47F-A65A-4766-9FCA-FA3D54B21C9E}"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332347209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hf sldNum="0" hdr="0" dt="0"/>
  <p:txStyles>
    <p:titleStyle>
      <a:lvl1pPr algn="l" defTabSz="1041150" rtl="0" eaLnBrk="0" fontAlgn="base" hangingPunct="0">
        <a:spcBef>
          <a:spcPct val="0"/>
        </a:spcBef>
        <a:spcAft>
          <a:spcPct val="0"/>
        </a:spcAft>
        <a:defRPr lang="nl-NL" sz="4000" b="1" dirty="0">
          <a:solidFill>
            <a:schemeClr val="bg2"/>
          </a:solidFill>
          <a:latin typeface="+mj-lt"/>
          <a:ea typeface="+mj-ea"/>
          <a:cs typeface="+mj-cs"/>
        </a:defRPr>
      </a:lvl1pPr>
      <a:lvl2pPr algn="l" defTabSz="1041150" rtl="0" eaLnBrk="0" fontAlgn="base" hangingPunct="0">
        <a:spcBef>
          <a:spcPct val="0"/>
        </a:spcBef>
        <a:spcAft>
          <a:spcPct val="0"/>
        </a:spcAft>
        <a:defRPr sz="4000" b="1">
          <a:solidFill>
            <a:schemeClr val="bg2"/>
          </a:solidFill>
          <a:latin typeface="Gill Sans Std" pitchFamily="34" charset="0"/>
        </a:defRPr>
      </a:lvl2pPr>
      <a:lvl3pPr algn="l" defTabSz="1041150" rtl="0" eaLnBrk="0" fontAlgn="base" hangingPunct="0">
        <a:spcBef>
          <a:spcPct val="0"/>
        </a:spcBef>
        <a:spcAft>
          <a:spcPct val="0"/>
        </a:spcAft>
        <a:defRPr sz="4000" b="1">
          <a:solidFill>
            <a:schemeClr val="bg2"/>
          </a:solidFill>
          <a:latin typeface="Gill Sans Std" pitchFamily="34" charset="0"/>
        </a:defRPr>
      </a:lvl3pPr>
      <a:lvl4pPr algn="l" defTabSz="1041150" rtl="0" eaLnBrk="0" fontAlgn="base" hangingPunct="0">
        <a:spcBef>
          <a:spcPct val="0"/>
        </a:spcBef>
        <a:spcAft>
          <a:spcPct val="0"/>
        </a:spcAft>
        <a:defRPr sz="4000" b="1">
          <a:solidFill>
            <a:schemeClr val="bg2"/>
          </a:solidFill>
          <a:latin typeface="Gill Sans Std" pitchFamily="34" charset="0"/>
        </a:defRPr>
      </a:lvl4pPr>
      <a:lvl5pPr algn="l" defTabSz="1041150" rtl="0" eaLnBrk="0" fontAlgn="base" hangingPunct="0">
        <a:spcBef>
          <a:spcPct val="0"/>
        </a:spcBef>
        <a:spcAft>
          <a:spcPct val="0"/>
        </a:spcAft>
        <a:defRPr sz="4000" b="1">
          <a:solidFill>
            <a:schemeClr val="bg2"/>
          </a:solidFill>
          <a:latin typeface="Gill Sans Std" pitchFamily="34" charset="0"/>
        </a:defRPr>
      </a:lvl5pPr>
      <a:lvl6pPr marL="456393" algn="l" defTabSz="1041150" rtl="0" eaLnBrk="1" fontAlgn="base" hangingPunct="1">
        <a:spcBef>
          <a:spcPct val="0"/>
        </a:spcBef>
        <a:spcAft>
          <a:spcPct val="0"/>
        </a:spcAft>
        <a:defRPr sz="4000" b="1">
          <a:solidFill>
            <a:schemeClr val="bg1"/>
          </a:solidFill>
          <a:latin typeface="Gill Sans Std" pitchFamily="34" charset="0"/>
        </a:defRPr>
      </a:lvl6pPr>
      <a:lvl7pPr marL="912782" algn="l" defTabSz="1041150" rtl="0" eaLnBrk="1" fontAlgn="base" hangingPunct="1">
        <a:spcBef>
          <a:spcPct val="0"/>
        </a:spcBef>
        <a:spcAft>
          <a:spcPct val="0"/>
        </a:spcAft>
        <a:defRPr sz="4000" b="1">
          <a:solidFill>
            <a:schemeClr val="bg1"/>
          </a:solidFill>
          <a:latin typeface="Gill Sans Std" pitchFamily="34" charset="0"/>
        </a:defRPr>
      </a:lvl7pPr>
      <a:lvl8pPr marL="1369181" algn="l" defTabSz="1041150" rtl="0" eaLnBrk="1" fontAlgn="base" hangingPunct="1">
        <a:spcBef>
          <a:spcPct val="0"/>
        </a:spcBef>
        <a:spcAft>
          <a:spcPct val="0"/>
        </a:spcAft>
        <a:defRPr sz="4000" b="1">
          <a:solidFill>
            <a:schemeClr val="bg1"/>
          </a:solidFill>
          <a:latin typeface="Gill Sans Std" pitchFamily="34" charset="0"/>
        </a:defRPr>
      </a:lvl8pPr>
      <a:lvl9pPr marL="1825574" algn="l" defTabSz="1041150" rtl="0" eaLnBrk="1" fontAlgn="base" hangingPunct="1">
        <a:spcBef>
          <a:spcPct val="0"/>
        </a:spcBef>
        <a:spcAft>
          <a:spcPct val="0"/>
        </a:spcAft>
        <a:defRPr sz="4000" b="1">
          <a:solidFill>
            <a:schemeClr val="bg1"/>
          </a:solidFill>
          <a:latin typeface="Gill Sans Std" pitchFamily="34" charset="0"/>
        </a:defRPr>
      </a:lvl9pPr>
    </p:titleStyle>
    <p:bodyStyle>
      <a:lvl1pPr marL="389835" indent="-389835" algn="l" defTabSz="1041150" rtl="0" eaLnBrk="0" fontAlgn="base" hangingPunct="0">
        <a:spcBef>
          <a:spcPct val="20000"/>
        </a:spcBef>
        <a:spcAft>
          <a:spcPct val="0"/>
        </a:spcAft>
        <a:buChar char="•"/>
        <a:defRPr sz="3700">
          <a:solidFill>
            <a:schemeClr val="bg2"/>
          </a:solidFill>
          <a:latin typeface="+mn-lt"/>
          <a:ea typeface="+mn-ea"/>
          <a:cs typeface="+mn-cs"/>
        </a:defRPr>
      </a:lvl1pPr>
      <a:lvl2pPr marL="846229" indent="-324867" algn="l" defTabSz="1041150" rtl="0" eaLnBrk="0" fontAlgn="base" hangingPunct="0">
        <a:spcBef>
          <a:spcPct val="20000"/>
        </a:spcBef>
        <a:spcAft>
          <a:spcPct val="0"/>
        </a:spcAft>
        <a:buChar char="–"/>
        <a:defRPr sz="3200">
          <a:solidFill>
            <a:schemeClr val="bg2"/>
          </a:solidFill>
          <a:latin typeface="+mn-lt"/>
        </a:defRPr>
      </a:lvl2pPr>
      <a:lvl3pPr marL="1301041" indent="-259891" algn="l" defTabSz="1041150" rtl="0" eaLnBrk="0" fontAlgn="base" hangingPunct="0">
        <a:spcBef>
          <a:spcPct val="20000"/>
        </a:spcBef>
        <a:spcAft>
          <a:spcPct val="0"/>
        </a:spcAft>
        <a:buChar char="•"/>
        <a:defRPr sz="2700">
          <a:solidFill>
            <a:schemeClr val="bg2"/>
          </a:solidFill>
          <a:latin typeface="+mn-lt"/>
        </a:defRPr>
      </a:lvl3pPr>
      <a:lvl4pPr marL="1822406" indent="-259891" algn="l" defTabSz="1041150" rtl="0" eaLnBrk="0" fontAlgn="base" hangingPunct="0">
        <a:spcBef>
          <a:spcPct val="20000"/>
        </a:spcBef>
        <a:spcAft>
          <a:spcPct val="0"/>
        </a:spcAft>
        <a:buChar char="–"/>
        <a:defRPr sz="2300">
          <a:solidFill>
            <a:schemeClr val="bg2"/>
          </a:solidFill>
          <a:latin typeface="+mn-lt"/>
        </a:defRPr>
      </a:lvl4pPr>
      <a:lvl5pPr marL="2342190" indent="-259891" algn="l" defTabSz="1041150" rtl="0" eaLnBrk="0" fontAlgn="base" hangingPunct="0">
        <a:spcBef>
          <a:spcPct val="20000"/>
        </a:spcBef>
        <a:spcAft>
          <a:spcPct val="0"/>
        </a:spcAft>
        <a:buChar char="»"/>
        <a:defRPr sz="2300">
          <a:solidFill>
            <a:schemeClr val="bg2"/>
          </a:solidFill>
          <a:latin typeface="+mn-lt"/>
        </a:defRPr>
      </a:lvl5pPr>
      <a:lvl6pPr marL="2798585" indent="-259891" algn="l" defTabSz="1041150" rtl="0" eaLnBrk="1" fontAlgn="base" hangingPunct="1">
        <a:spcBef>
          <a:spcPct val="20000"/>
        </a:spcBef>
        <a:spcAft>
          <a:spcPct val="0"/>
        </a:spcAft>
        <a:buChar char="»"/>
        <a:defRPr sz="2300">
          <a:solidFill>
            <a:schemeClr val="bg1"/>
          </a:solidFill>
          <a:latin typeface="+mn-lt"/>
        </a:defRPr>
      </a:lvl6pPr>
      <a:lvl7pPr marL="3254976" indent="-259891" algn="l" defTabSz="1041150" rtl="0" eaLnBrk="1" fontAlgn="base" hangingPunct="1">
        <a:spcBef>
          <a:spcPct val="20000"/>
        </a:spcBef>
        <a:spcAft>
          <a:spcPct val="0"/>
        </a:spcAft>
        <a:buChar char="»"/>
        <a:defRPr sz="2300">
          <a:solidFill>
            <a:schemeClr val="bg1"/>
          </a:solidFill>
          <a:latin typeface="+mn-lt"/>
        </a:defRPr>
      </a:lvl7pPr>
      <a:lvl8pPr marL="3711366" indent="-259891" algn="l" defTabSz="1041150" rtl="0" eaLnBrk="1" fontAlgn="base" hangingPunct="1">
        <a:spcBef>
          <a:spcPct val="20000"/>
        </a:spcBef>
        <a:spcAft>
          <a:spcPct val="0"/>
        </a:spcAft>
        <a:buChar char="»"/>
        <a:defRPr sz="2300">
          <a:solidFill>
            <a:schemeClr val="bg1"/>
          </a:solidFill>
          <a:latin typeface="+mn-lt"/>
        </a:defRPr>
      </a:lvl8pPr>
      <a:lvl9pPr marL="4167763" indent="-259891" algn="l" defTabSz="1041150" rtl="0" eaLnBrk="1" fontAlgn="base" hangingPunct="1">
        <a:spcBef>
          <a:spcPct val="20000"/>
        </a:spcBef>
        <a:spcAft>
          <a:spcPct val="0"/>
        </a:spcAft>
        <a:buChar char="»"/>
        <a:defRPr sz="2300">
          <a:solidFill>
            <a:schemeClr val="bg1"/>
          </a:solidFill>
          <a:latin typeface="+mn-lt"/>
        </a:defRPr>
      </a:lvl9pPr>
    </p:bodyStyle>
    <p:otherStyle>
      <a:defPPr>
        <a:defRPr lang="nl-BE"/>
      </a:defPPr>
      <a:lvl1pPr marL="0" algn="l" defTabSz="912782" rtl="0" eaLnBrk="1" latinLnBrk="0" hangingPunct="1">
        <a:defRPr sz="1800" kern="1200">
          <a:solidFill>
            <a:schemeClr val="tx1"/>
          </a:solidFill>
          <a:latin typeface="+mn-lt"/>
          <a:ea typeface="+mn-ea"/>
          <a:cs typeface="+mn-cs"/>
        </a:defRPr>
      </a:lvl1pPr>
      <a:lvl2pPr marL="456393" algn="l" defTabSz="912782" rtl="0" eaLnBrk="1" latinLnBrk="0" hangingPunct="1">
        <a:defRPr sz="1800" kern="1200">
          <a:solidFill>
            <a:schemeClr val="tx1"/>
          </a:solidFill>
          <a:latin typeface="+mn-lt"/>
          <a:ea typeface="+mn-ea"/>
          <a:cs typeface="+mn-cs"/>
        </a:defRPr>
      </a:lvl2pPr>
      <a:lvl3pPr marL="912782" algn="l" defTabSz="912782" rtl="0" eaLnBrk="1" latinLnBrk="0" hangingPunct="1">
        <a:defRPr sz="1800" kern="1200">
          <a:solidFill>
            <a:schemeClr val="tx1"/>
          </a:solidFill>
          <a:latin typeface="+mn-lt"/>
          <a:ea typeface="+mn-ea"/>
          <a:cs typeface="+mn-cs"/>
        </a:defRPr>
      </a:lvl3pPr>
      <a:lvl4pPr marL="1369181" algn="l" defTabSz="912782" rtl="0" eaLnBrk="1" latinLnBrk="0" hangingPunct="1">
        <a:defRPr sz="1800" kern="1200">
          <a:solidFill>
            <a:schemeClr val="tx1"/>
          </a:solidFill>
          <a:latin typeface="+mn-lt"/>
          <a:ea typeface="+mn-ea"/>
          <a:cs typeface="+mn-cs"/>
        </a:defRPr>
      </a:lvl4pPr>
      <a:lvl5pPr marL="1825574" algn="l" defTabSz="912782" rtl="0" eaLnBrk="1" latinLnBrk="0" hangingPunct="1">
        <a:defRPr sz="1800" kern="1200">
          <a:solidFill>
            <a:schemeClr val="tx1"/>
          </a:solidFill>
          <a:latin typeface="+mn-lt"/>
          <a:ea typeface="+mn-ea"/>
          <a:cs typeface="+mn-cs"/>
        </a:defRPr>
      </a:lvl5pPr>
      <a:lvl6pPr marL="2281970" algn="l" defTabSz="912782" rtl="0" eaLnBrk="1" latinLnBrk="0" hangingPunct="1">
        <a:defRPr sz="1800" kern="1200">
          <a:solidFill>
            <a:schemeClr val="tx1"/>
          </a:solidFill>
          <a:latin typeface="+mn-lt"/>
          <a:ea typeface="+mn-ea"/>
          <a:cs typeface="+mn-cs"/>
        </a:defRPr>
      </a:lvl6pPr>
      <a:lvl7pPr marL="2738364" algn="l" defTabSz="912782" rtl="0" eaLnBrk="1" latinLnBrk="0" hangingPunct="1">
        <a:defRPr sz="1800" kern="1200">
          <a:solidFill>
            <a:schemeClr val="tx1"/>
          </a:solidFill>
          <a:latin typeface="+mn-lt"/>
          <a:ea typeface="+mn-ea"/>
          <a:cs typeface="+mn-cs"/>
        </a:defRPr>
      </a:lvl7pPr>
      <a:lvl8pPr marL="3194758" algn="l" defTabSz="912782" rtl="0" eaLnBrk="1" latinLnBrk="0" hangingPunct="1">
        <a:defRPr sz="1800" kern="1200">
          <a:solidFill>
            <a:schemeClr val="tx1"/>
          </a:solidFill>
          <a:latin typeface="+mn-lt"/>
          <a:ea typeface="+mn-ea"/>
          <a:cs typeface="+mn-cs"/>
        </a:defRPr>
      </a:lvl8pPr>
      <a:lvl9pPr marL="3651150" algn="l" defTabSz="9127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72149" y="302805"/>
            <a:ext cx="12098655" cy="1260211"/>
          </a:xfrm>
          <a:prstGeom prst="rect">
            <a:avLst/>
          </a:prstGeom>
        </p:spPr>
        <p:txBody>
          <a:bodyPr vert="horz" lIns="104123" tIns="52062" rIns="104123" bIns="52062"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672149" y="1764295"/>
            <a:ext cx="12098655" cy="4990084"/>
          </a:xfrm>
          <a:prstGeom prst="rect">
            <a:avLst/>
          </a:prstGeom>
        </p:spPr>
        <p:txBody>
          <a:bodyPr vert="horz" lIns="104123" tIns="52062" rIns="104123" bIns="52062"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672151" y="7008185"/>
            <a:ext cx="3136689" cy="402567"/>
          </a:xfrm>
          <a:prstGeom prst="rect">
            <a:avLst/>
          </a:prstGeom>
        </p:spPr>
        <p:txBody>
          <a:bodyPr vert="horz" lIns="104123" tIns="52062" rIns="104123" bIns="52062" rtlCol="0" anchor="ctr"/>
          <a:lstStyle>
            <a:lvl1pPr algn="l">
              <a:defRPr sz="1400">
                <a:solidFill>
                  <a:schemeClr val="tx1">
                    <a:tint val="75000"/>
                  </a:schemeClr>
                </a:solidFill>
              </a:defRPr>
            </a:lvl1pPr>
          </a:lstStyle>
          <a:p>
            <a:pPr defTabSz="1041217" fontAlgn="auto">
              <a:spcBef>
                <a:spcPts val="0"/>
              </a:spcBef>
              <a:spcAft>
                <a:spcPts val="0"/>
              </a:spcAft>
            </a:pPr>
            <a:fld id="{13E5D962-7BFE-4777-B130-8FAF001C9E15}" type="datetimeFigureOut">
              <a:rPr lang="nl-BE" smtClean="0">
                <a:solidFill>
                  <a:prstClr val="black">
                    <a:tint val="75000"/>
                  </a:prstClr>
                </a:solidFill>
                <a:latin typeface="Calibri"/>
              </a:rPr>
              <a:pPr defTabSz="1041217" fontAlgn="auto">
                <a:spcBef>
                  <a:spcPts val="0"/>
                </a:spcBef>
                <a:spcAft>
                  <a:spcPts val="0"/>
                </a:spcAft>
              </a:pPr>
              <a:t>28-9-2018</a:t>
            </a:fld>
            <a:endParaRPr lang="nl-BE">
              <a:solidFill>
                <a:prstClr val="black">
                  <a:tint val="75000"/>
                </a:prstClr>
              </a:solidFill>
              <a:latin typeface="Calibri"/>
            </a:endParaRPr>
          </a:p>
        </p:txBody>
      </p:sp>
      <p:sp>
        <p:nvSpPr>
          <p:cNvPr id="5" name="Tijdelijke aanduiding voor voettekst 4"/>
          <p:cNvSpPr>
            <a:spLocks noGrp="1"/>
          </p:cNvSpPr>
          <p:nvPr>
            <p:ph type="ftr" sz="quarter" idx="3"/>
          </p:nvPr>
        </p:nvSpPr>
        <p:spPr>
          <a:xfrm>
            <a:off x="4593013" y="7008185"/>
            <a:ext cx="4256934" cy="402567"/>
          </a:xfrm>
          <a:prstGeom prst="rect">
            <a:avLst/>
          </a:prstGeom>
        </p:spPr>
        <p:txBody>
          <a:bodyPr vert="horz" lIns="104123" tIns="52062" rIns="104123" bIns="52062" rtlCol="0" anchor="ctr"/>
          <a:lstStyle>
            <a:lvl1pPr algn="ctr">
              <a:defRPr sz="1400">
                <a:solidFill>
                  <a:schemeClr val="tx1">
                    <a:tint val="75000"/>
                  </a:schemeClr>
                </a:solidFill>
              </a:defRPr>
            </a:lvl1pPr>
          </a:lstStyle>
          <a:p>
            <a:pPr defTabSz="1041217" fontAlgn="auto">
              <a:spcBef>
                <a:spcPts val="0"/>
              </a:spcBef>
              <a:spcAft>
                <a:spcPts val="0"/>
              </a:spcAft>
            </a:pPr>
            <a:endParaRPr lang="nl-BE">
              <a:solidFill>
                <a:prstClr val="black">
                  <a:tint val="75000"/>
                </a:prstClr>
              </a:solidFill>
              <a:latin typeface="Calibri"/>
            </a:endParaRPr>
          </a:p>
        </p:txBody>
      </p:sp>
      <p:sp>
        <p:nvSpPr>
          <p:cNvPr id="6" name="Tijdelijke aanduiding voor dianummer 5"/>
          <p:cNvSpPr>
            <a:spLocks noGrp="1"/>
          </p:cNvSpPr>
          <p:nvPr>
            <p:ph type="sldNum" sz="quarter" idx="4"/>
          </p:nvPr>
        </p:nvSpPr>
        <p:spPr>
          <a:xfrm>
            <a:off x="9634116" y="7008185"/>
            <a:ext cx="3136689" cy="402567"/>
          </a:xfrm>
          <a:prstGeom prst="rect">
            <a:avLst/>
          </a:prstGeom>
        </p:spPr>
        <p:txBody>
          <a:bodyPr vert="horz" lIns="104123" tIns="52062" rIns="104123" bIns="52062" rtlCol="0" anchor="ctr"/>
          <a:lstStyle>
            <a:lvl1pPr algn="r">
              <a:defRPr sz="1400">
                <a:solidFill>
                  <a:schemeClr val="tx1">
                    <a:tint val="75000"/>
                  </a:schemeClr>
                </a:solidFill>
              </a:defRPr>
            </a:lvl1pPr>
          </a:lstStyle>
          <a:p>
            <a:pPr defTabSz="1041217" fontAlgn="auto">
              <a:spcBef>
                <a:spcPts val="0"/>
              </a:spcBef>
              <a:spcAft>
                <a:spcPts val="0"/>
              </a:spcAft>
            </a:pPr>
            <a:fld id="{22A0CF15-146D-4379-8743-65E71FB9ABD6}" type="slidenum">
              <a:rPr lang="nl-BE" smtClean="0">
                <a:solidFill>
                  <a:prstClr val="black">
                    <a:tint val="75000"/>
                  </a:prstClr>
                </a:solidFill>
                <a:latin typeface="Calibri"/>
              </a:rPr>
              <a:pPr defTabSz="1041217" fontAlgn="auto">
                <a:spcBef>
                  <a:spcPts val="0"/>
                </a:spcBef>
                <a:spcAft>
                  <a:spcPts val="0"/>
                </a:spcAft>
              </a:pPr>
              <a:t>‹nr.›</a:t>
            </a:fld>
            <a:endParaRPr lang="nl-BE">
              <a:solidFill>
                <a:prstClr val="black">
                  <a:tint val="75000"/>
                </a:prstClr>
              </a:solidFill>
              <a:latin typeface="Calibri"/>
            </a:endParaRPr>
          </a:p>
        </p:txBody>
      </p:sp>
    </p:spTree>
    <p:extLst>
      <p:ext uri="{BB962C8B-B14F-4D97-AF65-F5344CB8AC3E}">
        <p14:creationId xmlns:p14="http://schemas.microsoft.com/office/powerpoint/2010/main" val="2251392842"/>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4131" r:id="rId12"/>
  </p:sldLayoutIdLst>
  <p:txStyles>
    <p:titleStyle>
      <a:lvl1pPr algn="ctr" defTabSz="1041217" rtl="0" eaLnBrk="1" latinLnBrk="0" hangingPunct="1">
        <a:spcBef>
          <a:spcPct val="0"/>
        </a:spcBef>
        <a:buNone/>
        <a:defRPr sz="5000" kern="1200">
          <a:solidFill>
            <a:schemeClr val="tx1"/>
          </a:solidFill>
          <a:latin typeface="+mj-lt"/>
          <a:ea typeface="+mj-ea"/>
          <a:cs typeface="+mj-cs"/>
        </a:defRPr>
      </a:lvl1pPr>
    </p:titleStyle>
    <p:bodyStyle>
      <a:lvl1pPr marL="390455" indent="-390455" algn="l" defTabSz="1041217"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5989" indent="-325385" algn="l" defTabSz="104121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1522" indent="-260304" algn="l" defTabSz="104121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2130" indent="-260304" algn="l" defTabSz="104121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2740" indent="-260304" algn="l" defTabSz="104121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3346" indent="-260304" algn="l" defTabSz="104121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3955" indent="-260304" algn="l" defTabSz="104121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04566" indent="-260304" algn="l" defTabSz="104121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25173" indent="-260304" algn="l" defTabSz="104121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nl-BE"/>
      </a:defPPr>
      <a:lvl1pPr marL="0" algn="l" defTabSz="1041217" rtl="0" eaLnBrk="1" latinLnBrk="0" hangingPunct="1">
        <a:defRPr sz="2100" kern="1200">
          <a:solidFill>
            <a:schemeClr val="tx1"/>
          </a:solidFill>
          <a:latin typeface="+mn-lt"/>
          <a:ea typeface="+mn-ea"/>
          <a:cs typeface="+mn-cs"/>
        </a:defRPr>
      </a:lvl1pPr>
      <a:lvl2pPr marL="520609" algn="l" defTabSz="1041217" rtl="0" eaLnBrk="1" latinLnBrk="0" hangingPunct="1">
        <a:defRPr sz="2100" kern="1200">
          <a:solidFill>
            <a:schemeClr val="tx1"/>
          </a:solidFill>
          <a:latin typeface="+mn-lt"/>
          <a:ea typeface="+mn-ea"/>
          <a:cs typeface="+mn-cs"/>
        </a:defRPr>
      </a:lvl2pPr>
      <a:lvl3pPr marL="1041217" algn="l" defTabSz="1041217" rtl="0" eaLnBrk="1" latinLnBrk="0" hangingPunct="1">
        <a:defRPr sz="2100" kern="1200">
          <a:solidFill>
            <a:schemeClr val="tx1"/>
          </a:solidFill>
          <a:latin typeface="+mn-lt"/>
          <a:ea typeface="+mn-ea"/>
          <a:cs typeface="+mn-cs"/>
        </a:defRPr>
      </a:lvl3pPr>
      <a:lvl4pPr marL="1561826" algn="l" defTabSz="1041217" rtl="0" eaLnBrk="1" latinLnBrk="0" hangingPunct="1">
        <a:defRPr sz="2100" kern="1200">
          <a:solidFill>
            <a:schemeClr val="tx1"/>
          </a:solidFill>
          <a:latin typeface="+mn-lt"/>
          <a:ea typeface="+mn-ea"/>
          <a:cs typeface="+mn-cs"/>
        </a:defRPr>
      </a:lvl4pPr>
      <a:lvl5pPr marL="2082436" algn="l" defTabSz="1041217" rtl="0" eaLnBrk="1" latinLnBrk="0" hangingPunct="1">
        <a:defRPr sz="2100" kern="1200">
          <a:solidFill>
            <a:schemeClr val="tx1"/>
          </a:solidFill>
          <a:latin typeface="+mn-lt"/>
          <a:ea typeface="+mn-ea"/>
          <a:cs typeface="+mn-cs"/>
        </a:defRPr>
      </a:lvl5pPr>
      <a:lvl6pPr marL="2603042" algn="l" defTabSz="1041217" rtl="0" eaLnBrk="1" latinLnBrk="0" hangingPunct="1">
        <a:defRPr sz="2100" kern="1200">
          <a:solidFill>
            <a:schemeClr val="tx1"/>
          </a:solidFill>
          <a:latin typeface="+mn-lt"/>
          <a:ea typeface="+mn-ea"/>
          <a:cs typeface="+mn-cs"/>
        </a:defRPr>
      </a:lvl6pPr>
      <a:lvl7pPr marL="3123653" algn="l" defTabSz="1041217" rtl="0" eaLnBrk="1" latinLnBrk="0" hangingPunct="1">
        <a:defRPr sz="2100" kern="1200">
          <a:solidFill>
            <a:schemeClr val="tx1"/>
          </a:solidFill>
          <a:latin typeface="+mn-lt"/>
          <a:ea typeface="+mn-ea"/>
          <a:cs typeface="+mn-cs"/>
        </a:defRPr>
      </a:lvl7pPr>
      <a:lvl8pPr marL="3644260" algn="l" defTabSz="1041217" rtl="0" eaLnBrk="1" latinLnBrk="0" hangingPunct="1">
        <a:defRPr sz="2100" kern="1200">
          <a:solidFill>
            <a:schemeClr val="tx1"/>
          </a:solidFill>
          <a:latin typeface="+mn-lt"/>
          <a:ea typeface="+mn-ea"/>
          <a:cs typeface="+mn-cs"/>
        </a:defRPr>
      </a:lvl8pPr>
      <a:lvl9pPr marL="4164866" algn="l" defTabSz="1041217"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72151" y="302805"/>
            <a:ext cx="12098656" cy="1260211"/>
          </a:xfrm>
          <a:prstGeom prst="rect">
            <a:avLst/>
          </a:prstGeom>
        </p:spPr>
        <p:txBody>
          <a:bodyPr vert="horz" lIns="104273" tIns="52136" rIns="104273" bIns="52136"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672151" y="1764295"/>
            <a:ext cx="12098656" cy="4990084"/>
          </a:xfrm>
          <a:prstGeom prst="rect">
            <a:avLst/>
          </a:prstGeom>
        </p:spPr>
        <p:txBody>
          <a:bodyPr vert="horz" lIns="104273" tIns="52136" rIns="104273" bIns="52136"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672153" y="7008177"/>
            <a:ext cx="3136689" cy="402567"/>
          </a:xfrm>
          <a:prstGeom prst="rect">
            <a:avLst/>
          </a:prstGeom>
        </p:spPr>
        <p:txBody>
          <a:bodyPr vert="horz" lIns="104273" tIns="52136" rIns="104273" bIns="52136" rtlCol="0" anchor="ctr"/>
          <a:lstStyle>
            <a:lvl1pPr algn="l">
              <a:defRPr sz="1400">
                <a:solidFill>
                  <a:schemeClr val="tx1">
                    <a:tint val="75000"/>
                  </a:schemeClr>
                </a:solidFill>
              </a:defRPr>
            </a:lvl1pPr>
          </a:lstStyle>
          <a:p>
            <a:pPr defTabSz="1042720" fontAlgn="auto">
              <a:spcBef>
                <a:spcPts val="0"/>
              </a:spcBef>
              <a:spcAft>
                <a:spcPts val="0"/>
              </a:spcAft>
            </a:pPr>
            <a:fld id="{13E5D962-7BFE-4777-B130-8FAF001C9E15}" type="datetimeFigureOut">
              <a:rPr lang="nl-BE" smtClean="0">
                <a:solidFill>
                  <a:prstClr val="black">
                    <a:tint val="75000"/>
                  </a:prstClr>
                </a:solidFill>
                <a:latin typeface="Calibri"/>
              </a:rPr>
              <a:pPr defTabSz="1042720" fontAlgn="auto">
                <a:spcBef>
                  <a:spcPts val="0"/>
                </a:spcBef>
                <a:spcAft>
                  <a:spcPts val="0"/>
                </a:spcAft>
              </a:pPr>
              <a:t>28-9-2018</a:t>
            </a:fld>
            <a:endParaRPr lang="nl-BE">
              <a:solidFill>
                <a:prstClr val="black">
                  <a:tint val="75000"/>
                </a:prstClr>
              </a:solidFill>
              <a:latin typeface="Calibri"/>
            </a:endParaRPr>
          </a:p>
        </p:txBody>
      </p:sp>
      <p:sp>
        <p:nvSpPr>
          <p:cNvPr id="5" name="Tijdelijke aanduiding voor voettekst 4"/>
          <p:cNvSpPr>
            <a:spLocks noGrp="1"/>
          </p:cNvSpPr>
          <p:nvPr>
            <p:ph type="ftr" sz="quarter" idx="3"/>
          </p:nvPr>
        </p:nvSpPr>
        <p:spPr>
          <a:xfrm>
            <a:off x="4593012" y="7008177"/>
            <a:ext cx="4256934" cy="402567"/>
          </a:xfrm>
          <a:prstGeom prst="rect">
            <a:avLst/>
          </a:prstGeom>
        </p:spPr>
        <p:txBody>
          <a:bodyPr vert="horz" lIns="104273" tIns="52136" rIns="104273" bIns="52136" rtlCol="0" anchor="ctr"/>
          <a:lstStyle>
            <a:lvl1pPr algn="ctr">
              <a:defRPr sz="1400">
                <a:solidFill>
                  <a:schemeClr val="tx1">
                    <a:tint val="75000"/>
                  </a:schemeClr>
                </a:solidFill>
              </a:defRPr>
            </a:lvl1pPr>
          </a:lstStyle>
          <a:p>
            <a:pPr defTabSz="1042720" fontAlgn="auto">
              <a:spcBef>
                <a:spcPts val="0"/>
              </a:spcBef>
              <a:spcAft>
                <a:spcPts val="0"/>
              </a:spcAft>
            </a:pPr>
            <a:endParaRPr lang="nl-BE">
              <a:solidFill>
                <a:prstClr val="black">
                  <a:tint val="75000"/>
                </a:prstClr>
              </a:solidFill>
              <a:latin typeface="Calibri"/>
            </a:endParaRPr>
          </a:p>
        </p:txBody>
      </p:sp>
      <p:sp>
        <p:nvSpPr>
          <p:cNvPr id="6" name="Tijdelijke aanduiding voor dianummer 5"/>
          <p:cNvSpPr>
            <a:spLocks noGrp="1"/>
          </p:cNvSpPr>
          <p:nvPr>
            <p:ph type="sldNum" sz="quarter" idx="4"/>
          </p:nvPr>
        </p:nvSpPr>
        <p:spPr>
          <a:xfrm>
            <a:off x="9634116" y="7008177"/>
            <a:ext cx="3136689" cy="402567"/>
          </a:xfrm>
          <a:prstGeom prst="rect">
            <a:avLst/>
          </a:prstGeom>
        </p:spPr>
        <p:txBody>
          <a:bodyPr vert="horz" lIns="104273" tIns="52136" rIns="104273" bIns="52136" rtlCol="0" anchor="ctr"/>
          <a:lstStyle>
            <a:lvl1pPr algn="r">
              <a:defRPr sz="1400">
                <a:solidFill>
                  <a:schemeClr val="tx1">
                    <a:tint val="75000"/>
                  </a:schemeClr>
                </a:solidFill>
              </a:defRPr>
            </a:lvl1pPr>
          </a:lstStyle>
          <a:p>
            <a:pPr defTabSz="1042720" fontAlgn="auto">
              <a:spcBef>
                <a:spcPts val="0"/>
              </a:spcBef>
              <a:spcAft>
                <a:spcPts val="0"/>
              </a:spcAft>
            </a:pPr>
            <a:fld id="{22A0CF15-146D-4379-8743-65E71FB9ABD6}" type="slidenum">
              <a:rPr lang="nl-BE" smtClean="0">
                <a:solidFill>
                  <a:prstClr val="black">
                    <a:tint val="75000"/>
                  </a:prstClr>
                </a:solidFill>
                <a:latin typeface="Calibri"/>
              </a:rPr>
              <a:pPr defTabSz="1042720" fontAlgn="auto">
                <a:spcBef>
                  <a:spcPts val="0"/>
                </a:spcBef>
                <a:spcAft>
                  <a:spcPts val="0"/>
                </a:spcAft>
              </a:pPr>
              <a:t>‹nr.›</a:t>
            </a:fld>
            <a:endParaRPr lang="nl-BE">
              <a:solidFill>
                <a:prstClr val="black">
                  <a:tint val="75000"/>
                </a:prstClr>
              </a:solidFill>
              <a:latin typeface="Calibri"/>
            </a:endParaRPr>
          </a:p>
        </p:txBody>
      </p:sp>
    </p:spTree>
    <p:extLst>
      <p:ext uri="{BB962C8B-B14F-4D97-AF65-F5344CB8AC3E}">
        <p14:creationId xmlns:p14="http://schemas.microsoft.com/office/powerpoint/2010/main" val="2915071238"/>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xStyles>
    <p:titleStyle>
      <a:lvl1pPr algn="ctr" defTabSz="1042720" rtl="0" eaLnBrk="1" latinLnBrk="0" hangingPunct="1">
        <a:spcBef>
          <a:spcPct val="0"/>
        </a:spcBef>
        <a:buNone/>
        <a:defRPr sz="5000" kern="1200">
          <a:solidFill>
            <a:schemeClr val="tx1"/>
          </a:solidFill>
          <a:latin typeface="+mj-lt"/>
          <a:ea typeface="+mj-ea"/>
          <a:cs typeface="+mj-cs"/>
        </a:defRPr>
      </a:lvl1pPr>
    </p:titleStyle>
    <p:bodyStyle>
      <a:lvl1pPr marL="391020" indent="-391020" algn="l" defTabSz="104272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211" indent="-325850" algn="l" defTabSz="104272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400" indent="-260680" algn="l" defTabSz="10427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4761" indent="-260680" algn="l" defTabSz="104272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120" indent="-260680" algn="l" defTabSz="104272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7482" indent="-260680" algn="l" defTabSz="104272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8840" indent="-260680" algn="l" defTabSz="104272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0201" indent="-260680" algn="l" defTabSz="104272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1562" indent="-260680" algn="l" defTabSz="104272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nl-BE"/>
      </a:defPPr>
      <a:lvl1pPr marL="0" algn="l" defTabSz="1042720" rtl="0" eaLnBrk="1" latinLnBrk="0" hangingPunct="1">
        <a:defRPr sz="2100" kern="1200">
          <a:solidFill>
            <a:schemeClr val="tx1"/>
          </a:solidFill>
          <a:latin typeface="+mn-lt"/>
          <a:ea typeface="+mn-ea"/>
          <a:cs typeface="+mn-cs"/>
        </a:defRPr>
      </a:lvl1pPr>
      <a:lvl2pPr marL="521360" algn="l" defTabSz="1042720" rtl="0" eaLnBrk="1" latinLnBrk="0" hangingPunct="1">
        <a:defRPr sz="2100" kern="1200">
          <a:solidFill>
            <a:schemeClr val="tx1"/>
          </a:solidFill>
          <a:latin typeface="+mn-lt"/>
          <a:ea typeface="+mn-ea"/>
          <a:cs typeface="+mn-cs"/>
        </a:defRPr>
      </a:lvl2pPr>
      <a:lvl3pPr marL="1042720" algn="l" defTabSz="1042720" rtl="0" eaLnBrk="1" latinLnBrk="0" hangingPunct="1">
        <a:defRPr sz="2100" kern="1200">
          <a:solidFill>
            <a:schemeClr val="tx1"/>
          </a:solidFill>
          <a:latin typeface="+mn-lt"/>
          <a:ea typeface="+mn-ea"/>
          <a:cs typeface="+mn-cs"/>
        </a:defRPr>
      </a:lvl3pPr>
      <a:lvl4pPr marL="1564081" algn="l" defTabSz="1042720" rtl="0" eaLnBrk="1" latinLnBrk="0" hangingPunct="1">
        <a:defRPr sz="2100" kern="1200">
          <a:solidFill>
            <a:schemeClr val="tx1"/>
          </a:solidFill>
          <a:latin typeface="+mn-lt"/>
          <a:ea typeface="+mn-ea"/>
          <a:cs typeface="+mn-cs"/>
        </a:defRPr>
      </a:lvl4pPr>
      <a:lvl5pPr marL="2085441" algn="l" defTabSz="1042720" rtl="0" eaLnBrk="1" latinLnBrk="0" hangingPunct="1">
        <a:defRPr sz="2100" kern="1200">
          <a:solidFill>
            <a:schemeClr val="tx1"/>
          </a:solidFill>
          <a:latin typeface="+mn-lt"/>
          <a:ea typeface="+mn-ea"/>
          <a:cs typeface="+mn-cs"/>
        </a:defRPr>
      </a:lvl5pPr>
      <a:lvl6pPr marL="2606799" algn="l" defTabSz="1042720" rtl="0" eaLnBrk="1" latinLnBrk="0" hangingPunct="1">
        <a:defRPr sz="2100" kern="1200">
          <a:solidFill>
            <a:schemeClr val="tx1"/>
          </a:solidFill>
          <a:latin typeface="+mn-lt"/>
          <a:ea typeface="+mn-ea"/>
          <a:cs typeface="+mn-cs"/>
        </a:defRPr>
      </a:lvl6pPr>
      <a:lvl7pPr marL="3128161" algn="l" defTabSz="1042720" rtl="0" eaLnBrk="1" latinLnBrk="0" hangingPunct="1">
        <a:defRPr sz="2100" kern="1200">
          <a:solidFill>
            <a:schemeClr val="tx1"/>
          </a:solidFill>
          <a:latin typeface="+mn-lt"/>
          <a:ea typeface="+mn-ea"/>
          <a:cs typeface="+mn-cs"/>
        </a:defRPr>
      </a:lvl7pPr>
      <a:lvl8pPr marL="3649520" algn="l" defTabSz="1042720" rtl="0" eaLnBrk="1" latinLnBrk="0" hangingPunct="1">
        <a:defRPr sz="2100" kern="1200">
          <a:solidFill>
            <a:schemeClr val="tx1"/>
          </a:solidFill>
          <a:latin typeface="+mn-lt"/>
          <a:ea typeface="+mn-ea"/>
          <a:cs typeface="+mn-cs"/>
        </a:defRPr>
      </a:lvl8pPr>
      <a:lvl9pPr marL="4170880" algn="l" defTabSz="1042720"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72149" y="302804"/>
            <a:ext cx="12098655" cy="1260211"/>
          </a:xfrm>
          <a:prstGeom prst="rect">
            <a:avLst/>
          </a:prstGeom>
        </p:spPr>
        <p:txBody>
          <a:bodyPr vert="horz" lIns="104306" tIns="52153" rIns="104306" bIns="52153"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672149" y="1764295"/>
            <a:ext cx="12098655" cy="4990084"/>
          </a:xfrm>
          <a:prstGeom prst="rect">
            <a:avLst/>
          </a:prstGeom>
        </p:spPr>
        <p:txBody>
          <a:bodyPr vert="horz" lIns="104306" tIns="52153" rIns="104306" bIns="52153"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672149" y="7008174"/>
            <a:ext cx="3136689" cy="402567"/>
          </a:xfrm>
          <a:prstGeom prst="rect">
            <a:avLst/>
          </a:prstGeom>
        </p:spPr>
        <p:txBody>
          <a:bodyPr vert="horz" lIns="104306" tIns="52153" rIns="104306" bIns="52153" rtlCol="0" anchor="ctr"/>
          <a:lstStyle>
            <a:lvl1pPr algn="l">
              <a:defRPr sz="1400">
                <a:solidFill>
                  <a:schemeClr val="tx1">
                    <a:tint val="75000"/>
                  </a:schemeClr>
                </a:solidFill>
              </a:defRPr>
            </a:lvl1pPr>
          </a:lstStyle>
          <a:p>
            <a:fld id="{0DED5E2B-F90A-456F-AD2E-B7849BC81C2A}" type="datetimeFigureOut">
              <a:rPr lang="nl-BE" smtClean="0">
                <a:solidFill>
                  <a:prstClr val="black">
                    <a:tint val="75000"/>
                  </a:prstClr>
                </a:solidFill>
              </a:rPr>
              <a:pPr/>
              <a:t>28-9-2018</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4593009" y="7008174"/>
            <a:ext cx="4256934" cy="402567"/>
          </a:xfrm>
          <a:prstGeom prst="rect">
            <a:avLst/>
          </a:prstGeom>
        </p:spPr>
        <p:txBody>
          <a:bodyPr vert="horz" lIns="104306" tIns="52153" rIns="104306" bIns="52153" rtlCol="0" anchor="ctr"/>
          <a:lstStyle>
            <a:lvl1pPr algn="ctr">
              <a:defRPr sz="14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9634116" y="7008174"/>
            <a:ext cx="3136689" cy="402567"/>
          </a:xfrm>
          <a:prstGeom prst="rect">
            <a:avLst/>
          </a:prstGeom>
        </p:spPr>
        <p:txBody>
          <a:bodyPr vert="horz" lIns="104306" tIns="52153" rIns="104306" bIns="52153" rtlCol="0" anchor="ctr"/>
          <a:lstStyle>
            <a:lvl1pPr algn="r">
              <a:defRPr sz="1400">
                <a:solidFill>
                  <a:schemeClr val="tx1">
                    <a:tint val="75000"/>
                  </a:schemeClr>
                </a:solidFill>
              </a:defRPr>
            </a:lvl1pPr>
          </a:lstStyle>
          <a:p>
            <a:pPr>
              <a:defRPr/>
            </a:pPr>
            <a:fld id="{646E6C66-8C03-4531-8623-2A6732EDD7B8}" type="slidenum">
              <a:rPr lang="nl-NL" smtClean="0">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1903904461"/>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Lst>
  <p:hf hdr="0" ftr="0" dt="0"/>
  <p:txStyles>
    <p:titleStyle>
      <a:lvl1pPr algn="ctr" defTabSz="1043056" rtl="0" eaLnBrk="1" latinLnBrk="0" hangingPunct="1">
        <a:spcBef>
          <a:spcPct val="0"/>
        </a:spcBef>
        <a:buNone/>
        <a:defRPr sz="5000" kern="1200">
          <a:solidFill>
            <a:schemeClr val="tx1"/>
          </a:solidFill>
          <a:latin typeface="+mj-lt"/>
          <a:ea typeface="+mj-ea"/>
          <a:cs typeface="+mj-cs"/>
        </a:defRPr>
      </a:lvl1pPr>
    </p:titleStyle>
    <p:body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nl-B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2150" y="302804"/>
            <a:ext cx="8590887" cy="12602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672149" y="1764297"/>
            <a:ext cx="12098655" cy="49900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p:txBody>
      </p:sp>
      <p:sp>
        <p:nvSpPr>
          <p:cNvPr id="38916" name="Rectangle 4"/>
          <p:cNvSpPr>
            <a:spLocks noGrp="1" noChangeArrowheads="1"/>
          </p:cNvSpPr>
          <p:nvPr>
            <p:ph type="dt" sz="half" idx="2"/>
          </p:nvPr>
        </p:nvSpPr>
        <p:spPr bwMode="auto">
          <a:xfrm>
            <a:off x="672149" y="6885650"/>
            <a:ext cx="3136689" cy="525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58"/>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38917" name="Rectangle 5"/>
          <p:cNvSpPr>
            <a:spLocks noGrp="1" noChangeArrowheads="1"/>
          </p:cNvSpPr>
          <p:nvPr>
            <p:ph type="ftr" sz="quarter" idx="3"/>
          </p:nvPr>
        </p:nvSpPr>
        <p:spPr bwMode="auto">
          <a:xfrm>
            <a:off x="4593009" y="6885650"/>
            <a:ext cx="4256934" cy="525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58"/>
            </a:lvl1pPr>
          </a:lstStyle>
          <a:p>
            <a:endParaRPr lang="de-AT">
              <a:solidFill>
                <a:srgbClr val="000000"/>
              </a:solidFill>
            </a:endParaRPr>
          </a:p>
        </p:txBody>
      </p:sp>
      <p:sp>
        <p:nvSpPr>
          <p:cNvPr id="38918" name="Rectangle 6"/>
          <p:cNvSpPr>
            <a:spLocks noGrp="1" noChangeArrowheads="1"/>
          </p:cNvSpPr>
          <p:nvPr>
            <p:ph type="sldNum" sz="quarter" idx="4"/>
          </p:nvPr>
        </p:nvSpPr>
        <p:spPr bwMode="auto">
          <a:xfrm>
            <a:off x="9634116" y="6885650"/>
            <a:ext cx="3136689" cy="525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58"/>
            </a:lvl1pPr>
          </a:lstStyle>
          <a:p>
            <a:fld id="{5206A20B-E5CB-4960-86AD-862F52951EF3}" type="slidenum">
              <a:rPr lang="de-AT" smtClean="0">
                <a:solidFill>
                  <a:srgbClr val="000000"/>
                </a:solidFill>
              </a:rPr>
              <a:pPr/>
              <a:t>‹nr.›</a:t>
            </a:fld>
            <a:endParaRPr lang="de-AT">
              <a:solidFill>
                <a:srgbClr val="000000"/>
              </a:solidFill>
            </a:endParaRPr>
          </a:p>
        </p:txBody>
      </p:sp>
      <p:sp>
        <p:nvSpPr>
          <p:cNvPr id="38919" name="Line 7"/>
          <p:cNvSpPr>
            <a:spLocks noChangeShapeType="1"/>
          </p:cNvSpPr>
          <p:nvPr/>
        </p:nvSpPr>
        <p:spPr bwMode="auto">
          <a:xfrm>
            <a:off x="210048" y="7193702"/>
            <a:ext cx="12864157" cy="0"/>
          </a:xfrm>
          <a:prstGeom prst="line">
            <a:avLst/>
          </a:prstGeom>
          <a:noFill/>
          <a:ln w="9525">
            <a:solidFill>
              <a:srgbClr val="007A25"/>
            </a:solidFill>
            <a:round/>
            <a:headEnd/>
            <a:tailEnd/>
          </a:ln>
          <a:effectLst/>
        </p:spPr>
        <p:txBody>
          <a:bodyPr/>
          <a:lstStyle/>
          <a:p>
            <a:pPr>
              <a:defRPr/>
            </a:pPr>
            <a:endParaRPr lang="de-DE" sz="1488">
              <a:solidFill>
                <a:srgbClr val="000000"/>
              </a:solidFill>
            </a:endParaRPr>
          </a:p>
        </p:txBody>
      </p:sp>
      <p:sp>
        <p:nvSpPr>
          <p:cNvPr id="38920" name="Text Box 8"/>
          <p:cNvSpPr txBox="1">
            <a:spLocks noChangeArrowheads="1"/>
          </p:cNvSpPr>
          <p:nvPr/>
        </p:nvSpPr>
        <p:spPr bwMode="auto">
          <a:xfrm>
            <a:off x="688490" y="7193705"/>
            <a:ext cx="12065981" cy="245003"/>
          </a:xfrm>
          <a:prstGeom prst="rect">
            <a:avLst/>
          </a:prstGeom>
          <a:noFill/>
          <a:ln w="9525">
            <a:noFill/>
            <a:miter lim="800000"/>
            <a:headEnd/>
            <a:tailEnd/>
          </a:ln>
          <a:effectLst/>
        </p:spPr>
        <p:txBody>
          <a:bodyPr>
            <a:spAutoFit/>
          </a:bodyPr>
          <a:lstStyle/>
          <a:p>
            <a:pPr algn="ctr">
              <a:spcBef>
                <a:spcPct val="50000"/>
              </a:spcBef>
              <a:defRPr/>
            </a:pPr>
            <a:r>
              <a:rPr lang="de-DE" sz="992" b="1" dirty="0">
                <a:solidFill>
                  <a:srgbClr val="000000"/>
                </a:solidFill>
                <a:latin typeface="Syntax LT Std" pitchFamily="34" charset="0"/>
              </a:rPr>
              <a:t>Medizinische Universität Graz, </a:t>
            </a:r>
            <a:r>
              <a:rPr lang="de-DE" sz="992" b="1" dirty="0" err="1">
                <a:solidFill>
                  <a:srgbClr val="000000"/>
                </a:solidFill>
                <a:latin typeface="Syntax LT Std" pitchFamily="34" charset="0"/>
              </a:rPr>
              <a:t>Auenbruggerplatz</a:t>
            </a:r>
            <a:r>
              <a:rPr lang="de-DE" sz="992" b="1" dirty="0">
                <a:solidFill>
                  <a:srgbClr val="000000"/>
                </a:solidFill>
                <a:latin typeface="Syntax LT Std" pitchFamily="34" charset="0"/>
              </a:rPr>
              <a:t> 2, A-8036 Graz, www.medunigraz.at</a:t>
            </a:r>
          </a:p>
        </p:txBody>
      </p:sp>
      <p:pic>
        <p:nvPicPr>
          <p:cNvPr id="1033" name="Picture 9" descr="logo_engl"/>
          <p:cNvPicPr>
            <a:picLocks noChangeAspect="1" noChangeArrowheads="1"/>
          </p:cNvPicPr>
          <p:nvPr/>
        </p:nvPicPr>
        <p:blipFill>
          <a:blip r:embed="rId13" cstate="print"/>
          <a:srcRect/>
          <a:stretch>
            <a:fillRect/>
          </a:stretch>
        </p:blipFill>
        <p:spPr bwMode="auto">
          <a:xfrm>
            <a:off x="9389062" y="120774"/>
            <a:ext cx="3335064" cy="934656"/>
          </a:xfrm>
          <a:prstGeom prst="rect">
            <a:avLst/>
          </a:prstGeom>
          <a:noFill/>
          <a:ln w="9525">
            <a:noFill/>
            <a:miter lim="800000"/>
            <a:headEnd/>
            <a:tailEnd/>
          </a:ln>
        </p:spPr>
      </p:pic>
    </p:spTree>
    <p:extLst>
      <p:ext uri="{BB962C8B-B14F-4D97-AF65-F5344CB8AC3E}">
        <p14:creationId xmlns:p14="http://schemas.microsoft.com/office/powerpoint/2010/main" val="3652331738"/>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l" rtl="0" eaLnBrk="1" fontAlgn="base" hangingPunct="1">
        <a:spcBef>
          <a:spcPct val="0"/>
        </a:spcBef>
        <a:spcAft>
          <a:spcPct val="0"/>
        </a:spcAft>
        <a:defRPr sz="1985">
          <a:solidFill>
            <a:srgbClr val="000000"/>
          </a:solidFill>
          <a:latin typeface="+mj-lt"/>
          <a:ea typeface="+mj-ea"/>
          <a:cs typeface="+mj-cs"/>
        </a:defRPr>
      </a:lvl1pPr>
      <a:lvl2pPr algn="l" rtl="0" eaLnBrk="1" fontAlgn="base" hangingPunct="1">
        <a:spcBef>
          <a:spcPct val="0"/>
        </a:spcBef>
        <a:spcAft>
          <a:spcPct val="0"/>
        </a:spcAft>
        <a:defRPr sz="1985">
          <a:solidFill>
            <a:srgbClr val="000000"/>
          </a:solidFill>
          <a:latin typeface="Syntax LT Std Black" pitchFamily="34" charset="0"/>
        </a:defRPr>
      </a:lvl2pPr>
      <a:lvl3pPr algn="l" rtl="0" eaLnBrk="1" fontAlgn="base" hangingPunct="1">
        <a:spcBef>
          <a:spcPct val="0"/>
        </a:spcBef>
        <a:spcAft>
          <a:spcPct val="0"/>
        </a:spcAft>
        <a:defRPr sz="1985">
          <a:solidFill>
            <a:srgbClr val="000000"/>
          </a:solidFill>
          <a:latin typeface="Syntax LT Std Black" pitchFamily="34" charset="0"/>
        </a:defRPr>
      </a:lvl3pPr>
      <a:lvl4pPr algn="l" rtl="0" eaLnBrk="1" fontAlgn="base" hangingPunct="1">
        <a:spcBef>
          <a:spcPct val="0"/>
        </a:spcBef>
        <a:spcAft>
          <a:spcPct val="0"/>
        </a:spcAft>
        <a:defRPr sz="1985">
          <a:solidFill>
            <a:srgbClr val="000000"/>
          </a:solidFill>
          <a:latin typeface="Syntax LT Std Black" pitchFamily="34" charset="0"/>
        </a:defRPr>
      </a:lvl4pPr>
      <a:lvl5pPr algn="l" rtl="0" eaLnBrk="1" fontAlgn="base" hangingPunct="1">
        <a:spcBef>
          <a:spcPct val="0"/>
        </a:spcBef>
        <a:spcAft>
          <a:spcPct val="0"/>
        </a:spcAft>
        <a:defRPr sz="1985">
          <a:solidFill>
            <a:srgbClr val="000000"/>
          </a:solidFill>
          <a:latin typeface="Syntax LT Std Black" pitchFamily="34" charset="0"/>
        </a:defRPr>
      </a:lvl5pPr>
      <a:lvl6pPr marL="378047" algn="l" rtl="0" eaLnBrk="1" fontAlgn="base" hangingPunct="1">
        <a:spcBef>
          <a:spcPct val="0"/>
        </a:spcBef>
        <a:spcAft>
          <a:spcPct val="0"/>
        </a:spcAft>
        <a:defRPr sz="1985">
          <a:solidFill>
            <a:srgbClr val="000000"/>
          </a:solidFill>
          <a:latin typeface="Syntax LT Std Black" pitchFamily="34" charset="0"/>
        </a:defRPr>
      </a:lvl6pPr>
      <a:lvl7pPr marL="756095" algn="l" rtl="0" eaLnBrk="1" fontAlgn="base" hangingPunct="1">
        <a:spcBef>
          <a:spcPct val="0"/>
        </a:spcBef>
        <a:spcAft>
          <a:spcPct val="0"/>
        </a:spcAft>
        <a:defRPr sz="1985">
          <a:solidFill>
            <a:srgbClr val="000000"/>
          </a:solidFill>
          <a:latin typeface="Syntax LT Std Black" pitchFamily="34" charset="0"/>
        </a:defRPr>
      </a:lvl7pPr>
      <a:lvl8pPr marL="1134142" algn="l" rtl="0" eaLnBrk="1" fontAlgn="base" hangingPunct="1">
        <a:spcBef>
          <a:spcPct val="0"/>
        </a:spcBef>
        <a:spcAft>
          <a:spcPct val="0"/>
        </a:spcAft>
        <a:defRPr sz="1985">
          <a:solidFill>
            <a:srgbClr val="000000"/>
          </a:solidFill>
          <a:latin typeface="Syntax LT Std Black" pitchFamily="34" charset="0"/>
        </a:defRPr>
      </a:lvl8pPr>
      <a:lvl9pPr marL="1512189" algn="l" rtl="0" eaLnBrk="1" fontAlgn="base" hangingPunct="1">
        <a:spcBef>
          <a:spcPct val="0"/>
        </a:spcBef>
        <a:spcAft>
          <a:spcPct val="0"/>
        </a:spcAft>
        <a:defRPr sz="1985">
          <a:solidFill>
            <a:srgbClr val="000000"/>
          </a:solidFill>
          <a:latin typeface="Syntax LT Std Black" pitchFamily="34" charset="0"/>
        </a:defRPr>
      </a:lvl9pPr>
    </p:titleStyle>
    <p:bodyStyle>
      <a:lvl1pPr marL="283535" indent="-283535" algn="l" rtl="0" eaLnBrk="1" fontAlgn="base" hangingPunct="1">
        <a:spcBef>
          <a:spcPct val="20000"/>
        </a:spcBef>
        <a:spcAft>
          <a:spcPct val="0"/>
        </a:spcAft>
        <a:buClr>
          <a:srgbClr val="71B520"/>
        </a:buClr>
        <a:buFont typeface="Webdings" pitchFamily="18" charset="2"/>
        <a:buChar char="8"/>
        <a:defRPr sz="1654">
          <a:solidFill>
            <a:srgbClr val="000000"/>
          </a:solidFill>
          <a:latin typeface="+mn-lt"/>
          <a:ea typeface="+mn-ea"/>
          <a:cs typeface="+mn-cs"/>
        </a:defRPr>
      </a:lvl1pPr>
      <a:lvl2pPr marL="614327" indent="-236280" algn="l" rtl="0" eaLnBrk="1" fontAlgn="base" hangingPunct="1">
        <a:spcBef>
          <a:spcPct val="20000"/>
        </a:spcBef>
        <a:spcAft>
          <a:spcPct val="0"/>
        </a:spcAft>
        <a:buClr>
          <a:srgbClr val="71B520"/>
        </a:buClr>
        <a:buFont typeface="Arial" charset="0"/>
        <a:buChar char="–"/>
        <a:defRPr>
          <a:solidFill>
            <a:srgbClr val="000000"/>
          </a:solidFill>
          <a:latin typeface="+mn-lt"/>
        </a:defRPr>
      </a:lvl2pPr>
      <a:lvl3pPr marL="945118" indent="-189024" algn="l" rtl="0" eaLnBrk="1" fontAlgn="base" hangingPunct="1">
        <a:spcBef>
          <a:spcPct val="20000"/>
        </a:spcBef>
        <a:spcAft>
          <a:spcPct val="0"/>
        </a:spcAft>
        <a:buClr>
          <a:srgbClr val="006600"/>
        </a:buClr>
        <a:buFont typeface="Arial" charset="0"/>
        <a:buChar char="–"/>
        <a:defRPr>
          <a:solidFill>
            <a:srgbClr val="000000"/>
          </a:solidFill>
          <a:latin typeface="+mn-lt"/>
        </a:defRPr>
      </a:lvl3pPr>
      <a:lvl4pPr marL="1323165" indent="-189024" algn="l" rtl="0" eaLnBrk="1" fontAlgn="base" hangingPunct="1">
        <a:spcBef>
          <a:spcPct val="20000"/>
        </a:spcBef>
        <a:spcAft>
          <a:spcPct val="0"/>
        </a:spcAft>
        <a:buClr>
          <a:srgbClr val="006600"/>
        </a:buClr>
        <a:buFont typeface="Arial" charset="0"/>
        <a:buChar char="–"/>
        <a:defRPr>
          <a:solidFill>
            <a:srgbClr val="000000"/>
          </a:solidFill>
          <a:latin typeface="+mn-lt"/>
        </a:defRPr>
      </a:lvl4pPr>
      <a:lvl5pPr marL="1701213" indent="-189024" algn="l" rtl="0" eaLnBrk="1" fontAlgn="base" hangingPunct="1">
        <a:spcBef>
          <a:spcPct val="20000"/>
        </a:spcBef>
        <a:spcAft>
          <a:spcPct val="0"/>
        </a:spcAft>
        <a:buClr>
          <a:srgbClr val="006600"/>
        </a:buClr>
        <a:buFont typeface="Arial" charset="0"/>
        <a:buChar char="–"/>
        <a:defRPr>
          <a:solidFill>
            <a:srgbClr val="000000"/>
          </a:solidFill>
          <a:latin typeface="+mn-lt"/>
        </a:defRPr>
      </a:lvl5pPr>
      <a:lvl6pPr marL="2079260" indent="-189024" algn="l" rtl="0" eaLnBrk="1" fontAlgn="base" hangingPunct="1">
        <a:spcBef>
          <a:spcPct val="20000"/>
        </a:spcBef>
        <a:spcAft>
          <a:spcPct val="0"/>
        </a:spcAft>
        <a:buClr>
          <a:srgbClr val="006600"/>
        </a:buClr>
        <a:buFont typeface="Arial" charset="0"/>
        <a:buChar char="–"/>
        <a:defRPr>
          <a:solidFill>
            <a:srgbClr val="000000"/>
          </a:solidFill>
          <a:latin typeface="+mn-lt"/>
        </a:defRPr>
      </a:lvl6pPr>
      <a:lvl7pPr marL="2457307" indent="-189024" algn="l" rtl="0" eaLnBrk="1" fontAlgn="base" hangingPunct="1">
        <a:spcBef>
          <a:spcPct val="20000"/>
        </a:spcBef>
        <a:spcAft>
          <a:spcPct val="0"/>
        </a:spcAft>
        <a:buClr>
          <a:srgbClr val="006600"/>
        </a:buClr>
        <a:buFont typeface="Arial" charset="0"/>
        <a:buChar char="–"/>
        <a:defRPr>
          <a:solidFill>
            <a:srgbClr val="000000"/>
          </a:solidFill>
          <a:latin typeface="+mn-lt"/>
        </a:defRPr>
      </a:lvl7pPr>
      <a:lvl8pPr marL="2835354" indent="-189024" algn="l" rtl="0" eaLnBrk="1" fontAlgn="base" hangingPunct="1">
        <a:spcBef>
          <a:spcPct val="20000"/>
        </a:spcBef>
        <a:spcAft>
          <a:spcPct val="0"/>
        </a:spcAft>
        <a:buClr>
          <a:srgbClr val="006600"/>
        </a:buClr>
        <a:buFont typeface="Arial" charset="0"/>
        <a:buChar char="–"/>
        <a:defRPr>
          <a:solidFill>
            <a:srgbClr val="000000"/>
          </a:solidFill>
          <a:latin typeface="+mn-lt"/>
        </a:defRPr>
      </a:lvl8pPr>
      <a:lvl9pPr marL="3213402" indent="-189024" algn="l" rtl="0" eaLnBrk="1" fontAlgn="base" hangingPunct="1">
        <a:spcBef>
          <a:spcPct val="20000"/>
        </a:spcBef>
        <a:spcAft>
          <a:spcPct val="0"/>
        </a:spcAft>
        <a:buClr>
          <a:srgbClr val="006600"/>
        </a:buClr>
        <a:buFont typeface="Arial" charset="0"/>
        <a:buChar char="–"/>
        <a:defRPr>
          <a:solidFill>
            <a:srgbClr val="000000"/>
          </a:solidFill>
          <a:latin typeface="+mn-lt"/>
        </a:defRPr>
      </a:lvl9pPr>
    </p:bodyStyle>
    <p:otherStyle>
      <a:defPPr>
        <a:defRPr lang="de-DE"/>
      </a:defPPr>
      <a:lvl1pPr marL="0" algn="l" defTabSz="756095" rtl="0" eaLnBrk="1" latinLnBrk="0" hangingPunct="1">
        <a:defRPr sz="1488" kern="1200">
          <a:solidFill>
            <a:schemeClr val="tx1"/>
          </a:solidFill>
          <a:latin typeface="+mn-lt"/>
          <a:ea typeface="+mn-ea"/>
          <a:cs typeface="+mn-cs"/>
        </a:defRPr>
      </a:lvl1pPr>
      <a:lvl2pPr marL="378047" algn="l" defTabSz="756095" rtl="0" eaLnBrk="1" latinLnBrk="0" hangingPunct="1">
        <a:defRPr sz="1488" kern="1200">
          <a:solidFill>
            <a:schemeClr val="tx1"/>
          </a:solidFill>
          <a:latin typeface="+mn-lt"/>
          <a:ea typeface="+mn-ea"/>
          <a:cs typeface="+mn-cs"/>
        </a:defRPr>
      </a:lvl2pPr>
      <a:lvl3pPr marL="756095" algn="l" defTabSz="756095" rtl="0" eaLnBrk="1" latinLnBrk="0" hangingPunct="1">
        <a:defRPr sz="1488" kern="1200">
          <a:solidFill>
            <a:schemeClr val="tx1"/>
          </a:solidFill>
          <a:latin typeface="+mn-lt"/>
          <a:ea typeface="+mn-ea"/>
          <a:cs typeface="+mn-cs"/>
        </a:defRPr>
      </a:lvl3pPr>
      <a:lvl4pPr marL="1134142" algn="l" defTabSz="756095" rtl="0" eaLnBrk="1" latinLnBrk="0" hangingPunct="1">
        <a:defRPr sz="1488" kern="1200">
          <a:solidFill>
            <a:schemeClr val="tx1"/>
          </a:solidFill>
          <a:latin typeface="+mn-lt"/>
          <a:ea typeface="+mn-ea"/>
          <a:cs typeface="+mn-cs"/>
        </a:defRPr>
      </a:lvl4pPr>
      <a:lvl5pPr marL="1512189" algn="l" defTabSz="756095" rtl="0" eaLnBrk="1" latinLnBrk="0" hangingPunct="1">
        <a:defRPr sz="1488" kern="1200">
          <a:solidFill>
            <a:schemeClr val="tx1"/>
          </a:solidFill>
          <a:latin typeface="+mn-lt"/>
          <a:ea typeface="+mn-ea"/>
          <a:cs typeface="+mn-cs"/>
        </a:defRPr>
      </a:lvl5pPr>
      <a:lvl6pPr marL="1890236" algn="l" defTabSz="756095" rtl="0" eaLnBrk="1" latinLnBrk="0" hangingPunct="1">
        <a:defRPr sz="1488" kern="1200">
          <a:solidFill>
            <a:schemeClr val="tx1"/>
          </a:solidFill>
          <a:latin typeface="+mn-lt"/>
          <a:ea typeface="+mn-ea"/>
          <a:cs typeface="+mn-cs"/>
        </a:defRPr>
      </a:lvl6pPr>
      <a:lvl7pPr marL="2268284" algn="l" defTabSz="756095" rtl="0" eaLnBrk="1" latinLnBrk="0" hangingPunct="1">
        <a:defRPr sz="1488" kern="1200">
          <a:solidFill>
            <a:schemeClr val="tx1"/>
          </a:solidFill>
          <a:latin typeface="+mn-lt"/>
          <a:ea typeface="+mn-ea"/>
          <a:cs typeface="+mn-cs"/>
        </a:defRPr>
      </a:lvl7pPr>
      <a:lvl8pPr marL="2646331" algn="l" defTabSz="756095" rtl="0" eaLnBrk="1" latinLnBrk="0" hangingPunct="1">
        <a:defRPr sz="1488" kern="1200">
          <a:solidFill>
            <a:schemeClr val="tx1"/>
          </a:solidFill>
          <a:latin typeface="+mn-lt"/>
          <a:ea typeface="+mn-ea"/>
          <a:cs typeface="+mn-cs"/>
        </a:defRPr>
      </a:lvl8pPr>
      <a:lvl9pPr marL="3024378" algn="l" defTabSz="756095" rtl="0" eaLnBrk="1" latinLnBrk="0" hangingPunct="1">
        <a:defRPr sz="148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2150" y="302804"/>
            <a:ext cx="8590887" cy="12602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672149" y="1764297"/>
            <a:ext cx="12098655" cy="49900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p:txBody>
      </p:sp>
      <p:sp>
        <p:nvSpPr>
          <p:cNvPr id="38916" name="Rectangle 4"/>
          <p:cNvSpPr>
            <a:spLocks noGrp="1" noChangeArrowheads="1"/>
          </p:cNvSpPr>
          <p:nvPr>
            <p:ph type="dt" sz="half" idx="2"/>
          </p:nvPr>
        </p:nvSpPr>
        <p:spPr bwMode="auto">
          <a:xfrm>
            <a:off x="672149" y="6885650"/>
            <a:ext cx="3136689" cy="525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58"/>
            </a:lvl1pPr>
          </a:lstStyle>
          <a:p>
            <a:fld id="{88C3A5D0-8D15-4599-AB8B-3D3C3F33E63E}" type="datetimeFigureOut">
              <a:rPr lang="de-AT" smtClean="0">
                <a:solidFill>
                  <a:srgbClr val="000000"/>
                </a:solidFill>
              </a:rPr>
              <a:pPr/>
              <a:t>28.09.2018</a:t>
            </a:fld>
            <a:endParaRPr lang="de-AT">
              <a:solidFill>
                <a:srgbClr val="000000"/>
              </a:solidFill>
            </a:endParaRPr>
          </a:p>
        </p:txBody>
      </p:sp>
      <p:sp>
        <p:nvSpPr>
          <p:cNvPr id="38917" name="Rectangle 5"/>
          <p:cNvSpPr>
            <a:spLocks noGrp="1" noChangeArrowheads="1"/>
          </p:cNvSpPr>
          <p:nvPr>
            <p:ph type="ftr" sz="quarter" idx="3"/>
          </p:nvPr>
        </p:nvSpPr>
        <p:spPr bwMode="auto">
          <a:xfrm>
            <a:off x="4593009" y="6885650"/>
            <a:ext cx="4256934" cy="525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58"/>
            </a:lvl1pPr>
          </a:lstStyle>
          <a:p>
            <a:endParaRPr lang="de-AT">
              <a:solidFill>
                <a:srgbClr val="000000"/>
              </a:solidFill>
            </a:endParaRPr>
          </a:p>
        </p:txBody>
      </p:sp>
      <p:sp>
        <p:nvSpPr>
          <p:cNvPr id="38918" name="Rectangle 6"/>
          <p:cNvSpPr>
            <a:spLocks noGrp="1" noChangeArrowheads="1"/>
          </p:cNvSpPr>
          <p:nvPr>
            <p:ph type="sldNum" sz="quarter" idx="4"/>
          </p:nvPr>
        </p:nvSpPr>
        <p:spPr bwMode="auto">
          <a:xfrm>
            <a:off x="9634116" y="6885650"/>
            <a:ext cx="3136689" cy="525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58"/>
            </a:lvl1pPr>
          </a:lstStyle>
          <a:p>
            <a:fld id="{5206A20B-E5CB-4960-86AD-862F52951EF3}" type="slidenum">
              <a:rPr lang="de-AT" smtClean="0">
                <a:solidFill>
                  <a:srgbClr val="000000"/>
                </a:solidFill>
              </a:rPr>
              <a:pPr/>
              <a:t>‹nr.›</a:t>
            </a:fld>
            <a:endParaRPr lang="de-AT">
              <a:solidFill>
                <a:srgbClr val="000000"/>
              </a:solidFill>
            </a:endParaRPr>
          </a:p>
        </p:txBody>
      </p:sp>
      <p:sp>
        <p:nvSpPr>
          <p:cNvPr id="38919" name="Line 7"/>
          <p:cNvSpPr>
            <a:spLocks noChangeShapeType="1"/>
          </p:cNvSpPr>
          <p:nvPr/>
        </p:nvSpPr>
        <p:spPr bwMode="auto">
          <a:xfrm>
            <a:off x="210048" y="7193702"/>
            <a:ext cx="12864157" cy="0"/>
          </a:xfrm>
          <a:prstGeom prst="line">
            <a:avLst/>
          </a:prstGeom>
          <a:noFill/>
          <a:ln w="9525">
            <a:solidFill>
              <a:srgbClr val="007A25"/>
            </a:solidFill>
            <a:round/>
            <a:headEnd/>
            <a:tailEnd/>
          </a:ln>
          <a:effectLst/>
        </p:spPr>
        <p:txBody>
          <a:bodyPr/>
          <a:lstStyle/>
          <a:p>
            <a:pPr>
              <a:defRPr/>
            </a:pPr>
            <a:endParaRPr lang="de-DE" sz="1488">
              <a:solidFill>
                <a:srgbClr val="000000"/>
              </a:solidFill>
            </a:endParaRPr>
          </a:p>
        </p:txBody>
      </p:sp>
      <p:sp>
        <p:nvSpPr>
          <p:cNvPr id="38920" name="Text Box 8"/>
          <p:cNvSpPr txBox="1">
            <a:spLocks noChangeArrowheads="1"/>
          </p:cNvSpPr>
          <p:nvPr/>
        </p:nvSpPr>
        <p:spPr bwMode="auto">
          <a:xfrm>
            <a:off x="688490" y="7193705"/>
            <a:ext cx="12065981" cy="245003"/>
          </a:xfrm>
          <a:prstGeom prst="rect">
            <a:avLst/>
          </a:prstGeom>
          <a:noFill/>
          <a:ln w="9525">
            <a:noFill/>
            <a:miter lim="800000"/>
            <a:headEnd/>
            <a:tailEnd/>
          </a:ln>
          <a:effectLst/>
        </p:spPr>
        <p:txBody>
          <a:bodyPr>
            <a:spAutoFit/>
          </a:bodyPr>
          <a:lstStyle/>
          <a:p>
            <a:pPr algn="ctr">
              <a:spcBef>
                <a:spcPct val="50000"/>
              </a:spcBef>
              <a:defRPr/>
            </a:pPr>
            <a:r>
              <a:rPr lang="de-DE" sz="992" b="1" dirty="0">
                <a:solidFill>
                  <a:srgbClr val="000000"/>
                </a:solidFill>
                <a:latin typeface="Syntax LT Std" pitchFamily="34" charset="0"/>
              </a:rPr>
              <a:t>Medizinische Universität Graz, </a:t>
            </a:r>
            <a:r>
              <a:rPr lang="de-DE" sz="992" b="1" dirty="0" err="1">
                <a:solidFill>
                  <a:srgbClr val="000000"/>
                </a:solidFill>
                <a:latin typeface="Syntax LT Std" pitchFamily="34" charset="0"/>
              </a:rPr>
              <a:t>Auenbruggerplatz</a:t>
            </a:r>
            <a:r>
              <a:rPr lang="de-DE" sz="992" b="1" dirty="0">
                <a:solidFill>
                  <a:srgbClr val="000000"/>
                </a:solidFill>
                <a:latin typeface="Syntax LT Std" pitchFamily="34" charset="0"/>
              </a:rPr>
              <a:t> 2, A-8036 Graz, www.medunigraz.at</a:t>
            </a:r>
          </a:p>
        </p:txBody>
      </p:sp>
      <p:pic>
        <p:nvPicPr>
          <p:cNvPr id="1033" name="Picture 9" descr="logo_engl"/>
          <p:cNvPicPr>
            <a:picLocks noChangeAspect="1" noChangeArrowheads="1"/>
          </p:cNvPicPr>
          <p:nvPr/>
        </p:nvPicPr>
        <p:blipFill>
          <a:blip r:embed="rId13" cstate="print"/>
          <a:srcRect/>
          <a:stretch>
            <a:fillRect/>
          </a:stretch>
        </p:blipFill>
        <p:spPr bwMode="auto">
          <a:xfrm>
            <a:off x="9389062" y="120774"/>
            <a:ext cx="3335064" cy="934656"/>
          </a:xfrm>
          <a:prstGeom prst="rect">
            <a:avLst/>
          </a:prstGeom>
          <a:noFill/>
          <a:ln w="9525">
            <a:noFill/>
            <a:miter lim="800000"/>
            <a:headEnd/>
            <a:tailEnd/>
          </a:ln>
        </p:spPr>
      </p:pic>
    </p:spTree>
    <p:extLst>
      <p:ext uri="{BB962C8B-B14F-4D97-AF65-F5344CB8AC3E}">
        <p14:creationId xmlns:p14="http://schemas.microsoft.com/office/powerpoint/2010/main" val="3058637296"/>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l" rtl="0" eaLnBrk="1" fontAlgn="base" hangingPunct="1">
        <a:spcBef>
          <a:spcPct val="0"/>
        </a:spcBef>
        <a:spcAft>
          <a:spcPct val="0"/>
        </a:spcAft>
        <a:defRPr sz="1985">
          <a:solidFill>
            <a:srgbClr val="000000"/>
          </a:solidFill>
          <a:latin typeface="+mj-lt"/>
          <a:ea typeface="+mj-ea"/>
          <a:cs typeface="+mj-cs"/>
        </a:defRPr>
      </a:lvl1pPr>
      <a:lvl2pPr algn="l" rtl="0" eaLnBrk="1" fontAlgn="base" hangingPunct="1">
        <a:spcBef>
          <a:spcPct val="0"/>
        </a:spcBef>
        <a:spcAft>
          <a:spcPct val="0"/>
        </a:spcAft>
        <a:defRPr sz="1985">
          <a:solidFill>
            <a:srgbClr val="000000"/>
          </a:solidFill>
          <a:latin typeface="Syntax LT Std Black" pitchFamily="34" charset="0"/>
        </a:defRPr>
      </a:lvl2pPr>
      <a:lvl3pPr algn="l" rtl="0" eaLnBrk="1" fontAlgn="base" hangingPunct="1">
        <a:spcBef>
          <a:spcPct val="0"/>
        </a:spcBef>
        <a:spcAft>
          <a:spcPct val="0"/>
        </a:spcAft>
        <a:defRPr sz="1985">
          <a:solidFill>
            <a:srgbClr val="000000"/>
          </a:solidFill>
          <a:latin typeface="Syntax LT Std Black" pitchFamily="34" charset="0"/>
        </a:defRPr>
      </a:lvl3pPr>
      <a:lvl4pPr algn="l" rtl="0" eaLnBrk="1" fontAlgn="base" hangingPunct="1">
        <a:spcBef>
          <a:spcPct val="0"/>
        </a:spcBef>
        <a:spcAft>
          <a:spcPct val="0"/>
        </a:spcAft>
        <a:defRPr sz="1985">
          <a:solidFill>
            <a:srgbClr val="000000"/>
          </a:solidFill>
          <a:latin typeface="Syntax LT Std Black" pitchFamily="34" charset="0"/>
        </a:defRPr>
      </a:lvl4pPr>
      <a:lvl5pPr algn="l" rtl="0" eaLnBrk="1" fontAlgn="base" hangingPunct="1">
        <a:spcBef>
          <a:spcPct val="0"/>
        </a:spcBef>
        <a:spcAft>
          <a:spcPct val="0"/>
        </a:spcAft>
        <a:defRPr sz="1985">
          <a:solidFill>
            <a:srgbClr val="000000"/>
          </a:solidFill>
          <a:latin typeface="Syntax LT Std Black" pitchFamily="34" charset="0"/>
        </a:defRPr>
      </a:lvl5pPr>
      <a:lvl6pPr marL="378047" algn="l" rtl="0" eaLnBrk="1" fontAlgn="base" hangingPunct="1">
        <a:spcBef>
          <a:spcPct val="0"/>
        </a:spcBef>
        <a:spcAft>
          <a:spcPct val="0"/>
        </a:spcAft>
        <a:defRPr sz="1985">
          <a:solidFill>
            <a:srgbClr val="000000"/>
          </a:solidFill>
          <a:latin typeface="Syntax LT Std Black" pitchFamily="34" charset="0"/>
        </a:defRPr>
      </a:lvl6pPr>
      <a:lvl7pPr marL="756095" algn="l" rtl="0" eaLnBrk="1" fontAlgn="base" hangingPunct="1">
        <a:spcBef>
          <a:spcPct val="0"/>
        </a:spcBef>
        <a:spcAft>
          <a:spcPct val="0"/>
        </a:spcAft>
        <a:defRPr sz="1985">
          <a:solidFill>
            <a:srgbClr val="000000"/>
          </a:solidFill>
          <a:latin typeface="Syntax LT Std Black" pitchFamily="34" charset="0"/>
        </a:defRPr>
      </a:lvl7pPr>
      <a:lvl8pPr marL="1134142" algn="l" rtl="0" eaLnBrk="1" fontAlgn="base" hangingPunct="1">
        <a:spcBef>
          <a:spcPct val="0"/>
        </a:spcBef>
        <a:spcAft>
          <a:spcPct val="0"/>
        </a:spcAft>
        <a:defRPr sz="1985">
          <a:solidFill>
            <a:srgbClr val="000000"/>
          </a:solidFill>
          <a:latin typeface="Syntax LT Std Black" pitchFamily="34" charset="0"/>
        </a:defRPr>
      </a:lvl8pPr>
      <a:lvl9pPr marL="1512189" algn="l" rtl="0" eaLnBrk="1" fontAlgn="base" hangingPunct="1">
        <a:spcBef>
          <a:spcPct val="0"/>
        </a:spcBef>
        <a:spcAft>
          <a:spcPct val="0"/>
        </a:spcAft>
        <a:defRPr sz="1985">
          <a:solidFill>
            <a:srgbClr val="000000"/>
          </a:solidFill>
          <a:latin typeface="Syntax LT Std Black" pitchFamily="34" charset="0"/>
        </a:defRPr>
      </a:lvl9pPr>
    </p:titleStyle>
    <p:bodyStyle>
      <a:lvl1pPr marL="283535" indent="-283535" algn="l" rtl="0" eaLnBrk="1" fontAlgn="base" hangingPunct="1">
        <a:spcBef>
          <a:spcPct val="20000"/>
        </a:spcBef>
        <a:spcAft>
          <a:spcPct val="0"/>
        </a:spcAft>
        <a:buClr>
          <a:srgbClr val="71B520"/>
        </a:buClr>
        <a:buFont typeface="Webdings" pitchFamily="18" charset="2"/>
        <a:buChar char="8"/>
        <a:defRPr sz="1654">
          <a:solidFill>
            <a:srgbClr val="000000"/>
          </a:solidFill>
          <a:latin typeface="+mn-lt"/>
          <a:ea typeface="+mn-ea"/>
          <a:cs typeface="+mn-cs"/>
        </a:defRPr>
      </a:lvl1pPr>
      <a:lvl2pPr marL="614327" indent="-236280" algn="l" rtl="0" eaLnBrk="1" fontAlgn="base" hangingPunct="1">
        <a:spcBef>
          <a:spcPct val="20000"/>
        </a:spcBef>
        <a:spcAft>
          <a:spcPct val="0"/>
        </a:spcAft>
        <a:buClr>
          <a:srgbClr val="71B520"/>
        </a:buClr>
        <a:buFont typeface="Arial" charset="0"/>
        <a:buChar char="–"/>
        <a:defRPr>
          <a:solidFill>
            <a:srgbClr val="000000"/>
          </a:solidFill>
          <a:latin typeface="+mn-lt"/>
        </a:defRPr>
      </a:lvl2pPr>
      <a:lvl3pPr marL="945118" indent="-189024" algn="l" rtl="0" eaLnBrk="1" fontAlgn="base" hangingPunct="1">
        <a:spcBef>
          <a:spcPct val="20000"/>
        </a:spcBef>
        <a:spcAft>
          <a:spcPct val="0"/>
        </a:spcAft>
        <a:buClr>
          <a:srgbClr val="006600"/>
        </a:buClr>
        <a:buFont typeface="Arial" charset="0"/>
        <a:buChar char="–"/>
        <a:defRPr>
          <a:solidFill>
            <a:srgbClr val="000000"/>
          </a:solidFill>
          <a:latin typeface="+mn-lt"/>
        </a:defRPr>
      </a:lvl3pPr>
      <a:lvl4pPr marL="1323165" indent="-189024" algn="l" rtl="0" eaLnBrk="1" fontAlgn="base" hangingPunct="1">
        <a:spcBef>
          <a:spcPct val="20000"/>
        </a:spcBef>
        <a:spcAft>
          <a:spcPct val="0"/>
        </a:spcAft>
        <a:buClr>
          <a:srgbClr val="006600"/>
        </a:buClr>
        <a:buFont typeface="Arial" charset="0"/>
        <a:buChar char="–"/>
        <a:defRPr>
          <a:solidFill>
            <a:srgbClr val="000000"/>
          </a:solidFill>
          <a:latin typeface="+mn-lt"/>
        </a:defRPr>
      </a:lvl4pPr>
      <a:lvl5pPr marL="1701213" indent="-189024" algn="l" rtl="0" eaLnBrk="1" fontAlgn="base" hangingPunct="1">
        <a:spcBef>
          <a:spcPct val="20000"/>
        </a:spcBef>
        <a:spcAft>
          <a:spcPct val="0"/>
        </a:spcAft>
        <a:buClr>
          <a:srgbClr val="006600"/>
        </a:buClr>
        <a:buFont typeface="Arial" charset="0"/>
        <a:buChar char="–"/>
        <a:defRPr>
          <a:solidFill>
            <a:srgbClr val="000000"/>
          </a:solidFill>
          <a:latin typeface="+mn-lt"/>
        </a:defRPr>
      </a:lvl5pPr>
      <a:lvl6pPr marL="2079260" indent="-189024" algn="l" rtl="0" eaLnBrk="1" fontAlgn="base" hangingPunct="1">
        <a:spcBef>
          <a:spcPct val="20000"/>
        </a:spcBef>
        <a:spcAft>
          <a:spcPct val="0"/>
        </a:spcAft>
        <a:buClr>
          <a:srgbClr val="006600"/>
        </a:buClr>
        <a:buFont typeface="Arial" charset="0"/>
        <a:buChar char="–"/>
        <a:defRPr>
          <a:solidFill>
            <a:srgbClr val="000000"/>
          </a:solidFill>
          <a:latin typeface="+mn-lt"/>
        </a:defRPr>
      </a:lvl6pPr>
      <a:lvl7pPr marL="2457307" indent="-189024" algn="l" rtl="0" eaLnBrk="1" fontAlgn="base" hangingPunct="1">
        <a:spcBef>
          <a:spcPct val="20000"/>
        </a:spcBef>
        <a:spcAft>
          <a:spcPct val="0"/>
        </a:spcAft>
        <a:buClr>
          <a:srgbClr val="006600"/>
        </a:buClr>
        <a:buFont typeface="Arial" charset="0"/>
        <a:buChar char="–"/>
        <a:defRPr>
          <a:solidFill>
            <a:srgbClr val="000000"/>
          </a:solidFill>
          <a:latin typeface="+mn-lt"/>
        </a:defRPr>
      </a:lvl7pPr>
      <a:lvl8pPr marL="2835354" indent="-189024" algn="l" rtl="0" eaLnBrk="1" fontAlgn="base" hangingPunct="1">
        <a:spcBef>
          <a:spcPct val="20000"/>
        </a:spcBef>
        <a:spcAft>
          <a:spcPct val="0"/>
        </a:spcAft>
        <a:buClr>
          <a:srgbClr val="006600"/>
        </a:buClr>
        <a:buFont typeface="Arial" charset="0"/>
        <a:buChar char="–"/>
        <a:defRPr>
          <a:solidFill>
            <a:srgbClr val="000000"/>
          </a:solidFill>
          <a:latin typeface="+mn-lt"/>
        </a:defRPr>
      </a:lvl8pPr>
      <a:lvl9pPr marL="3213402" indent="-189024" algn="l" rtl="0" eaLnBrk="1" fontAlgn="base" hangingPunct="1">
        <a:spcBef>
          <a:spcPct val="20000"/>
        </a:spcBef>
        <a:spcAft>
          <a:spcPct val="0"/>
        </a:spcAft>
        <a:buClr>
          <a:srgbClr val="006600"/>
        </a:buClr>
        <a:buFont typeface="Arial" charset="0"/>
        <a:buChar char="–"/>
        <a:defRPr>
          <a:solidFill>
            <a:srgbClr val="000000"/>
          </a:solidFill>
          <a:latin typeface="+mn-lt"/>
        </a:defRPr>
      </a:lvl9pPr>
    </p:bodyStyle>
    <p:otherStyle>
      <a:defPPr>
        <a:defRPr lang="de-DE"/>
      </a:defPPr>
      <a:lvl1pPr marL="0" algn="l" defTabSz="756095" rtl="0" eaLnBrk="1" latinLnBrk="0" hangingPunct="1">
        <a:defRPr sz="1488" kern="1200">
          <a:solidFill>
            <a:schemeClr val="tx1"/>
          </a:solidFill>
          <a:latin typeface="+mn-lt"/>
          <a:ea typeface="+mn-ea"/>
          <a:cs typeface="+mn-cs"/>
        </a:defRPr>
      </a:lvl1pPr>
      <a:lvl2pPr marL="378047" algn="l" defTabSz="756095" rtl="0" eaLnBrk="1" latinLnBrk="0" hangingPunct="1">
        <a:defRPr sz="1488" kern="1200">
          <a:solidFill>
            <a:schemeClr val="tx1"/>
          </a:solidFill>
          <a:latin typeface="+mn-lt"/>
          <a:ea typeface="+mn-ea"/>
          <a:cs typeface="+mn-cs"/>
        </a:defRPr>
      </a:lvl2pPr>
      <a:lvl3pPr marL="756095" algn="l" defTabSz="756095" rtl="0" eaLnBrk="1" latinLnBrk="0" hangingPunct="1">
        <a:defRPr sz="1488" kern="1200">
          <a:solidFill>
            <a:schemeClr val="tx1"/>
          </a:solidFill>
          <a:latin typeface="+mn-lt"/>
          <a:ea typeface="+mn-ea"/>
          <a:cs typeface="+mn-cs"/>
        </a:defRPr>
      </a:lvl3pPr>
      <a:lvl4pPr marL="1134142" algn="l" defTabSz="756095" rtl="0" eaLnBrk="1" latinLnBrk="0" hangingPunct="1">
        <a:defRPr sz="1488" kern="1200">
          <a:solidFill>
            <a:schemeClr val="tx1"/>
          </a:solidFill>
          <a:latin typeface="+mn-lt"/>
          <a:ea typeface="+mn-ea"/>
          <a:cs typeface="+mn-cs"/>
        </a:defRPr>
      </a:lvl4pPr>
      <a:lvl5pPr marL="1512189" algn="l" defTabSz="756095" rtl="0" eaLnBrk="1" latinLnBrk="0" hangingPunct="1">
        <a:defRPr sz="1488" kern="1200">
          <a:solidFill>
            <a:schemeClr val="tx1"/>
          </a:solidFill>
          <a:latin typeface="+mn-lt"/>
          <a:ea typeface="+mn-ea"/>
          <a:cs typeface="+mn-cs"/>
        </a:defRPr>
      </a:lvl5pPr>
      <a:lvl6pPr marL="1890236" algn="l" defTabSz="756095" rtl="0" eaLnBrk="1" latinLnBrk="0" hangingPunct="1">
        <a:defRPr sz="1488" kern="1200">
          <a:solidFill>
            <a:schemeClr val="tx1"/>
          </a:solidFill>
          <a:latin typeface="+mn-lt"/>
          <a:ea typeface="+mn-ea"/>
          <a:cs typeface="+mn-cs"/>
        </a:defRPr>
      </a:lvl6pPr>
      <a:lvl7pPr marL="2268284" algn="l" defTabSz="756095" rtl="0" eaLnBrk="1" latinLnBrk="0" hangingPunct="1">
        <a:defRPr sz="1488" kern="1200">
          <a:solidFill>
            <a:schemeClr val="tx1"/>
          </a:solidFill>
          <a:latin typeface="+mn-lt"/>
          <a:ea typeface="+mn-ea"/>
          <a:cs typeface="+mn-cs"/>
        </a:defRPr>
      </a:lvl7pPr>
      <a:lvl8pPr marL="2646331" algn="l" defTabSz="756095" rtl="0" eaLnBrk="1" latinLnBrk="0" hangingPunct="1">
        <a:defRPr sz="1488" kern="1200">
          <a:solidFill>
            <a:schemeClr val="tx1"/>
          </a:solidFill>
          <a:latin typeface="+mn-lt"/>
          <a:ea typeface="+mn-ea"/>
          <a:cs typeface="+mn-cs"/>
        </a:defRPr>
      </a:lvl8pPr>
      <a:lvl9pPr marL="3024378" algn="l" defTabSz="756095"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3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0.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0.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8.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50.png"/><Relationship Id="rId2" Type="http://schemas.openxmlformats.org/officeDocument/2006/relationships/slideLayout" Target="../slideLayouts/slideLayout32.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oleObject" Target="../embeddings/oleObject2.bin"/><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38.xml"/><Relationship Id="rId5" Type="http://schemas.openxmlformats.org/officeDocument/2006/relationships/image" Target="../media/image58.jpeg"/><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png"/><Relationship Id="rId18" Type="http://schemas.openxmlformats.org/officeDocument/2006/relationships/image" Target="../media/image76.jpe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jpeg"/><Relationship Id="rId17" Type="http://schemas.openxmlformats.org/officeDocument/2006/relationships/image" Target="../media/image75.jpeg"/><Relationship Id="rId2" Type="http://schemas.openxmlformats.org/officeDocument/2006/relationships/notesSlide" Target="../notesSlides/notesSlide15.xml"/><Relationship Id="rId16" Type="http://schemas.openxmlformats.org/officeDocument/2006/relationships/image" Target="../media/image74.png"/><Relationship Id="rId20" Type="http://schemas.openxmlformats.org/officeDocument/2006/relationships/image" Target="../media/image78.jpeg"/><Relationship Id="rId1" Type="http://schemas.openxmlformats.org/officeDocument/2006/relationships/slideLayout" Target="../slideLayouts/slideLayout20.xml"/><Relationship Id="rId6" Type="http://schemas.openxmlformats.org/officeDocument/2006/relationships/image" Target="../media/image64.png"/><Relationship Id="rId11" Type="http://schemas.openxmlformats.org/officeDocument/2006/relationships/image" Target="../media/image69.jpeg"/><Relationship Id="rId5" Type="http://schemas.openxmlformats.org/officeDocument/2006/relationships/image" Target="../media/image63.jpeg"/><Relationship Id="rId15" Type="http://schemas.openxmlformats.org/officeDocument/2006/relationships/image" Target="../media/image73.jpeg"/><Relationship Id="rId10" Type="http://schemas.openxmlformats.org/officeDocument/2006/relationships/image" Target="../media/image68.jpeg"/><Relationship Id="rId19" Type="http://schemas.openxmlformats.org/officeDocument/2006/relationships/image" Target="../media/image77.jpe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chart" Target="../charts/char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8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5.xml"/><Relationship Id="rId4" Type="http://schemas.openxmlformats.org/officeDocument/2006/relationships/image" Target="../media/image8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6.xml"/><Relationship Id="rId6" Type="http://schemas.openxmlformats.org/officeDocument/2006/relationships/image" Target="../media/image88.jpeg"/><Relationship Id="rId5" Type="http://schemas.openxmlformats.org/officeDocument/2006/relationships/image" Target="../media/image8.pn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txBox="1">
            <a:spLocks/>
          </p:cNvSpPr>
          <p:nvPr/>
        </p:nvSpPr>
        <p:spPr bwMode="auto">
          <a:xfrm>
            <a:off x="1536899" y="2058939"/>
            <a:ext cx="10297144" cy="1513383"/>
          </a:xfrm>
          <a:prstGeom prst="rect">
            <a:avLst/>
          </a:prstGeom>
          <a:noFill/>
          <a:ln w="9525">
            <a:noFill/>
            <a:miter lim="800000"/>
            <a:headEnd/>
            <a:tailEnd/>
          </a:ln>
        </p:spPr>
        <p:txBody>
          <a:bodyPr lIns="104306" tIns="52153" rIns="104306" bIns="52153" anchor="ctr"/>
          <a:lstStyle/>
          <a:p>
            <a:pPr algn="ctr" defTabSz="1042988">
              <a:defRPr/>
            </a:pPr>
            <a:r>
              <a:rPr lang="en-US" sz="4400" b="1" i="1" dirty="0">
                <a:solidFill>
                  <a:srgbClr val="0070C0"/>
                </a:solidFill>
                <a:effectLst>
                  <a:outerShdw blurRad="38100" dist="38100" dir="2700000" algn="tl">
                    <a:srgbClr val="000000">
                      <a:alpha val="43137"/>
                    </a:srgbClr>
                  </a:outerShdw>
                </a:effectLst>
              </a:rPr>
              <a:t>Cancer in pregnancy</a:t>
            </a:r>
            <a:endParaRPr lang="nl-BE" sz="4200" b="1" i="1" kern="0" cap="all" noProof="1">
              <a:solidFill>
                <a:srgbClr val="0070C0"/>
              </a:solidFill>
              <a:effectLst>
                <a:outerShdw blurRad="38100" dist="38100" dir="2700000" algn="tl">
                  <a:srgbClr val="000000">
                    <a:alpha val="43137"/>
                  </a:srgbClr>
                </a:outerShdw>
              </a:effectLst>
              <a:latin typeface="Calibri"/>
            </a:endParaRPr>
          </a:p>
        </p:txBody>
      </p:sp>
      <p:sp>
        <p:nvSpPr>
          <p:cNvPr id="7" name="Ondertitel 2"/>
          <p:cNvSpPr txBox="1">
            <a:spLocks/>
          </p:cNvSpPr>
          <p:nvPr/>
        </p:nvSpPr>
        <p:spPr>
          <a:xfrm>
            <a:off x="1374775" y="3434390"/>
            <a:ext cx="10459268" cy="1752600"/>
          </a:xfrm>
          <a:prstGeom prst="rect">
            <a:avLst/>
          </a:prstGeom>
        </p:spPr>
        <p:txBody>
          <a:bodyPr vert="horz" lIns="104306" tIns="52153" rIns="104306" bIns="52153" rtlCol="0">
            <a:normAutofit fontScale="92500"/>
          </a:bodyPr>
          <a:lstStyle>
            <a:lvl1pPr marL="0" indent="0" algn="ctr" defTabSz="1043056" rtl="0" eaLnBrk="1" latinLnBrk="0" hangingPunct="1">
              <a:spcBef>
                <a:spcPct val="20000"/>
              </a:spcBef>
              <a:buFont typeface="Arial" panose="020B0604020202020204" pitchFamily="34" charset="0"/>
              <a:buNone/>
              <a:defRPr sz="3700" kern="1200">
                <a:solidFill>
                  <a:schemeClr val="tx1">
                    <a:tint val="75000"/>
                  </a:schemeClr>
                </a:solidFill>
                <a:latin typeface="+mn-lt"/>
                <a:ea typeface="+mn-ea"/>
                <a:cs typeface="+mn-cs"/>
              </a:defRPr>
            </a:lvl1pPr>
            <a:lvl2pPr marL="521528" indent="0" algn="ctr" defTabSz="1043056"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2pPr>
            <a:lvl3pPr marL="1043056" indent="0" algn="ctr" defTabSz="1043056" rtl="0" eaLnBrk="1" latinLnBrk="0" hangingPunct="1">
              <a:spcBef>
                <a:spcPct val="20000"/>
              </a:spcBef>
              <a:buFont typeface="Arial" panose="020B0604020202020204" pitchFamily="34" charset="0"/>
              <a:buNone/>
              <a:defRPr sz="2700" kern="1200">
                <a:solidFill>
                  <a:schemeClr val="tx1">
                    <a:tint val="75000"/>
                  </a:schemeClr>
                </a:solidFill>
                <a:latin typeface="+mn-lt"/>
                <a:ea typeface="+mn-ea"/>
                <a:cs typeface="+mn-cs"/>
              </a:defRPr>
            </a:lvl3pPr>
            <a:lvl4pPr marL="1564584" indent="0" algn="ctr" defTabSz="1043056" rtl="0" eaLnBrk="1" latinLnBrk="0" hangingPunct="1">
              <a:spcBef>
                <a:spcPct val="20000"/>
              </a:spcBef>
              <a:buFont typeface="Arial" panose="020B0604020202020204" pitchFamily="34" charset="0"/>
              <a:buNone/>
              <a:defRPr sz="2300" kern="1200">
                <a:solidFill>
                  <a:schemeClr val="tx1">
                    <a:tint val="75000"/>
                  </a:schemeClr>
                </a:solidFill>
                <a:latin typeface="+mn-lt"/>
                <a:ea typeface="+mn-ea"/>
                <a:cs typeface="+mn-cs"/>
              </a:defRPr>
            </a:lvl4pPr>
            <a:lvl5pPr marL="2086112" indent="0" algn="ctr" defTabSz="1043056" rtl="0" eaLnBrk="1" latinLnBrk="0" hangingPunct="1">
              <a:spcBef>
                <a:spcPct val="20000"/>
              </a:spcBef>
              <a:buFont typeface="Arial" panose="020B0604020202020204" pitchFamily="34" charset="0"/>
              <a:buNone/>
              <a:defRPr sz="2300" kern="1200">
                <a:solidFill>
                  <a:schemeClr val="tx1">
                    <a:tint val="75000"/>
                  </a:schemeClr>
                </a:solidFill>
                <a:latin typeface="+mn-lt"/>
                <a:ea typeface="+mn-ea"/>
                <a:cs typeface="+mn-cs"/>
              </a:defRPr>
            </a:lvl5pPr>
            <a:lvl6pPr marL="2607640" indent="0" algn="ctr" defTabSz="1043056" rtl="0" eaLnBrk="1" latinLnBrk="0" hangingPunct="1">
              <a:spcBef>
                <a:spcPct val="20000"/>
              </a:spcBef>
              <a:buFont typeface="Arial" panose="020B0604020202020204" pitchFamily="34" charset="0"/>
              <a:buNone/>
              <a:defRPr sz="2300" kern="1200">
                <a:solidFill>
                  <a:schemeClr val="tx1">
                    <a:tint val="75000"/>
                  </a:schemeClr>
                </a:solidFill>
                <a:latin typeface="+mn-lt"/>
                <a:ea typeface="+mn-ea"/>
                <a:cs typeface="+mn-cs"/>
              </a:defRPr>
            </a:lvl6pPr>
            <a:lvl7pPr marL="3129168" indent="0" algn="ctr" defTabSz="1043056" rtl="0" eaLnBrk="1" latinLnBrk="0" hangingPunct="1">
              <a:spcBef>
                <a:spcPct val="20000"/>
              </a:spcBef>
              <a:buFont typeface="Arial" panose="020B0604020202020204" pitchFamily="34" charset="0"/>
              <a:buNone/>
              <a:defRPr sz="2300" kern="1200">
                <a:solidFill>
                  <a:schemeClr val="tx1">
                    <a:tint val="75000"/>
                  </a:schemeClr>
                </a:solidFill>
                <a:latin typeface="+mn-lt"/>
                <a:ea typeface="+mn-ea"/>
                <a:cs typeface="+mn-cs"/>
              </a:defRPr>
            </a:lvl7pPr>
            <a:lvl8pPr marL="3650696" indent="0" algn="ctr" defTabSz="1043056" rtl="0" eaLnBrk="1" latinLnBrk="0" hangingPunct="1">
              <a:spcBef>
                <a:spcPct val="20000"/>
              </a:spcBef>
              <a:buFont typeface="Arial" panose="020B0604020202020204" pitchFamily="34" charset="0"/>
              <a:buNone/>
              <a:defRPr sz="2300" kern="1200">
                <a:solidFill>
                  <a:schemeClr val="tx1">
                    <a:tint val="75000"/>
                  </a:schemeClr>
                </a:solidFill>
                <a:latin typeface="+mn-lt"/>
                <a:ea typeface="+mn-ea"/>
                <a:cs typeface="+mn-cs"/>
              </a:defRPr>
            </a:lvl8pPr>
            <a:lvl9pPr marL="4172224" indent="0" algn="ctr" defTabSz="1043056" rtl="0" eaLnBrk="1" latinLnBrk="0" hangingPunct="1">
              <a:spcBef>
                <a:spcPct val="20000"/>
              </a:spcBef>
              <a:buFont typeface="Arial" panose="020B0604020202020204" pitchFamily="34" charset="0"/>
              <a:buNone/>
              <a:defRPr sz="2300" kern="1200">
                <a:solidFill>
                  <a:schemeClr val="tx1">
                    <a:tint val="75000"/>
                  </a:schemeClr>
                </a:solidFill>
                <a:latin typeface="+mn-lt"/>
                <a:ea typeface="+mn-ea"/>
                <a:cs typeface="+mn-cs"/>
              </a:defRPr>
            </a:lvl9pPr>
          </a:lstStyle>
          <a:p>
            <a:pPr fontAlgn="auto">
              <a:spcAft>
                <a:spcPts val="0"/>
              </a:spcAft>
            </a:pPr>
            <a:r>
              <a:rPr lang="nl-BE" sz="2400" b="1" dirty="0">
                <a:solidFill>
                  <a:srgbClr val="1F497D"/>
                </a:solidFill>
              </a:rPr>
              <a:t>Frédéric Amant</a:t>
            </a:r>
          </a:p>
          <a:p>
            <a:pPr fontAlgn="auto">
              <a:spcAft>
                <a:spcPts val="0"/>
              </a:spcAft>
            </a:pPr>
            <a:endParaRPr lang="nl-BE" sz="2400" b="1" dirty="0">
              <a:solidFill>
                <a:srgbClr val="1F497D"/>
              </a:solidFill>
            </a:endParaRPr>
          </a:p>
          <a:p>
            <a:pPr fontAlgn="auto">
              <a:spcAft>
                <a:spcPts val="0"/>
              </a:spcAft>
            </a:pPr>
            <a:r>
              <a:rPr lang="nl-BE" sz="2400" b="1" dirty="0">
                <a:solidFill>
                  <a:srgbClr val="1F497D"/>
                </a:solidFill>
              </a:rPr>
              <a:t>Leuven Cancer Institute, Belgium</a:t>
            </a:r>
          </a:p>
          <a:p>
            <a:pPr fontAlgn="auto">
              <a:spcAft>
                <a:spcPts val="0"/>
              </a:spcAft>
            </a:pPr>
            <a:r>
              <a:rPr lang="nl-BE" sz="2400" b="1" dirty="0">
                <a:solidFill>
                  <a:srgbClr val="1F497D"/>
                </a:solidFill>
              </a:rPr>
              <a:t>Netherlands Cancer Institute </a:t>
            </a:r>
            <a:r>
              <a:rPr lang="nl-BE" sz="2400" b="1" dirty="0">
                <a:solidFill>
                  <a:schemeClr val="tx2"/>
                </a:solidFill>
                <a:latin typeface="Calibri" panose="020F0502020204030204" pitchFamily="34" charset="0"/>
              </a:rPr>
              <a:t>&amp; </a:t>
            </a:r>
            <a:r>
              <a:rPr lang="nl-BE" sz="2400" b="1" dirty="0" err="1">
                <a:solidFill>
                  <a:schemeClr val="tx2"/>
                </a:solidFill>
                <a:latin typeface="Calibri" panose="020F0502020204030204" pitchFamily="34" charset="0"/>
              </a:rPr>
              <a:t>Academic</a:t>
            </a:r>
            <a:r>
              <a:rPr lang="nl-BE" sz="2400" b="1" dirty="0">
                <a:solidFill>
                  <a:schemeClr val="tx2"/>
                </a:solidFill>
                <a:latin typeface="Calibri" panose="020F0502020204030204" pitchFamily="34" charset="0"/>
              </a:rPr>
              <a:t> University </a:t>
            </a:r>
            <a:r>
              <a:rPr lang="nl-BE" sz="2400" b="1" dirty="0" err="1">
                <a:solidFill>
                  <a:schemeClr val="tx2"/>
                </a:solidFill>
                <a:latin typeface="Calibri" panose="020F0502020204030204" pitchFamily="34" charset="0"/>
              </a:rPr>
              <a:t>Medical</a:t>
            </a:r>
            <a:r>
              <a:rPr lang="nl-BE" sz="2400" b="1" dirty="0">
                <a:solidFill>
                  <a:schemeClr val="tx2"/>
                </a:solidFill>
                <a:latin typeface="Calibri" panose="020F0502020204030204" pitchFamily="34" charset="0"/>
              </a:rPr>
              <a:t> Center</a:t>
            </a:r>
            <a:r>
              <a:rPr lang="nl-BE" sz="2400" b="1" dirty="0">
                <a:solidFill>
                  <a:srgbClr val="1F497D"/>
                </a:solidFill>
              </a:rPr>
              <a:t>, </a:t>
            </a:r>
            <a:r>
              <a:rPr lang="nl-BE" sz="2400" b="1" dirty="0" err="1">
                <a:solidFill>
                  <a:srgbClr val="1F497D"/>
                </a:solidFill>
              </a:rPr>
              <a:t>the</a:t>
            </a:r>
            <a:r>
              <a:rPr lang="nl-BE" sz="2400" b="1" dirty="0">
                <a:solidFill>
                  <a:srgbClr val="1F497D"/>
                </a:solidFill>
              </a:rPr>
              <a:t> Netherlands</a:t>
            </a:r>
            <a:endParaRPr lang="en-US" sz="2400" b="1" dirty="0">
              <a:solidFill>
                <a:srgbClr val="1F497D"/>
              </a:solidFill>
            </a:endParaRPr>
          </a:p>
        </p:txBody>
      </p:sp>
      <p:grpSp>
        <p:nvGrpSpPr>
          <p:cNvPr id="8" name="Groep 7"/>
          <p:cNvGrpSpPr/>
          <p:nvPr/>
        </p:nvGrpSpPr>
        <p:grpSpPr>
          <a:xfrm>
            <a:off x="790555" y="321782"/>
            <a:ext cx="11627707" cy="7108013"/>
            <a:chOff x="-678052" y="373730"/>
            <a:chExt cx="10412202" cy="6518496"/>
          </a:xfrm>
        </p:grpSpPr>
        <p:pic>
          <p:nvPicPr>
            <p:cNvPr id="9" name="Picture 2" descr="\\Uz\data\Verloskunde\Gynaecologische Oncologie\AMANT\Marie(ke)\Briefhoofden, brieven, faxen en logo's\Logo's\KU Leuven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649" y="373730"/>
              <a:ext cx="1905610" cy="685589"/>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p:cNvPicPr>
              <a:picLocks noChangeAspect="1"/>
            </p:cNvPicPr>
            <p:nvPr/>
          </p:nvPicPr>
          <p:blipFill>
            <a:blip r:embed="rId3" cstate="print"/>
            <a:stretch>
              <a:fillRect/>
            </a:stretch>
          </p:blipFill>
          <p:spPr>
            <a:xfrm>
              <a:off x="7510988" y="5726037"/>
              <a:ext cx="1994891" cy="1034617"/>
            </a:xfrm>
            <a:prstGeom prst="rect">
              <a:avLst/>
            </a:prstGeom>
          </p:spPr>
        </p:pic>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5350" y="421314"/>
              <a:ext cx="2778800" cy="788429"/>
            </a:xfrm>
            <a:prstGeom prst="rect">
              <a:avLst/>
            </a:prstGeom>
          </p:spPr>
        </p:pic>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2258" y="5523549"/>
              <a:ext cx="1460977" cy="1368677"/>
            </a:xfrm>
            <a:prstGeom prst="rect">
              <a:avLst/>
            </a:prstGeom>
          </p:spPr>
        </p:pic>
        <p:pic>
          <p:nvPicPr>
            <p:cNvPr id="15" name="Afbeelding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052" y="5920901"/>
              <a:ext cx="2404109" cy="778394"/>
            </a:xfrm>
            <a:prstGeom prst="rect">
              <a:avLst/>
            </a:prstGeom>
          </p:spPr>
        </p:pic>
      </p:grpSp>
      <p:pic>
        <p:nvPicPr>
          <p:cNvPr id="2" name="Afbeelding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5451" y="6562441"/>
            <a:ext cx="3169098" cy="538149"/>
          </a:xfrm>
          <a:prstGeom prst="rect">
            <a:avLst/>
          </a:prstGeom>
        </p:spPr>
      </p:pic>
    </p:spTree>
    <p:extLst>
      <p:ext uri="{BB962C8B-B14F-4D97-AF65-F5344CB8AC3E}">
        <p14:creationId xmlns:p14="http://schemas.microsoft.com/office/powerpoint/2010/main" val="3904839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1042520" y="320893"/>
            <a:ext cx="10633543" cy="1815882"/>
          </a:xfrm>
          <a:prstGeom prst="rect">
            <a:avLst/>
          </a:prstGeom>
          <a:noFill/>
          <a:ln w="9525">
            <a:noFill/>
            <a:miter lim="800000"/>
            <a:headEnd/>
            <a:tailEnd/>
          </a:ln>
        </p:spPr>
        <p:txBody>
          <a:bodyPr wrap="square" anchor="ctr">
            <a:spAutoFit/>
          </a:bodyPr>
          <a:lstStyle/>
          <a:p>
            <a:pPr algn="ctr" eaLnBrk="0" hangingPunct="0">
              <a:defRPr/>
            </a:pPr>
            <a:r>
              <a:rPr lang="nl-BE" sz="3200" i="1" noProof="1">
                <a:solidFill>
                  <a:schemeClr val="accent1"/>
                </a:solidFill>
                <a:latin typeface="+mj-lt"/>
                <a:ea typeface="Times New Roman" pitchFamily="18" charset="0"/>
                <a:cs typeface="Arial" charset="0"/>
              </a:rPr>
              <a:t>Approximate fetal absorbed doses during imaging studies </a:t>
            </a:r>
            <a:r>
              <a:rPr lang="nl-BE" sz="1600" i="1" noProof="1">
                <a:solidFill>
                  <a:schemeClr val="accent1"/>
                </a:solidFill>
                <a:latin typeface="+mj-lt"/>
                <a:ea typeface="Times New Roman" pitchFamily="18" charset="0"/>
                <a:cs typeface="Arial" charset="0"/>
              </a:rPr>
              <a:t>(Toppenberg, 1999) </a:t>
            </a:r>
          </a:p>
          <a:p>
            <a:pPr algn="ctr" eaLnBrk="0" hangingPunct="0">
              <a:defRPr/>
            </a:pPr>
            <a:r>
              <a:rPr lang="nl-BE" sz="3200" i="1" noProof="1" smtClean="0">
                <a:solidFill>
                  <a:schemeClr val="accent1"/>
                </a:solidFill>
                <a:latin typeface="+mj-lt"/>
                <a:ea typeface="Times New Roman" pitchFamily="18" charset="0"/>
                <a:cs typeface="Arial" charset="0"/>
              </a:rPr>
              <a:t>The </a:t>
            </a:r>
            <a:r>
              <a:rPr lang="nl-BE" sz="3200" i="1" noProof="1">
                <a:solidFill>
                  <a:schemeClr val="accent1"/>
                </a:solidFill>
                <a:latin typeface="+mj-lt"/>
                <a:ea typeface="Times New Roman" pitchFamily="18" charset="0"/>
                <a:cs typeface="Arial" charset="0"/>
              </a:rPr>
              <a:t>threshold dose for fetal damage is estimated to vary between 10-20 </a:t>
            </a:r>
            <a:r>
              <a:rPr lang="nl-BE" sz="3200" i="1" noProof="1" smtClean="0">
                <a:solidFill>
                  <a:schemeClr val="accent1"/>
                </a:solidFill>
                <a:latin typeface="+mj-lt"/>
                <a:ea typeface="Times New Roman" pitchFamily="18" charset="0"/>
                <a:cs typeface="Arial" charset="0"/>
              </a:rPr>
              <a:t>cGy</a:t>
            </a:r>
            <a:endParaRPr lang="nl-BE" sz="3200" i="1" noProof="1">
              <a:solidFill>
                <a:schemeClr val="accent1"/>
              </a:solidFill>
              <a:latin typeface="+mj-lt"/>
              <a:ea typeface="Times New Roman" pitchFamily="18" charset="0"/>
              <a:cs typeface="Arial" charset="0"/>
            </a:endParaRPr>
          </a:p>
        </p:txBody>
      </p:sp>
      <p:graphicFrame>
        <p:nvGraphicFramePr>
          <p:cNvPr id="5" name="Tabel 4"/>
          <p:cNvGraphicFramePr>
            <a:graphicFrameLocks noGrp="1"/>
          </p:cNvGraphicFramePr>
          <p:nvPr/>
        </p:nvGraphicFramePr>
        <p:xfrm>
          <a:off x="2578100" y="2136775"/>
          <a:ext cx="8001056" cy="3643340"/>
        </p:xfrm>
        <a:graphic>
          <a:graphicData uri="http://schemas.openxmlformats.org/drawingml/2006/table">
            <a:tbl>
              <a:tblPr/>
              <a:tblGrid>
                <a:gridCol w="2224142">
                  <a:extLst>
                    <a:ext uri="{9D8B030D-6E8A-4147-A177-3AD203B41FA5}">
                      <a16:colId xmlns:a16="http://schemas.microsoft.com/office/drawing/2014/main" xmlns="" val="20000"/>
                    </a:ext>
                  </a:extLst>
                </a:gridCol>
                <a:gridCol w="1925638">
                  <a:extLst>
                    <a:ext uri="{9D8B030D-6E8A-4147-A177-3AD203B41FA5}">
                      <a16:colId xmlns:a16="http://schemas.microsoft.com/office/drawing/2014/main" xmlns="" val="20001"/>
                    </a:ext>
                  </a:extLst>
                </a:gridCol>
                <a:gridCol w="1925638">
                  <a:extLst>
                    <a:ext uri="{9D8B030D-6E8A-4147-A177-3AD203B41FA5}">
                      <a16:colId xmlns:a16="http://schemas.microsoft.com/office/drawing/2014/main" xmlns="" val="20002"/>
                    </a:ext>
                  </a:extLst>
                </a:gridCol>
                <a:gridCol w="1925638">
                  <a:extLst>
                    <a:ext uri="{9D8B030D-6E8A-4147-A177-3AD203B41FA5}">
                      <a16:colId xmlns:a16="http://schemas.microsoft.com/office/drawing/2014/main" xmlns="" val="20003"/>
                    </a:ext>
                  </a:extLst>
                </a:gridCol>
              </a:tblGrid>
              <a:tr h="371302">
                <a:tc>
                  <a:txBody>
                    <a:bodyPr/>
                    <a:lstStyle/>
                    <a:p>
                      <a:pPr>
                        <a:lnSpc>
                          <a:spcPct val="150000"/>
                        </a:lnSpc>
                        <a:spcAft>
                          <a:spcPts val="1000"/>
                        </a:spcAft>
                      </a:pPr>
                      <a:r>
                        <a:rPr lang="en-US" sz="1100" b="1" baseline="0" noProof="1" smtClean="0">
                          <a:solidFill>
                            <a:schemeClr val="accent4"/>
                          </a:solidFill>
                          <a:latin typeface="Arial"/>
                          <a:ea typeface="Times New Roman"/>
                          <a:cs typeface="Times New Roman"/>
                        </a:rPr>
                        <a:t>Procedure</a:t>
                      </a:r>
                      <a:endParaRPr lang="en-US" sz="1100" baseline="0" noProof="1">
                        <a:solidFill>
                          <a:schemeClr val="accent4"/>
                        </a:solidFill>
                        <a:latin typeface="Calibri"/>
                        <a:ea typeface="Times New Roman"/>
                        <a:cs typeface="Times New Roman"/>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nSpc>
                          <a:spcPct val="150000"/>
                        </a:lnSpc>
                        <a:spcAft>
                          <a:spcPts val="1000"/>
                        </a:spcAft>
                      </a:pPr>
                      <a:r>
                        <a:rPr lang="en-US" sz="1100" b="1" baseline="0" noProof="1" smtClean="0">
                          <a:solidFill>
                            <a:schemeClr val="accent4"/>
                          </a:solidFill>
                          <a:latin typeface="Arial"/>
                          <a:ea typeface="Times New Roman"/>
                          <a:cs typeface="Times New Roman"/>
                        </a:rPr>
                        <a:t>Fetal dose (cGy)</a:t>
                      </a:r>
                      <a:endParaRPr lang="en-US" sz="1100" baseline="0" noProof="1">
                        <a:solidFill>
                          <a:schemeClr val="accent4"/>
                        </a:solidFill>
                        <a:latin typeface="Calibri"/>
                        <a:ea typeface="Times New Roman"/>
                        <a:cs typeface="Times New Roman"/>
                      </a:endParaRPr>
                    </a:p>
                  </a:txBody>
                  <a:tcPr marL="68580" marR="68580" marT="0" marB="0" anchor="b">
                    <a:lnL>
                      <a:noFill/>
                    </a:lnL>
                    <a:lnR w="12700" cap="flat" cmpd="sng" algn="ctr">
                      <a:solidFill>
                        <a:srgbClr val="4BACC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nSpc>
                          <a:spcPct val="150000"/>
                        </a:lnSpc>
                        <a:spcAft>
                          <a:spcPts val="1000"/>
                        </a:spcAft>
                      </a:pPr>
                      <a:r>
                        <a:rPr lang="en-US" sz="1100" b="1" baseline="0" noProof="1" smtClean="0">
                          <a:solidFill>
                            <a:schemeClr val="accent4"/>
                          </a:solidFill>
                          <a:latin typeface="Arial"/>
                          <a:ea typeface="Times New Roman"/>
                          <a:cs typeface="Times New Roman"/>
                        </a:rPr>
                        <a:t>Procedure</a:t>
                      </a:r>
                      <a:endParaRPr lang="en-US" sz="1100" baseline="0" noProof="1">
                        <a:solidFill>
                          <a:schemeClr val="accent4"/>
                        </a:solidFill>
                        <a:latin typeface="Calibri"/>
                        <a:ea typeface="Times New Roman"/>
                        <a:cs typeface="Times New Roman"/>
                      </a:endParaRPr>
                    </a:p>
                  </a:txBody>
                  <a:tcPr marL="68580" marR="68580" marT="0" marB="0" anchor="b">
                    <a:lnL w="12700" cap="flat" cmpd="sng" algn="ctr">
                      <a:solidFill>
                        <a:srgbClr val="4BACC6"/>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nSpc>
                          <a:spcPct val="150000"/>
                        </a:lnSpc>
                        <a:spcAft>
                          <a:spcPts val="1000"/>
                        </a:spcAft>
                      </a:pPr>
                      <a:r>
                        <a:rPr lang="en-US" sz="1100" b="1" baseline="0" noProof="1" smtClean="0">
                          <a:solidFill>
                            <a:schemeClr val="accent4"/>
                          </a:solidFill>
                          <a:latin typeface="Arial"/>
                          <a:ea typeface="Times New Roman"/>
                          <a:cs typeface="Times New Roman"/>
                        </a:rPr>
                        <a:t>Fetal dose (cGy)</a:t>
                      </a:r>
                      <a:endParaRPr lang="en-US" sz="1100" baseline="0" noProof="1">
                        <a:solidFill>
                          <a:schemeClr val="accent4"/>
                        </a:solidFill>
                        <a:latin typeface="Calibri"/>
                        <a:ea typeface="Times New Roman"/>
                        <a:cs typeface="Times New Roman"/>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xmlns="" val="10000"/>
                  </a:ext>
                </a:extLst>
              </a:tr>
              <a:tr h="467434">
                <a:tc>
                  <a:txBody>
                    <a:bodyPr/>
                    <a:lstStyle/>
                    <a:p>
                      <a:pPr>
                        <a:lnSpc>
                          <a:spcPct val="150000"/>
                        </a:lnSpc>
                        <a:spcAft>
                          <a:spcPts val="1000"/>
                        </a:spcAft>
                      </a:pPr>
                      <a:r>
                        <a:rPr lang="en-US" sz="1000" baseline="0" noProof="1" smtClean="0">
                          <a:solidFill>
                            <a:schemeClr val="accent4"/>
                          </a:solidFill>
                          <a:latin typeface="Arial"/>
                          <a:ea typeface="Times New Roman"/>
                          <a:cs typeface="Times New Roman"/>
                        </a:rPr>
                        <a:t>Chest x-ray (PA &amp; lateral)</a:t>
                      </a:r>
                      <a:endParaRPr lang="en-US" sz="1100" baseline="0" noProof="1">
                        <a:solidFill>
                          <a:schemeClr val="accent4"/>
                        </a:solidFill>
                        <a:latin typeface="Calibri"/>
                        <a:ea typeface="Times New Roman"/>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0.00006</a:t>
                      </a:r>
                      <a:endParaRPr lang="en-US" sz="1100" baseline="0" noProof="1">
                        <a:solidFill>
                          <a:schemeClr val="accent4"/>
                        </a:solidFill>
                        <a:latin typeface="Calibri"/>
                        <a:ea typeface="Times New Roman"/>
                        <a:cs typeface="Times New Roman"/>
                      </a:endParaRPr>
                    </a:p>
                  </a:txBody>
                  <a:tcPr marL="68580" marR="68580" marT="0" marB="0">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Lumbosacral spine</a:t>
                      </a:r>
                      <a:endParaRPr lang="en-US" sz="1100" baseline="0" noProof="1">
                        <a:solidFill>
                          <a:schemeClr val="accent4"/>
                        </a:solidFill>
                        <a:latin typeface="Calibri"/>
                        <a:ea typeface="Times New Roman"/>
                        <a:cs typeface="Times New Roman"/>
                      </a:endParaRPr>
                    </a:p>
                  </a:txBody>
                  <a:tcPr marL="68580" marR="68580" marT="0" marB="0">
                    <a:lnL w="12700" cap="flat" cmpd="sng" algn="ctr">
                      <a:solidFill>
                        <a:srgbClr val="4BACC6"/>
                      </a:solidFill>
                      <a:prstDash val="solid"/>
                      <a:round/>
                      <a:headEnd type="none" w="med" len="med"/>
                      <a:tailEnd type="none" w="med" len="med"/>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0.2 – 0.6 </a:t>
                      </a:r>
                      <a:endParaRPr lang="en-US" sz="1100" baseline="0" noProof="1">
                        <a:solidFill>
                          <a:schemeClr val="accent4"/>
                        </a:solidFill>
                        <a:latin typeface="Calibri"/>
                        <a:ea typeface="Times New Roman"/>
                        <a:cs typeface="Times New Roman"/>
                      </a:endParaRPr>
                    </a:p>
                  </a:txBody>
                  <a:tcPr marL="68580" marR="68580" marT="0" marB="0">
                    <a:lnL>
                      <a:noFill/>
                    </a:lnL>
                    <a:lnR>
                      <a:noFill/>
                    </a:lnR>
                    <a:lnT w="12700" cap="flat" cmpd="sng" algn="ctr">
                      <a:solidFill>
                        <a:srgbClr val="4BACC6"/>
                      </a:solidFill>
                      <a:prstDash val="solid"/>
                      <a:round/>
                      <a:headEnd type="none" w="med" len="med"/>
                      <a:tailEnd type="none" w="med" len="med"/>
                    </a:lnT>
                    <a:lnB>
                      <a:noFill/>
                    </a:lnB>
                    <a:solidFill>
                      <a:srgbClr val="D2EAF1"/>
                    </a:solidFill>
                  </a:tcPr>
                </a:tc>
                <a:extLst>
                  <a:ext uri="{0D108BD9-81ED-4DB2-BD59-A6C34878D82A}">
                    <a16:rowId xmlns:a16="http://schemas.microsoft.com/office/drawing/2014/main" xmlns="" val="10001"/>
                  </a:ext>
                </a:extLst>
              </a:tr>
              <a:tr h="467434">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Abdominal x-ray</a:t>
                      </a:r>
                      <a:endParaRPr lang="en-US" sz="1100" baseline="0" noProof="1">
                        <a:solidFill>
                          <a:schemeClr val="accent4"/>
                        </a:solidFill>
                        <a:latin typeface="Calibri"/>
                        <a:ea typeface="Times New Roman"/>
                        <a:cs typeface="Times New Roman"/>
                      </a:endParaRPr>
                    </a:p>
                  </a:txBody>
                  <a:tcPr marL="68580" marR="68580" marT="0" marB="0">
                    <a:lnL>
                      <a:noFill/>
                    </a:lnL>
                    <a:lnR>
                      <a:noFill/>
                    </a:lnR>
                    <a:lnT>
                      <a:noFill/>
                    </a:lnT>
                    <a:lnB>
                      <a:noFill/>
                    </a:lnB>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0.15 – 0.26 </a:t>
                      </a:r>
                      <a:endParaRPr lang="en-US" sz="1100" baseline="0" noProof="1">
                        <a:solidFill>
                          <a:schemeClr val="accent4"/>
                        </a:solidFill>
                        <a:latin typeface="Calibri"/>
                        <a:ea typeface="Times New Roman"/>
                        <a:cs typeface="Times New Roman"/>
                      </a:endParaRPr>
                    </a:p>
                  </a:txBody>
                  <a:tcPr marL="68580" marR="68580" marT="0" marB="0">
                    <a:lnL>
                      <a:noFill/>
                    </a:lnL>
                    <a:lnR w="12700" cap="flat" cmpd="sng" algn="ctr">
                      <a:solidFill>
                        <a:srgbClr val="4BACC6"/>
                      </a:solidFill>
                      <a:prstDash val="solid"/>
                      <a:round/>
                      <a:headEnd type="none" w="med" len="med"/>
                      <a:tailEnd type="none" w="med" len="med"/>
                    </a:lnR>
                    <a:lnT>
                      <a:noFill/>
                    </a:lnT>
                    <a:lnB>
                      <a:noFill/>
                    </a:lnB>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Mammography</a:t>
                      </a:r>
                      <a:endParaRPr lang="en-US" sz="1100" baseline="0" noProof="1">
                        <a:solidFill>
                          <a:schemeClr val="accent4"/>
                        </a:solidFill>
                        <a:latin typeface="Calibri"/>
                        <a:ea typeface="Times New Roman"/>
                        <a:cs typeface="Times New Roman"/>
                      </a:endParaRPr>
                    </a:p>
                  </a:txBody>
                  <a:tcPr marL="68580" marR="68580" marT="0" marB="0">
                    <a:lnL w="12700" cap="flat" cmpd="sng" algn="ctr">
                      <a:solidFill>
                        <a:srgbClr val="4BACC6"/>
                      </a:solidFill>
                      <a:prstDash val="solid"/>
                      <a:round/>
                      <a:headEnd type="none" w="med" len="med"/>
                      <a:tailEnd type="none" w="med" len="med"/>
                    </a:lnL>
                    <a:lnR>
                      <a:noFill/>
                    </a:lnR>
                    <a:lnT>
                      <a:noFill/>
                    </a:lnT>
                    <a:lnB>
                      <a:noFill/>
                    </a:lnB>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0.01 – 0.04</a:t>
                      </a:r>
                      <a:endParaRPr lang="en-US" sz="1100" baseline="0" noProof="1">
                        <a:solidFill>
                          <a:schemeClr val="accent4"/>
                        </a:solidFill>
                        <a:latin typeface="Calibri"/>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xmlns="" val="10002"/>
                  </a:ext>
                </a:extLst>
              </a:tr>
              <a:tr h="467434">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Pelvic x-ray</a:t>
                      </a:r>
                      <a:endParaRPr lang="en-US" sz="1100" baseline="0" noProof="1">
                        <a:solidFill>
                          <a:schemeClr val="accent4"/>
                        </a:solidFill>
                        <a:latin typeface="Calibri"/>
                        <a:ea typeface="Times New Roman"/>
                        <a:cs typeface="Times New Roman"/>
                      </a:endParaRPr>
                    </a:p>
                  </a:txBody>
                  <a:tcPr marL="68580" marR="68580" marT="0" marB="0">
                    <a:lnL>
                      <a:noFill/>
                    </a:lnL>
                    <a:lnR>
                      <a:noFill/>
                    </a:lnR>
                    <a:lnT>
                      <a:noFill/>
                    </a:lnT>
                    <a:lnB>
                      <a:noFill/>
                    </a:lnB>
                    <a:solidFill>
                      <a:srgbClr val="D2EAF1"/>
                    </a:solidFill>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0.2 – 0.35 </a:t>
                      </a:r>
                      <a:endParaRPr lang="en-US" sz="1100" baseline="0" noProof="1">
                        <a:solidFill>
                          <a:schemeClr val="accent4"/>
                        </a:solidFill>
                        <a:latin typeface="Calibri"/>
                        <a:ea typeface="Times New Roman"/>
                        <a:cs typeface="Times New Roman"/>
                      </a:endParaRPr>
                    </a:p>
                  </a:txBody>
                  <a:tcPr marL="68580" marR="68580" marT="0" marB="0">
                    <a:lnL>
                      <a:noFill/>
                    </a:lnL>
                    <a:lnR w="12700" cap="flat" cmpd="sng" algn="ctr">
                      <a:solidFill>
                        <a:srgbClr val="4BACC6"/>
                      </a:solidFill>
                      <a:prstDash val="solid"/>
                      <a:round/>
                      <a:headEnd type="none" w="med" len="med"/>
                      <a:tailEnd type="none" w="med" len="med"/>
                    </a:lnR>
                    <a:lnT>
                      <a:noFill/>
                    </a:lnT>
                    <a:lnB>
                      <a:noFill/>
                    </a:lnB>
                    <a:solidFill>
                      <a:srgbClr val="D2EAF1"/>
                    </a:solidFill>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CT thorax</a:t>
                      </a:r>
                      <a:endParaRPr lang="en-US" sz="1100" baseline="0" noProof="1">
                        <a:solidFill>
                          <a:schemeClr val="accent4"/>
                        </a:solidFill>
                        <a:latin typeface="Calibri"/>
                        <a:ea typeface="Times New Roman"/>
                        <a:cs typeface="Times New Roman"/>
                      </a:endParaRPr>
                    </a:p>
                  </a:txBody>
                  <a:tcPr marL="68580" marR="68580" marT="0" marB="0">
                    <a:lnL w="12700" cap="flat" cmpd="sng" algn="ctr">
                      <a:solidFill>
                        <a:srgbClr val="4BACC6"/>
                      </a:solidFill>
                      <a:prstDash val="solid"/>
                      <a:round/>
                      <a:headEnd type="none" w="med" len="med"/>
                      <a:tailEnd type="none" w="med" len="med"/>
                    </a:lnL>
                    <a:lnR>
                      <a:noFill/>
                    </a:lnR>
                    <a:lnT>
                      <a:noFill/>
                    </a:lnT>
                    <a:lnB>
                      <a:noFill/>
                    </a:lnB>
                    <a:solidFill>
                      <a:srgbClr val="D2EAF1"/>
                    </a:solidFill>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0.01 – 1.3 </a:t>
                      </a:r>
                      <a:endParaRPr lang="en-US" sz="1100" baseline="0" noProof="1">
                        <a:solidFill>
                          <a:schemeClr val="accent4"/>
                        </a:solidFill>
                        <a:latin typeface="Calibri"/>
                        <a:ea typeface="Times New Roman"/>
                        <a:cs typeface="Times New Roman"/>
                      </a:endParaRPr>
                    </a:p>
                  </a:txBody>
                  <a:tcPr marL="68580" marR="68580" marT="0" marB="0">
                    <a:lnL>
                      <a:noFill/>
                    </a:lnL>
                    <a:lnR>
                      <a:noFill/>
                    </a:lnR>
                    <a:lnT>
                      <a:noFill/>
                    </a:lnT>
                    <a:lnB>
                      <a:noFill/>
                    </a:lnB>
                    <a:solidFill>
                      <a:srgbClr val="D2EAF1"/>
                    </a:solidFill>
                  </a:tcPr>
                </a:tc>
                <a:extLst>
                  <a:ext uri="{0D108BD9-81ED-4DB2-BD59-A6C34878D82A}">
                    <a16:rowId xmlns:a16="http://schemas.microsoft.com/office/drawing/2014/main" xmlns="" val="10003"/>
                  </a:ext>
                </a:extLst>
              </a:tr>
              <a:tr h="467434">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Intravenous pyelography</a:t>
                      </a:r>
                      <a:endParaRPr lang="en-US" sz="1100" baseline="0" noProof="1">
                        <a:solidFill>
                          <a:schemeClr val="accent4"/>
                        </a:solidFill>
                        <a:latin typeface="Calibri"/>
                        <a:ea typeface="Times New Roman"/>
                        <a:cs typeface="Times New Roman"/>
                      </a:endParaRPr>
                    </a:p>
                  </a:txBody>
                  <a:tcPr marL="68580" marR="68580" marT="0" marB="0">
                    <a:lnL>
                      <a:noFill/>
                    </a:lnL>
                    <a:lnR>
                      <a:noFill/>
                    </a:lnR>
                    <a:lnT>
                      <a:noFill/>
                    </a:lnT>
                    <a:lnB>
                      <a:noFill/>
                    </a:lnB>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0.4 – 0.9 </a:t>
                      </a:r>
                      <a:endParaRPr lang="en-US" sz="1100" baseline="0" noProof="1">
                        <a:solidFill>
                          <a:schemeClr val="accent4"/>
                        </a:solidFill>
                        <a:latin typeface="Calibri"/>
                        <a:ea typeface="Times New Roman"/>
                        <a:cs typeface="Times New Roman"/>
                      </a:endParaRPr>
                    </a:p>
                  </a:txBody>
                  <a:tcPr marL="68580" marR="68580" marT="0" marB="0">
                    <a:lnL>
                      <a:noFill/>
                    </a:lnL>
                    <a:lnR w="12700" cap="flat" cmpd="sng" algn="ctr">
                      <a:solidFill>
                        <a:srgbClr val="4BACC6"/>
                      </a:solidFill>
                      <a:prstDash val="solid"/>
                      <a:round/>
                      <a:headEnd type="none" w="med" len="med"/>
                      <a:tailEnd type="none" w="med" len="med"/>
                    </a:lnR>
                    <a:lnT>
                      <a:noFill/>
                    </a:lnT>
                    <a:lnB>
                      <a:noFill/>
                    </a:lnB>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CT abdomen</a:t>
                      </a:r>
                      <a:endParaRPr lang="en-US" sz="1100" baseline="0" noProof="1">
                        <a:solidFill>
                          <a:schemeClr val="accent4"/>
                        </a:solidFill>
                        <a:latin typeface="Calibri"/>
                        <a:ea typeface="Times New Roman"/>
                        <a:cs typeface="Times New Roman"/>
                      </a:endParaRPr>
                    </a:p>
                  </a:txBody>
                  <a:tcPr marL="68580" marR="68580" marT="0" marB="0">
                    <a:lnL w="12700" cap="flat" cmpd="sng" algn="ctr">
                      <a:solidFill>
                        <a:srgbClr val="4BACC6"/>
                      </a:solidFill>
                      <a:prstDash val="solid"/>
                      <a:round/>
                      <a:headEnd type="none" w="med" len="med"/>
                      <a:tailEnd type="none" w="med" len="med"/>
                    </a:lnL>
                    <a:lnR>
                      <a:noFill/>
                    </a:lnR>
                    <a:lnT>
                      <a:noFill/>
                    </a:lnT>
                    <a:lnB>
                      <a:noFill/>
                    </a:lnB>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0.8 – 3 </a:t>
                      </a:r>
                      <a:endParaRPr lang="en-US" sz="1100" baseline="0" noProof="1">
                        <a:solidFill>
                          <a:schemeClr val="accent4"/>
                        </a:solidFill>
                        <a:latin typeface="Calibri"/>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xmlns="" val="10004"/>
                  </a:ext>
                </a:extLst>
              </a:tr>
              <a:tr h="467434">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Barium enema</a:t>
                      </a:r>
                      <a:endParaRPr lang="en-US" sz="1100" baseline="0" noProof="1">
                        <a:solidFill>
                          <a:schemeClr val="accent4"/>
                        </a:solidFill>
                        <a:latin typeface="Calibri"/>
                        <a:ea typeface="Times New Roman"/>
                        <a:cs typeface="Times New Roman"/>
                      </a:endParaRPr>
                    </a:p>
                  </a:txBody>
                  <a:tcPr marL="68580" marR="68580" marT="0" marB="0">
                    <a:lnL>
                      <a:noFill/>
                    </a:lnL>
                    <a:lnR>
                      <a:noFill/>
                    </a:lnR>
                    <a:lnT>
                      <a:noFill/>
                    </a:lnT>
                    <a:lnB>
                      <a:noFill/>
                    </a:lnB>
                    <a:solidFill>
                      <a:srgbClr val="D2EAF1"/>
                    </a:solidFill>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0.3 – 4 </a:t>
                      </a:r>
                      <a:endParaRPr lang="en-US" sz="1100" baseline="0" noProof="1">
                        <a:solidFill>
                          <a:schemeClr val="accent4"/>
                        </a:solidFill>
                        <a:latin typeface="Calibri"/>
                        <a:ea typeface="Times New Roman"/>
                        <a:cs typeface="Times New Roman"/>
                      </a:endParaRPr>
                    </a:p>
                  </a:txBody>
                  <a:tcPr marL="68580" marR="68580" marT="0" marB="0">
                    <a:lnL>
                      <a:noFill/>
                    </a:lnL>
                    <a:lnR w="12700" cap="flat" cmpd="sng" algn="ctr">
                      <a:solidFill>
                        <a:srgbClr val="4BACC6"/>
                      </a:solidFill>
                      <a:prstDash val="solid"/>
                      <a:round/>
                      <a:headEnd type="none" w="med" len="med"/>
                      <a:tailEnd type="none" w="med" len="med"/>
                    </a:lnR>
                    <a:lnT>
                      <a:noFill/>
                    </a:lnT>
                    <a:lnB>
                      <a:noFill/>
                    </a:lnB>
                    <a:solidFill>
                      <a:srgbClr val="D2EAF1"/>
                    </a:solidFill>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CT pelvis</a:t>
                      </a:r>
                      <a:endParaRPr lang="en-US" sz="1100" baseline="0" noProof="1">
                        <a:solidFill>
                          <a:schemeClr val="accent4"/>
                        </a:solidFill>
                        <a:latin typeface="Calibri"/>
                        <a:ea typeface="Times New Roman"/>
                        <a:cs typeface="Times New Roman"/>
                      </a:endParaRPr>
                    </a:p>
                  </a:txBody>
                  <a:tcPr marL="68580" marR="68580" marT="0" marB="0">
                    <a:lnL w="12700" cap="flat" cmpd="sng" algn="ctr">
                      <a:solidFill>
                        <a:srgbClr val="4BACC6"/>
                      </a:solidFill>
                      <a:prstDash val="solid"/>
                      <a:round/>
                      <a:headEnd type="none" w="med" len="med"/>
                      <a:tailEnd type="none" w="med" len="med"/>
                    </a:lnL>
                    <a:lnR>
                      <a:noFill/>
                    </a:lnR>
                    <a:lnT>
                      <a:noFill/>
                    </a:lnT>
                    <a:lnB>
                      <a:noFill/>
                    </a:lnB>
                    <a:solidFill>
                      <a:srgbClr val="D2EAF1"/>
                    </a:solidFill>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2.5 – 8.9 </a:t>
                      </a:r>
                      <a:endParaRPr lang="en-US" sz="1100" baseline="0" noProof="1">
                        <a:solidFill>
                          <a:schemeClr val="accent4"/>
                        </a:solidFill>
                        <a:latin typeface="Calibri"/>
                        <a:ea typeface="Times New Roman"/>
                        <a:cs typeface="Times New Roman"/>
                      </a:endParaRPr>
                    </a:p>
                  </a:txBody>
                  <a:tcPr marL="68580" marR="68580" marT="0" marB="0">
                    <a:lnL>
                      <a:noFill/>
                    </a:lnL>
                    <a:lnR>
                      <a:noFill/>
                    </a:lnR>
                    <a:lnT>
                      <a:noFill/>
                    </a:lnT>
                    <a:lnB>
                      <a:noFill/>
                    </a:lnB>
                    <a:solidFill>
                      <a:srgbClr val="D2EAF1"/>
                    </a:solidFill>
                  </a:tcPr>
                </a:tc>
                <a:extLst>
                  <a:ext uri="{0D108BD9-81ED-4DB2-BD59-A6C34878D82A}">
                    <a16:rowId xmlns:a16="http://schemas.microsoft.com/office/drawing/2014/main" xmlns="" val="10005"/>
                  </a:ext>
                </a:extLst>
              </a:tr>
              <a:tr h="467434">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Dorsal spine</a:t>
                      </a:r>
                      <a:endParaRPr lang="en-US" sz="1100" baseline="0" noProof="1">
                        <a:solidFill>
                          <a:schemeClr val="accent4"/>
                        </a:solidFill>
                        <a:latin typeface="Calibri"/>
                        <a:ea typeface="Times New Roman"/>
                        <a:cs typeface="Times New Roman"/>
                      </a:endParaRPr>
                    </a:p>
                  </a:txBody>
                  <a:tcPr marL="68580" marR="68580" marT="0" marB="0">
                    <a:lnL>
                      <a:noFill/>
                    </a:lnL>
                    <a:lnR>
                      <a:noFill/>
                    </a:lnR>
                    <a:lnT>
                      <a:noFill/>
                    </a:lnT>
                    <a:lnB>
                      <a:noFill/>
                    </a:lnB>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&lt; 0.001</a:t>
                      </a:r>
                      <a:endParaRPr lang="en-US" sz="1100" baseline="0" noProof="1">
                        <a:solidFill>
                          <a:schemeClr val="accent4"/>
                        </a:solidFill>
                        <a:latin typeface="Calibri"/>
                        <a:ea typeface="Times New Roman"/>
                        <a:cs typeface="Times New Roman"/>
                      </a:endParaRPr>
                    </a:p>
                  </a:txBody>
                  <a:tcPr marL="68580" marR="68580" marT="0" marB="0">
                    <a:lnL>
                      <a:noFill/>
                    </a:lnL>
                    <a:lnR w="12700" cap="flat" cmpd="sng" algn="ctr">
                      <a:solidFill>
                        <a:srgbClr val="4BACC6"/>
                      </a:solidFill>
                      <a:prstDash val="solid"/>
                      <a:round/>
                      <a:headEnd type="none" w="med" len="med"/>
                      <a:tailEnd type="none" w="med" len="med"/>
                    </a:lnR>
                    <a:lnT>
                      <a:noFill/>
                    </a:lnT>
                    <a:lnB>
                      <a:noFill/>
                    </a:lnB>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Tc bone scan</a:t>
                      </a:r>
                      <a:endParaRPr lang="en-US" sz="1100" baseline="0" noProof="1">
                        <a:solidFill>
                          <a:schemeClr val="accent4"/>
                        </a:solidFill>
                        <a:latin typeface="Calibri"/>
                        <a:ea typeface="Times New Roman"/>
                        <a:cs typeface="Times New Roman"/>
                      </a:endParaRPr>
                    </a:p>
                  </a:txBody>
                  <a:tcPr marL="68580" marR="68580" marT="0" marB="0">
                    <a:lnL w="12700" cap="flat" cmpd="sng" algn="ctr">
                      <a:solidFill>
                        <a:srgbClr val="4BACC6"/>
                      </a:solidFill>
                      <a:prstDash val="solid"/>
                      <a:round/>
                      <a:headEnd type="none" w="med" len="med"/>
                      <a:tailEnd type="none" w="med" len="med"/>
                    </a:lnL>
                    <a:lnR>
                      <a:noFill/>
                    </a:lnR>
                    <a:lnT>
                      <a:noFill/>
                    </a:lnT>
                    <a:lnB>
                      <a:noFill/>
                    </a:lnB>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0.15 – 0.20 </a:t>
                      </a:r>
                      <a:endParaRPr lang="en-US" sz="1100" baseline="0" noProof="1">
                        <a:solidFill>
                          <a:schemeClr val="accent4"/>
                        </a:solidFill>
                        <a:latin typeface="Calibri"/>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xmlns="" val="10006"/>
                  </a:ext>
                </a:extLst>
              </a:tr>
              <a:tr h="467434">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Lumbar spine </a:t>
                      </a:r>
                      <a:endParaRPr lang="en-US" sz="1100" baseline="0" noProof="1">
                        <a:solidFill>
                          <a:schemeClr val="accent4"/>
                        </a:solidFill>
                        <a:latin typeface="Calibri"/>
                        <a:ea typeface="Times New Roman"/>
                        <a:cs typeface="Times New Roman"/>
                      </a:endParaRPr>
                    </a:p>
                  </a:txBody>
                  <a:tcPr marL="68580" marR="68580" marT="0" marB="0">
                    <a:lnL>
                      <a:noFill/>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algn="just">
                        <a:lnSpc>
                          <a:spcPct val="150000"/>
                        </a:lnSpc>
                        <a:spcAft>
                          <a:spcPts val="1000"/>
                        </a:spcAft>
                      </a:pPr>
                      <a:r>
                        <a:rPr lang="en-US" sz="1000" baseline="0" noProof="1" smtClean="0">
                          <a:solidFill>
                            <a:schemeClr val="accent4"/>
                          </a:solidFill>
                          <a:latin typeface="Arial"/>
                          <a:ea typeface="Times New Roman"/>
                          <a:cs typeface="Times New Roman"/>
                        </a:rPr>
                        <a:t>0.4 – 0.6 </a:t>
                      </a:r>
                      <a:endParaRPr lang="en-US" sz="1100" baseline="0" noProof="1">
                        <a:solidFill>
                          <a:schemeClr val="accent4"/>
                        </a:solidFill>
                        <a:latin typeface="Calibri"/>
                        <a:ea typeface="Times New Roman"/>
                        <a:cs typeface="Times New Roman"/>
                      </a:endParaRPr>
                    </a:p>
                  </a:txBody>
                  <a:tcPr marL="68580" marR="68580" marT="0" marB="0">
                    <a:lnL>
                      <a:noFill/>
                    </a:lnL>
                    <a:lnR w="12700" cap="flat" cmpd="sng" algn="ctr">
                      <a:solidFill>
                        <a:srgbClr val="4BACC6"/>
                      </a:solidFill>
                      <a:prstDash val="solid"/>
                      <a:round/>
                      <a:headEnd type="none" w="med" len="med"/>
                      <a:tailEnd type="none" w="med" len="med"/>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algn="just">
                        <a:lnSpc>
                          <a:spcPct val="150000"/>
                        </a:lnSpc>
                        <a:spcAft>
                          <a:spcPts val="1000"/>
                        </a:spcAft>
                      </a:pPr>
                      <a:endParaRPr lang="en-US" sz="1000" baseline="0" noProof="1">
                        <a:solidFill>
                          <a:schemeClr val="accent4"/>
                        </a:solidFill>
                        <a:latin typeface="Arial"/>
                        <a:ea typeface="Times New Roman"/>
                        <a:cs typeface="Times New Roman"/>
                      </a:endParaRPr>
                    </a:p>
                  </a:txBody>
                  <a:tcPr marL="68580" marR="68580" marT="0" marB="0">
                    <a:lnL w="12700" cap="flat" cmpd="sng" algn="ctr">
                      <a:solidFill>
                        <a:srgbClr val="4BACC6"/>
                      </a:solidFill>
                      <a:prstDash val="solid"/>
                      <a:round/>
                      <a:headEnd type="none" w="med" len="med"/>
                      <a:tailEnd type="none" w="med" len="med"/>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algn="just">
                        <a:lnSpc>
                          <a:spcPct val="150000"/>
                        </a:lnSpc>
                        <a:spcAft>
                          <a:spcPts val="1000"/>
                        </a:spcAft>
                      </a:pPr>
                      <a:endParaRPr lang="en-US" sz="1000" baseline="0" noProof="1">
                        <a:solidFill>
                          <a:schemeClr val="accent4"/>
                        </a:solidFill>
                        <a:latin typeface="Arial"/>
                        <a:ea typeface="Times New Roman"/>
                        <a:cs typeface="Times New Roman"/>
                      </a:endParaRPr>
                    </a:p>
                  </a:txBody>
                  <a:tcPr marL="68580" marR="68580" marT="0" marB="0">
                    <a:lnL>
                      <a:noFill/>
                    </a:lnL>
                    <a:lnR>
                      <a:noFill/>
                    </a:lnR>
                    <a:lnT>
                      <a:noFill/>
                    </a:lnT>
                    <a:lnB w="12700" cap="flat" cmpd="sng" algn="ctr">
                      <a:solidFill>
                        <a:srgbClr val="4BACC6"/>
                      </a:solidFill>
                      <a:prstDash val="solid"/>
                      <a:round/>
                      <a:headEnd type="none" w="med" len="med"/>
                      <a:tailEnd type="none" w="med" len="med"/>
                    </a:lnB>
                    <a:solidFill>
                      <a:srgbClr val="D2EAF1"/>
                    </a:solidFill>
                  </a:tcPr>
                </a:tc>
                <a:extLst>
                  <a:ext uri="{0D108BD9-81ED-4DB2-BD59-A6C34878D82A}">
                    <a16:rowId xmlns:a16="http://schemas.microsoft.com/office/drawing/2014/main" xmlns="" val="10007"/>
                  </a:ext>
                </a:extLst>
              </a:tr>
            </a:tbl>
          </a:graphicData>
        </a:graphic>
      </p:graphicFrame>
      <p:cxnSp>
        <p:nvCxnSpPr>
          <p:cNvPr id="7" name="Rechte verbindingslijn 6"/>
          <p:cNvCxnSpPr/>
          <p:nvPr/>
        </p:nvCxnSpPr>
        <p:spPr bwMode="auto">
          <a:xfrm>
            <a:off x="1792291" y="6996116"/>
            <a:ext cx="9858375" cy="1587"/>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689" name="Tijdelijke aanduiding voor dianummer 7"/>
          <p:cNvSpPr txBox="1">
            <a:spLocks noGrp="1"/>
          </p:cNvSpPr>
          <p:nvPr/>
        </p:nvSpPr>
        <p:spPr bwMode="auto">
          <a:xfrm>
            <a:off x="11293475" y="6996113"/>
            <a:ext cx="382588" cy="271462"/>
          </a:xfrm>
          <a:prstGeom prst="rect">
            <a:avLst/>
          </a:prstGeom>
          <a:noFill/>
          <a:ln w="9525">
            <a:noFill/>
            <a:miter lim="800000"/>
            <a:headEnd/>
            <a:tailEnd/>
          </a:ln>
        </p:spPr>
        <p:txBody>
          <a:bodyPr lIns="104306" tIns="52153" rIns="104306" bIns="52153"/>
          <a:lstStyle/>
          <a:p>
            <a:pPr algn="r"/>
            <a:fld id="{EE436ACE-E8BD-4937-97FF-A268B6CF0483}" type="slidenum">
              <a:rPr lang="nl-NL" sz="1200">
                <a:solidFill>
                  <a:schemeClr val="bg2"/>
                </a:solidFill>
              </a:rPr>
              <a:pPr algn="r"/>
              <a:t>10</a:t>
            </a:fld>
            <a:endParaRPr lang="nl-NL" sz="1200">
              <a:solidFill>
                <a:schemeClr val="bg2"/>
              </a:solidFill>
            </a:endParaRPr>
          </a:p>
        </p:txBody>
      </p:sp>
      <p:sp>
        <p:nvSpPr>
          <p:cNvPr id="27690" name="Text Box 43"/>
          <p:cNvSpPr txBox="1">
            <a:spLocks noChangeArrowheads="1"/>
          </p:cNvSpPr>
          <p:nvPr/>
        </p:nvSpPr>
        <p:spPr bwMode="auto">
          <a:xfrm>
            <a:off x="2544763" y="6013453"/>
            <a:ext cx="8691562" cy="733425"/>
          </a:xfrm>
          <a:prstGeom prst="rect">
            <a:avLst/>
          </a:prstGeom>
          <a:noFill/>
          <a:ln w="9525">
            <a:noFill/>
            <a:miter lim="800000"/>
            <a:headEnd/>
            <a:tailEnd/>
          </a:ln>
        </p:spPr>
        <p:txBody>
          <a:bodyPr wrap="none">
            <a:spAutoFit/>
          </a:bodyPr>
          <a:lstStyle/>
          <a:p>
            <a:pPr algn="ctr" defTabSz="1042988"/>
            <a:r>
              <a:rPr lang="nl-BE" b="1"/>
              <a:t>Sonography and magnetic resonance imaging are considered safe </a:t>
            </a:r>
          </a:p>
          <a:p>
            <a:pPr algn="ctr" defTabSz="1042988"/>
            <a:r>
              <a:rPr lang="nl-BE" b="1"/>
              <a:t>and preferred, especially for the abdomen or pelvis</a:t>
            </a:r>
            <a:endParaRPr lang="nl-NL" b="1"/>
          </a:p>
        </p:txBody>
      </p:sp>
    </p:spTree>
    <p:extLst>
      <p:ext uri="{BB962C8B-B14F-4D97-AF65-F5344CB8AC3E}">
        <p14:creationId xmlns:p14="http://schemas.microsoft.com/office/powerpoint/2010/main" val="330448971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p:cNvSpPr/>
          <p:nvPr/>
        </p:nvSpPr>
        <p:spPr bwMode="auto">
          <a:xfrm>
            <a:off x="1374777" y="5"/>
            <a:ext cx="10693400" cy="7561263"/>
          </a:xfrm>
          <a:prstGeom prst="rect">
            <a:avLst/>
          </a:prstGeom>
          <a:solidFill>
            <a:schemeClr val="tx1"/>
          </a:solidFill>
          <a:ln w="9525" cap="flat" cmpd="sng" algn="ctr">
            <a:noFill/>
            <a:prstDash val="solid"/>
            <a:round/>
            <a:headEnd type="none" w="med" len="med"/>
            <a:tailEnd type="none" w="med" len="med"/>
          </a:ln>
          <a:effectLst/>
        </p:spPr>
        <p:txBody>
          <a:bodyPr vert="horz" wrap="square" lIns="91410" tIns="45706" rIns="91410" bIns="45706" numCol="1" rtlCol="0" anchor="t" anchorCtr="0" compatLnSpc="1">
            <a:prstTxWarp prst="textNoShape">
              <a:avLst/>
            </a:prstTxWarp>
          </a:bodyPr>
          <a:lstStyle/>
          <a:p>
            <a:pPr defTabSz="1042653"/>
            <a:endParaRPr lang="nl-NL"/>
          </a:p>
        </p:txBody>
      </p:sp>
      <p:pic>
        <p:nvPicPr>
          <p:cNvPr id="5" name="Afbeelding 4" descr="echo verley_1_4.jpg"/>
          <p:cNvPicPr>
            <a:picLocks noChangeAspect="1"/>
          </p:cNvPicPr>
          <p:nvPr/>
        </p:nvPicPr>
        <p:blipFill>
          <a:blip r:embed="rId3" cstate="print"/>
          <a:stretch>
            <a:fillRect/>
          </a:stretch>
        </p:blipFill>
        <p:spPr>
          <a:xfrm>
            <a:off x="1374782" y="1044330"/>
            <a:ext cx="6642843" cy="4984600"/>
          </a:xfrm>
          <a:prstGeom prst="rect">
            <a:avLst/>
          </a:prstGeom>
        </p:spPr>
      </p:pic>
      <p:pic>
        <p:nvPicPr>
          <p:cNvPr id="6" name="Afbeelding 5" descr="mammo verley_2_1.jpg"/>
          <p:cNvPicPr>
            <a:picLocks noChangeAspect="1"/>
          </p:cNvPicPr>
          <p:nvPr/>
        </p:nvPicPr>
        <p:blipFill>
          <a:blip r:embed="rId4" cstate="print"/>
          <a:srcRect r="31667"/>
          <a:stretch>
            <a:fillRect/>
          </a:stretch>
        </p:blipFill>
        <p:spPr>
          <a:xfrm>
            <a:off x="7885045" y="5"/>
            <a:ext cx="3974116" cy="7561263"/>
          </a:xfrm>
          <a:prstGeom prst="rect">
            <a:avLst/>
          </a:prstGeom>
        </p:spPr>
      </p:pic>
      <p:sp>
        <p:nvSpPr>
          <p:cNvPr id="7" name="Rechthoek 6"/>
          <p:cNvSpPr/>
          <p:nvPr/>
        </p:nvSpPr>
        <p:spPr bwMode="auto">
          <a:xfrm>
            <a:off x="3697139" y="1476381"/>
            <a:ext cx="1152128" cy="288033"/>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96" tIns="45698" rIns="91396" bIns="45698" numCol="1" rtlCol="0" anchor="t" anchorCtr="0" compatLnSpc="1">
            <a:prstTxWarp prst="textNoShape">
              <a:avLst/>
            </a:prstTxWarp>
          </a:bodyPr>
          <a:lstStyle/>
          <a:p>
            <a:pPr defTabSz="1042468"/>
            <a:endParaRPr lang="nl-BE" dirty="0"/>
          </a:p>
        </p:txBody>
      </p:sp>
      <p:sp>
        <p:nvSpPr>
          <p:cNvPr id="8" name="Tekstvak 7"/>
          <p:cNvSpPr txBox="1"/>
          <p:nvPr/>
        </p:nvSpPr>
        <p:spPr>
          <a:xfrm>
            <a:off x="1752930" y="6588943"/>
            <a:ext cx="4896545" cy="415454"/>
          </a:xfrm>
          <a:prstGeom prst="rect">
            <a:avLst/>
          </a:prstGeom>
          <a:noFill/>
        </p:spPr>
        <p:txBody>
          <a:bodyPr wrap="square" lIns="91396" tIns="45698" rIns="91396" bIns="45698" rtlCol="0">
            <a:spAutoFit/>
          </a:bodyPr>
          <a:lstStyle/>
          <a:p>
            <a:endParaRPr lang="nl-BE" dirty="0"/>
          </a:p>
        </p:txBody>
      </p:sp>
      <p:sp>
        <p:nvSpPr>
          <p:cNvPr id="9" name="Tekstvak 8"/>
          <p:cNvSpPr txBox="1"/>
          <p:nvPr/>
        </p:nvSpPr>
        <p:spPr>
          <a:xfrm>
            <a:off x="1374778" y="6300913"/>
            <a:ext cx="6498828" cy="415454"/>
          </a:xfrm>
          <a:prstGeom prst="rect">
            <a:avLst/>
          </a:prstGeom>
          <a:noFill/>
        </p:spPr>
        <p:txBody>
          <a:bodyPr wrap="square" lIns="91396" tIns="45698" rIns="91396" bIns="45698" rtlCol="0">
            <a:spAutoFit/>
          </a:bodyPr>
          <a:lstStyle/>
          <a:p>
            <a:pPr algn="ctr"/>
            <a:r>
              <a:rPr lang="nl-BE" b="1" noProof="1">
                <a:solidFill>
                  <a:schemeClr val="bg1"/>
                </a:solidFill>
                <a:latin typeface="+mn-lt"/>
              </a:rPr>
              <a:t>Sonography: lesion 23 x 29 x12 mm</a:t>
            </a:r>
          </a:p>
        </p:txBody>
      </p:sp>
      <p:sp>
        <p:nvSpPr>
          <p:cNvPr id="10" name="Tekstvak 9"/>
          <p:cNvSpPr txBox="1"/>
          <p:nvPr/>
        </p:nvSpPr>
        <p:spPr>
          <a:xfrm>
            <a:off x="9817826" y="6228905"/>
            <a:ext cx="1872207" cy="415454"/>
          </a:xfrm>
          <a:prstGeom prst="rect">
            <a:avLst/>
          </a:prstGeom>
          <a:noFill/>
        </p:spPr>
        <p:txBody>
          <a:bodyPr wrap="square" lIns="91396" tIns="45698" rIns="91396" bIns="45698" rtlCol="0">
            <a:spAutoFit/>
          </a:bodyPr>
          <a:lstStyle/>
          <a:p>
            <a:r>
              <a:rPr lang="nl-BE" b="1" dirty="0">
                <a:solidFill>
                  <a:schemeClr val="bg1"/>
                </a:solidFill>
              </a:rPr>
              <a:t>Mammogram</a:t>
            </a:r>
          </a:p>
        </p:txBody>
      </p:sp>
      <p:sp>
        <p:nvSpPr>
          <p:cNvPr id="12" name="Rechthoek 11"/>
          <p:cNvSpPr/>
          <p:nvPr/>
        </p:nvSpPr>
        <p:spPr bwMode="auto">
          <a:xfrm>
            <a:off x="3913164" y="1260352"/>
            <a:ext cx="1152128" cy="144016"/>
          </a:xfrm>
          <a:prstGeom prst="rect">
            <a:avLst/>
          </a:prstGeom>
          <a:solidFill>
            <a:schemeClr val="tx1">
              <a:lumMod val="85000"/>
              <a:lumOff val="15000"/>
            </a:schemeClr>
          </a:solidFill>
          <a:ln w="9525" cap="flat" cmpd="sng" algn="ctr">
            <a:solidFill>
              <a:schemeClr val="tx1">
                <a:lumMod val="85000"/>
                <a:lumOff val="15000"/>
              </a:schemeClr>
            </a:solidFill>
            <a:prstDash val="solid"/>
            <a:round/>
            <a:headEnd type="none" w="med" len="med"/>
            <a:tailEnd type="none" w="med" len="med"/>
          </a:ln>
          <a:effectLst/>
        </p:spPr>
        <p:txBody>
          <a:bodyPr vert="horz" wrap="square" lIns="91410" tIns="45706" rIns="91410" bIns="45706" numCol="1" rtlCol="0" anchor="t" anchorCtr="0" compatLnSpc="1">
            <a:prstTxWarp prst="textNoShape">
              <a:avLst/>
            </a:prstTxWarp>
          </a:bodyPr>
          <a:lstStyle/>
          <a:p>
            <a:pPr defTabSz="1042653"/>
            <a:endParaRPr lang="nl-NL"/>
          </a:p>
        </p:txBody>
      </p:sp>
    </p:spTree>
    <p:extLst>
      <p:ext uri="{BB962C8B-B14F-4D97-AF65-F5344CB8AC3E}">
        <p14:creationId xmlns:p14="http://schemas.microsoft.com/office/powerpoint/2010/main" val="2057004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109792" y="540274"/>
            <a:ext cx="9423399" cy="792163"/>
          </a:xfrm>
        </p:spPr>
        <p:txBody>
          <a:bodyPr>
            <a:noAutofit/>
          </a:bodyPr>
          <a:lstStyle/>
          <a:p>
            <a:pPr>
              <a:defRPr/>
            </a:pPr>
            <a:r>
              <a:rPr lang="nl-BE" sz="4200" b="1" i="1" dirty="0" err="1">
                <a:solidFill>
                  <a:srgbClr val="0070C0"/>
                </a:solidFill>
                <a:effectLst>
                  <a:outerShdw blurRad="38100" dist="38100" dir="2700000" algn="tl">
                    <a:srgbClr val="000000">
                      <a:alpha val="43137"/>
                    </a:srgbClr>
                  </a:outerShdw>
                </a:effectLst>
              </a:rPr>
              <a:t>Safety</a:t>
            </a:r>
            <a:r>
              <a:rPr lang="nl-BE" sz="4200" b="1" i="1" dirty="0">
                <a:solidFill>
                  <a:srgbClr val="0070C0"/>
                </a:solidFill>
                <a:effectLst>
                  <a:outerShdw blurRad="38100" dist="38100" dir="2700000" algn="tl">
                    <a:srgbClr val="000000">
                      <a:alpha val="43137"/>
                    </a:srgbClr>
                  </a:outerShdw>
                </a:effectLst>
              </a:rPr>
              <a:t> of </a:t>
            </a:r>
            <a:r>
              <a:rPr lang="nl-BE" sz="4200" b="1" i="1" dirty="0" err="1">
                <a:solidFill>
                  <a:srgbClr val="0070C0"/>
                </a:solidFill>
                <a:effectLst>
                  <a:outerShdw blurRad="38100" dist="38100" dir="2700000" algn="tl">
                    <a:srgbClr val="000000">
                      <a:alpha val="43137"/>
                    </a:srgbClr>
                  </a:outerShdw>
                </a:effectLst>
              </a:rPr>
              <a:t>sentinel</a:t>
            </a:r>
            <a:r>
              <a:rPr lang="nl-BE" sz="4200" b="1" i="1" dirty="0">
                <a:solidFill>
                  <a:srgbClr val="0070C0"/>
                </a:solidFill>
                <a:effectLst>
                  <a:outerShdw blurRad="38100" dist="38100" dir="2700000" algn="tl">
                    <a:srgbClr val="000000">
                      <a:alpha val="43137"/>
                    </a:srgbClr>
                  </a:outerShdw>
                </a:effectLst>
              </a:rPr>
              <a:t> node </a:t>
            </a:r>
            <a:r>
              <a:rPr lang="nl-BE" sz="4200" b="1" i="1" dirty="0" err="1">
                <a:solidFill>
                  <a:srgbClr val="0070C0"/>
                </a:solidFill>
                <a:effectLst>
                  <a:outerShdw blurRad="38100" dist="38100" dir="2700000" algn="tl">
                    <a:srgbClr val="000000">
                      <a:alpha val="43137"/>
                    </a:srgbClr>
                  </a:outerShdw>
                </a:effectLst>
              </a:rPr>
              <a:t>during</a:t>
            </a:r>
            <a:r>
              <a:rPr lang="nl-BE" sz="4200" b="1" i="1" dirty="0">
                <a:solidFill>
                  <a:srgbClr val="0070C0"/>
                </a:solidFill>
                <a:effectLst>
                  <a:outerShdw blurRad="38100" dist="38100" dir="2700000" algn="tl">
                    <a:srgbClr val="000000">
                      <a:alpha val="43137"/>
                    </a:srgbClr>
                  </a:outerShdw>
                </a:effectLst>
              </a:rPr>
              <a:t> </a:t>
            </a:r>
            <a:r>
              <a:rPr lang="nl-BE" sz="4200" b="1" i="1" dirty="0" err="1">
                <a:solidFill>
                  <a:srgbClr val="0070C0"/>
                </a:solidFill>
                <a:effectLst>
                  <a:outerShdw blurRad="38100" dist="38100" dir="2700000" algn="tl">
                    <a:srgbClr val="000000">
                      <a:alpha val="43137"/>
                    </a:srgbClr>
                  </a:outerShdw>
                </a:effectLst>
              </a:rPr>
              <a:t>pregnancy</a:t>
            </a:r>
            <a:r>
              <a:rPr lang="nl-BE" sz="4200" b="1" i="1" dirty="0">
                <a:solidFill>
                  <a:srgbClr val="0070C0"/>
                </a:solidFill>
                <a:effectLst>
                  <a:outerShdw blurRad="38100" dist="38100" dir="2700000" algn="tl">
                    <a:srgbClr val="000000">
                      <a:alpha val="43137"/>
                    </a:srgbClr>
                  </a:outerShdw>
                </a:effectLst>
              </a:rPr>
              <a:t> </a:t>
            </a:r>
            <a:endParaRPr lang="nl-NL" sz="4200" b="1" i="1" dirty="0">
              <a:solidFill>
                <a:srgbClr val="0070C0"/>
              </a:solidFill>
              <a:effectLst>
                <a:outerShdw blurRad="38100" dist="38100" dir="2700000" algn="tl">
                  <a:srgbClr val="000000">
                    <a:alpha val="43137"/>
                  </a:srgbClr>
                </a:outerShdw>
              </a:effectLst>
            </a:endParaRPr>
          </a:p>
        </p:txBody>
      </p:sp>
      <p:sp>
        <p:nvSpPr>
          <p:cNvPr id="31747" name="Rectangle 3"/>
          <p:cNvSpPr>
            <a:spLocks noGrp="1" noChangeArrowheads="1"/>
          </p:cNvSpPr>
          <p:nvPr>
            <p:ph type="body" idx="4294967295"/>
          </p:nvPr>
        </p:nvSpPr>
        <p:spPr>
          <a:xfrm>
            <a:off x="2544766" y="1981203"/>
            <a:ext cx="8988425" cy="4943475"/>
          </a:xfrm>
        </p:spPr>
        <p:txBody>
          <a:bodyPr>
            <a:normAutofit lnSpcReduction="10000"/>
          </a:bodyPr>
          <a:lstStyle/>
          <a:p>
            <a:pPr>
              <a:lnSpc>
                <a:spcPct val="80000"/>
              </a:lnSpc>
              <a:buFont typeface="Wingdings" pitchFamily="2" charset="2"/>
              <a:buChar char="Ø"/>
            </a:pPr>
            <a:r>
              <a:rPr lang="nl-BE" sz="2900" b="1">
                <a:solidFill>
                  <a:srgbClr val="FF0000"/>
                </a:solidFill>
              </a:rPr>
              <a:t>18.5 MBq </a:t>
            </a:r>
            <a:r>
              <a:rPr lang="nl-BE" sz="2900" b="1" baseline="30000">
                <a:solidFill>
                  <a:srgbClr val="FF0000"/>
                </a:solidFill>
              </a:rPr>
              <a:t>99m</a:t>
            </a:r>
            <a:r>
              <a:rPr lang="nl-BE" sz="2900" b="1">
                <a:solidFill>
                  <a:srgbClr val="FF0000"/>
                </a:solidFill>
              </a:rPr>
              <a:t>Tc safe in breast cancer patients</a:t>
            </a:r>
          </a:p>
          <a:p>
            <a:pPr lvl="1">
              <a:lnSpc>
                <a:spcPct val="80000"/>
              </a:lnSpc>
            </a:pPr>
            <a:r>
              <a:rPr lang="nl-BE" sz="2400" b="1">
                <a:solidFill>
                  <a:srgbClr val="4D4D4D"/>
                </a:solidFill>
              </a:rPr>
              <a:t>Fetal dose &lt; 0.05 mGy (threshold is 100mGy)</a:t>
            </a:r>
          </a:p>
          <a:p>
            <a:pPr lvl="1">
              <a:lnSpc>
                <a:spcPct val="80000"/>
              </a:lnSpc>
            </a:pPr>
            <a:r>
              <a:rPr lang="nl-BE" sz="2400" b="1">
                <a:solidFill>
                  <a:srgbClr val="4D4D4D"/>
                </a:solidFill>
              </a:rPr>
              <a:t>Low dosages</a:t>
            </a:r>
          </a:p>
          <a:p>
            <a:pPr lvl="1">
              <a:lnSpc>
                <a:spcPct val="80000"/>
              </a:lnSpc>
            </a:pPr>
            <a:r>
              <a:rPr lang="nl-BE" sz="2400" b="1">
                <a:solidFill>
                  <a:srgbClr val="4D4D4D"/>
                </a:solidFill>
              </a:rPr>
              <a:t>Capture of </a:t>
            </a:r>
            <a:r>
              <a:rPr lang="nl-BE" sz="2400" b="1" baseline="30000">
                <a:solidFill>
                  <a:srgbClr val="4D4D4D"/>
                </a:solidFill>
              </a:rPr>
              <a:t>99m</a:t>
            </a:r>
            <a:r>
              <a:rPr lang="nl-BE" sz="2400" b="1">
                <a:solidFill>
                  <a:srgbClr val="4D4D4D"/>
                </a:solidFill>
              </a:rPr>
              <a:t>Tc in lymph nodes</a:t>
            </a:r>
          </a:p>
          <a:p>
            <a:pPr lvl="2">
              <a:lnSpc>
                <a:spcPct val="80000"/>
              </a:lnSpc>
            </a:pPr>
            <a:r>
              <a:rPr lang="nl-BE" sz="2000" b="1">
                <a:solidFill>
                  <a:srgbClr val="4D4D4D"/>
                </a:solidFill>
              </a:rPr>
              <a:t>Keleher et al. Breast J 2004</a:t>
            </a:r>
          </a:p>
          <a:p>
            <a:pPr lvl="2">
              <a:lnSpc>
                <a:spcPct val="80000"/>
              </a:lnSpc>
            </a:pPr>
            <a:r>
              <a:rPr lang="nl-BE" sz="2000" b="1">
                <a:solidFill>
                  <a:srgbClr val="4D4D4D"/>
                </a:solidFill>
              </a:rPr>
              <a:t>Gentilini et al., Ann Oncol 2004</a:t>
            </a:r>
          </a:p>
          <a:p>
            <a:pPr>
              <a:lnSpc>
                <a:spcPct val="80000"/>
              </a:lnSpc>
              <a:buFont typeface="Wingdings" pitchFamily="2" charset="2"/>
              <a:buChar char="Ø"/>
            </a:pPr>
            <a:r>
              <a:rPr lang="nl-BE" sz="2900" b="1">
                <a:solidFill>
                  <a:srgbClr val="FF0000"/>
                </a:solidFill>
              </a:rPr>
              <a:t>60-80 MBq safe in vulvar cancer</a:t>
            </a:r>
          </a:p>
          <a:p>
            <a:pPr lvl="1">
              <a:lnSpc>
                <a:spcPct val="80000"/>
              </a:lnSpc>
            </a:pPr>
            <a:r>
              <a:rPr lang="nl-BE" sz="2400" b="1">
                <a:solidFill>
                  <a:srgbClr val="4D4D4D"/>
                </a:solidFill>
              </a:rPr>
              <a:t>80 % remains in injection site or lymph nodes</a:t>
            </a:r>
          </a:p>
          <a:p>
            <a:pPr lvl="1">
              <a:lnSpc>
                <a:spcPct val="80000"/>
              </a:lnSpc>
            </a:pPr>
            <a:r>
              <a:rPr lang="nl-BE" sz="2400" b="1">
                <a:solidFill>
                  <a:srgbClr val="4D4D4D"/>
                </a:solidFill>
              </a:rPr>
              <a:t>Distance to fetus at least 10 cm</a:t>
            </a:r>
          </a:p>
          <a:p>
            <a:pPr lvl="1">
              <a:lnSpc>
                <a:spcPct val="80000"/>
              </a:lnSpc>
            </a:pPr>
            <a:r>
              <a:rPr lang="nl-BE" sz="2400" b="1">
                <a:solidFill>
                  <a:srgbClr val="4D4D4D"/>
                </a:solidFill>
              </a:rPr>
              <a:t>Fetal exposure for 100MBq is around 0.1 mGy ie 1000 times lower than threshold of 100mGy</a:t>
            </a:r>
          </a:p>
          <a:p>
            <a:pPr lvl="2">
              <a:lnSpc>
                <a:spcPct val="80000"/>
              </a:lnSpc>
            </a:pPr>
            <a:r>
              <a:rPr lang="nl-BE" sz="2000" b="1">
                <a:solidFill>
                  <a:srgbClr val="4D4D4D"/>
                </a:solidFill>
              </a:rPr>
              <a:t>Personal communication Ate Van der Zee</a:t>
            </a:r>
          </a:p>
          <a:p>
            <a:pPr>
              <a:lnSpc>
                <a:spcPct val="80000"/>
              </a:lnSpc>
              <a:buFont typeface="Wingdings" pitchFamily="2" charset="2"/>
              <a:buChar char="Ø"/>
            </a:pPr>
            <a:r>
              <a:rPr lang="nl-BE" sz="2900" b="1">
                <a:solidFill>
                  <a:srgbClr val="FF0000"/>
                </a:solidFill>
              </a:rPr>
              <a:t>Patent blue is not recommended </a:t>
            </a:r>
          </a:p>
          <a:p>
            <a:pPr lvl="1">
              <a:lnSpc>
                <a:spcPct val="80000"/>
              </a:lnSpc>
              <a:buFont typeface="Wingdings" pitchFamily="2" charset="2"/>
              <a:buChar char="Ø"/>
            </a:pPr>
            <a:r>
              <a:rPr lang="nl-BE" sz="2400" b="1">
                <a:solidFill>
                  <a:srgbClr val="4D4D4D"/>
                </a:solidFill>
              </a:rPr>
              <a:t>Anaphylactic reaction during pregnancy is hazardous</a:t>
            </a:r>
            <a:endParaRPr lang="nl-NL" sz="2400" b="1">
              <a:solidFill>
                <a:srgbClr val="4D4D4D"/>
              </a:solidFill>
            </a:endParaRPr>
          </a:p>
        </p:txBody>
      </p:sp>
    </p:spTree>
    <p:extLst>
      <p:ext uri="{BB962C8B-B14F-4D97-AF65-F5344CB8AC3E}">
        <p14:creationId xmlns:p14="http://schemas.microsoft.com/office/powerpoint/2010/main" val="358702129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80915" y="612279"/>
            <a:ext cx="9852276" cy="1224136"/>
          </a:xfrm>
        </p:spPr>
        <p:txBody>
          <a:bodyPr>
            <a:normAutofit fontScale="90000"/>
          </a:bodyPr>
          <a:lstStyle/>
          <a:p>
            <a:pPr algn="ctr"/>
            <a:r>
              <a:rPr lang="en-US" sz="4400" b="1" i="1" dirty="0">
                <a:solidFill>
                  <a:srgbClr val="0070C0"/>
                </a:solidFill>
                <a:effectLst>
                  <a:outerShdw blurRad="38100" dist="38100" dir="2700000" algn="tl">
                    <a:srgbClr val="000000">
                      <a:alpha val="43137"/>
                    </a:srgbClr>
                  </a:outerShdw>
                </a:effectLst>
              </a:rPr>
              <a:t>Sentinel lymph node biopsy for breast cancer treatment during pregnancy:</a:t>
            </a:r>
            <a:br>
              <a:rPr lang="en-US" sz="4400" b="1" i="1" dirty="0">
                <a:solidFill>
                  <a:srgbClr val="0070C0"/>
                </a:solidFill>
                <a:effectLst>
                  <a:outerShdw blurRad="38100" dist="38100" dir="2700000" algn="tl">
                    <a:srgbClr val="000000">
                      <a:alpha val="43137"/>
                    </a:srgbClr>
                  </a:outerShdw>
                </a:effectLst>
              </a:rPr>
            </a:br>
            <a:r>
              <a:rPr lang="en-US" sz="4400" b="1" i="1" dirty="0">
                <a:solidFill>
                  <a:srgbClr val="0070C0"/>
                </a:solidFill>
                <a:effectLst>
                  <a:outerShdw blurRad="38100" dist="38100" dir="2700000" algn="tl">
                    <a:srgbClr val="000000">
                      <a:alpha val="43137"/>
                    </a:srgbClr>
                  </a:outerShdw>
                </a:effectLst>
              </a:rPr>
              <a:t>maternal safety </a:t>
            </a:r>
            <a:r>
              <a:rPr lang="en-US" sz="4700" b="1" i="1" dirty="0">
                <a:solidFill>
                  <a:srgbClr val="0070C0"/>
                </a:solidFill>
                <a:effectLst>
                  <a:outerShdw blurRad="38100" dist="38100" dir="2700000" algn="tl">
                    <a:srgbClr val="000000">
                      <a:alpha val="43137"/>
                    </a:srgbClr>
                  </a:outerShdw>
                </a:effectLst>
              </a:rPr>
              <a:t/>
            </a:r>
            <a:br>
              <a:rPr lang="en-US" sz="4700" b="1" i="1" dirty="0">
                <a:solidFill>
                  <a:srgbClr val="0070C0"/>
                </a:solidFill>
                <a:effectLst>
                  <a:outerShdw blurRad="38100" dist="38100" dir="2700000" algn="tl">
                    <a:srgbClr val="000000">
                      <a:alpha val="43137"/>
                    </a:srgbClr>
                  </a:outerShdw>
                </a:effectLst>
              </a:rPr>
            </a:br>
            <a:r>
              <a:rPr lang="en-US" sz="1300" b="1" dirty="0"/>
              <a:t>Han et al., Br Ca Res Treat 2018</a:t>
            </a:r>
            <a:r>
              <a:rPr lang="nl-BE" sz="2100" b="1" dirty="0"/>
              <a:t/>
            </a:r>
            <a:br>
              <a:rPr lang="nl-BE" sz="2100" b="1" dirty="0"/>
            </a:br>
            <a:endParaRPr lang="nl-BE" sz="2100" b="1" dirty="0"/>
          </a:p>
        </p:txBody>
      </p:sp>
      <p:sp>
        <p:nvSpPr>
          <p:cNvPr id="8" name="Tijdelijke aanduiding voor inhoud 7"/>
          <p:cNvSpPr>
            <a:spLocks noGrp="1"/>
          </p:cNvSpPr>
          <p:nvPr>
            <p:ph idx="1"/>
          </p:nvPr>
        </p:nvSpPr>
        <p:spPr>
          <a:xfrm>
            <a:off x="1896460" y="2340474"/>
            <a:ext cx="9636249" cy="4968181"/>
          </a:xfrm>
        </p:spPr>
        <p:txBody>
          <a:bodyPr>
            <a:normAutofit lnSpcReduction="10000"/>
          </a:bodyPr>
          <a:lstStyle/>
          <a:p>
            <a:r>
              <a:rPr lang="en-US" sz="2000" dirty="0"/>
              <a:t>97 women (INCIP n=83; GBG n=14)</a:t>
            </a:r>
          </a:p>
          <a:p>
            <a:r>
              <a:rPr lang="en-US" sz="2000" dirty="0"/>
              <a:t>Median follow-up was 35 months (range 1 to 148), and median disease free survival was 32 months. </a:t>
            </a:r>
          </a:p>
          <a:p>
            <a:r>
              <a:rPr lang="en-US" sz="2000" dirty="0"/>
              <a:t>Eight patients experienced a loco-regional relapse: </a:t>
            </a:r>
          </a:p>
          <a:p>
            <a:pPr lvl="1"/>
            <a:r>
              <a:rPr lang="en-US" sz="1600" dirty="0"/>
              <a:t>contralateral breast (n=1; 1.0%), </a:t>
            </a:r>
          </a:p>
          <a:p>
            <a:pPr lvl="1"/>
            <a:r>
              <a:rPr lang="en-US" sz="1600" dirty="0" err="1"/>
              <a:t>ipsilateral</a:t>
            </a:r>
            <a:r>
              <a:rPr lang="en-US" sz="1600" dirty="0"/>
              <a:t> breast (n=4; 4.1%), </a:t>
            </a:r>
          </a:p>
          <a:p>
            <a:pPr lvl="1"/>
            <a:r>
              <a:rPr lang="en-US" sz="1600" dirty="0"/>
              <a:t>chest wall (n=1; 1.0%), </a:t>
            </a:r>
          </a:p>
          <a:p>
            <a:pPr lvl="1"/>
            <a:r>
              <a:rPr lang="en-US" sz="1600" dirty="0"/>
              <a:t>axilla (n=2; 2.1%).</a:t>
            </a:r>
          </a:p>
          <a:p>
            <a:endParaRPr lang="en-US" sz="1400" dirty="0"/>
          </a:p>
          <a:p>
            <a:r>
              <a:rPr lang="en-US" sz="2000" dirty="0"/>
              <a:t>Of the 2 patients who had an axillary recurrence:</a:t>
            </a:r>
          </a:p>
          <a:p>
            <a:pPr lvl="1"/>
            <a:r>
              <a:rPr lang="en-US" sz="1600" dirty="0"/>
              <a:t>one patient had also recurrent </a:t>
            </a:r>
            <a:r>
              <a:rPr lang="en-US" sz="1600" dirty="0" err="1"/>
              <a:t>ipsilateral</a:t>
            </a:r>
            <a:r>
              <a:rPr lang="en-US" sz="1600" dirty="0"/>
              <a:t> breast cancer, </a:t>
            </a:r>
          </a:p>
          <a:p>
            <a:pPr lvl="1"/>
            <a:r>
              <a:rPr lang="en-US" sz="1600" b="1" dirty="0">
                <a:solidFill>
                  <a:srgbClr val="0070C0"/>
                </a:solidFill>
              </a:rPr>
              <a:t>one patient had standard adjuvant treatment and </a:t>
            </a:r>
            <a:r>
              <a:rPr lang="en-US" sz="1600" b="1" dirty="0" err="1">
                <a:solidFill>
                  <a:srgbClr val="0070C0"/>
                </a:solidFill>
              </a:rPr>
              <a:t>ipsilateral</a:t>
            </a:r>
            <a:r>
              <a:rPr lang="en-US" sz="1600" b="1" dirty="0">
                <a:solidFill>
                  <a:srgbClr val="0070C0"/>
                </a:solidFill>
              </a:rPr>
              <a:t> axillary recurrence occurred 12 months after diagnosis.</a:t>
            </a:r>
          </a:p>
          <a:p>
            <a:pPr marL="522120" lvl="1" indent="0">
              <a:buNone/>
            </a:pPr>
            <a:endParaRPr lang="nl-BE" sz="1400" b="1" dirty="0">
              <a:solidFill>
                <a:srgbClr val="FF0000"/>
              </a:solidFill>
            </a:endParaRPr>
          </a:p>
          <a:p>
            <a:pPr marL="0" indent="0" algn="ctr">
              <a:buNone/>
            </a:pPr>
            <a:r>
              <a:rPr lang="en-US" sz="1800" b="1" dirty="0">
                <a:solidFill>
                  <a:srgbClr val="FF0000"/>
                </a:solidFill>
              </a:rPr>
              <a:t>SLN biopsy during pregnancy has a low axillary recurrence rate. This staging method can be considered during pregnancy instead of standard ALND for early stage, clinically node negative breast cancer.</a:t>
            </a:r>
            <a:endParaRPr lang="nl-BE" sz="1800" b="1" dirty="0">
              <a:solidFill>
                <a:srgbClr val="FF0000"/>
              </a:solidFill>
            </a:endParaRPr>
          </a:p>
          <a:p>
            <a:endParaRPr lang="nl-BE" sz="1400" dirty="0">
              <a:solidFill>
                <a:srgbClr val="FF0000"/>
              </a:solidFill>
            </a:endParaRPr>
          </a:p>
        </p:txBody>
      </p:sp>
    </p:spTree>
    <p:extLst>
      <p:ext uri="{BB962C8B-B14F-4D97-AF65-F5344CB8AC3E}">
        <p14:creationId xmlns:p14="http://schemas.microsoft.com/office/powerpoint/2010/main" val="3174138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2" descr="https://media.springernature.com/lw785/springer-static/image/art%3A10.1007%2Fs00330-017-5126-z/MediaObjects/330_2017_5126_Fig2_HTML.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9303" y="1512208"/>
            <a:ext cx="7127378" cy="59336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20761" y="0"/>
            <a:ext cx="7445920" cy="1446550"/>
          </a:xfrm>
          <a:prstGeom prst="rect">
            <a:avLst/>
          </a:prstGeom>
        </p:spPr>
        <p:txBody>
          <a:bodyPr wrap="square">
            <a:spAutoFit/>
          </a:bodyPr>
          <a:lstStyle/>
          <a:p>
            <a:pPr algn="ctr"/>
            <a:r>
              <a:rPr lang="nl-BE" sz="3800" b="1" i="1" dirty="0" err="1">
                <a:solidFill>
                  <a:srgbClr val="0070C0"/>
                </a:solidFill>
                <a:effectLst>
                  <a:outerShdw blurRad="38100" dist="38100" dir="2700000" algn="tl">
                    <a:srgbClr val="000000">
                      <a:alpha val="43137"/>
                    </a:srgbClr>
                  </a:outerShdw>
                </a:effectLst>
                <a:latin typeface="+mj-lt"/>
              </a:rPr>
              <a:t>Whole</a:t>
            </a:r>
            <a:r>
              <a:rPr lang="nl-BE" sz="3800" b="1" i="1" dirty="0">
                <a:solidFill>
                  <a:srgbClr val="0070C0"/>
                </a:solidFill>
                <a:effectLst>
                  <a:outerShdw blurRad="38100" dist="38100" dir="2700000" algn="tl">
                    <a:srgbClr val="000000">
                      <a:alpha val="43137"/>
                    </a:srgbClr>
                  </a:outerShdw>
                </a:effectLst>
                <a:latin typeface="+mj-lt"/>
              </a:rPr>
              <a:t>-body </a:t>
            </a:r>
            <a:r>
              <a:rPr lang="nl-BE" sz="3800" b="1" i="1" dirty="0" err="1">
                <a:solidFill>
                  <a:srgbClr val="0070C0"/>
                </a:solidFill>
                <a:effectLst>
                  <a:outerShdw blurRad="38100" dist="38100" dir="2700000" algn="tl">
                    <a:srgbClr val="000000">
                      <a:alpha val="43137"/>
                    </a:srgbClr>
                  </a:outerShdw>
                </a:effectLst>
                <a:latin typeface="+mj-lt"/>
              </a:rPr>
              <a:t>diffusion-weighted</a:t>
            </a:r>
            <a:r>
              <a:rPr lang="nl-BE" sz="3800" b="1" i="1" dirty="0">
                <a:solidFill>
                  <a:srgbClr val="0070C0"/>
                </a:solidFill>
                <a:effectLst>
                  <a:outerShdw blurRad="38100" dist="38100" dir="2700000" algn="tl">
                    <a:srgbClr val="000000">
                      <a:alpha val="43137"/>
                    </a:srgbClr>
                  </a:outerShdw>
                </a:effectLst>
                <a:latin typeface="+mj-lt"/>
              </a:rPr>
              <a:t> MRI (WB-DWI/MRI)</a:t>
            </a:r>
          </a:p>
          <a:p>
            <a:pPr algn="ctr"/>
            <a:r>
              <a:rPr lang="nl-NL" sz="1200" b="1" dirty="0"/>
              <a:t>Han et al., </a:t>
            </a:r>
            <a:r>
              <a:rPr lang="nl-NL" sz="1200" b="1" dirty="0" err="1"/>
              <a:t>Eur</a:t>
            </a:r>
            <a:r>
              <a:rPr lang="nl-NL" sz="1200" b="1" dirty="0"/>
              <a:t> </a:t>
            </a:r>
            <a:r>
              <a:rPr lang="nl-NL" sz="1200" b="1" dirty="0" err="1"/>
              <a:t>Radiol</a:t>
            </a:r>
            <a:r>
              <a:rPr lang="nl-NL" sz="1200" b="1" dirty="0"/>
              <a:t> 2018</a:t>
            </a:r>
            <a:endParaRPr lang="nl-BE" sz="1200" b="1" dirty="0"/>
          </a:p>
        </p:txBody>
      </p:sp>
    </p:spTree>
    <p:extLst>
      <p:ext uri="{BB962C8B-B14F-4D97-AF65-F5344CB8AC3E}">
        <p14:creationId xmlns:p14="http://schemas.microsoft.com/office/powerpoint/2010/main" val="112277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6899" y="756295"/>
            <a:ext cx="10153128" cy="792162"/>
          </a:xfrm>
        </p:spPr>
        <p:txBody>
          <a:bodyPr>
            <a:noAutofit/>
          </a:bodyPr>
          <a:lstStyle/>
          <a:p>
            <a:r>
              <a:rPr lang="nl-BE" sz="4400" b="1" i="1" dirty="0">
                <a:solidFill>
                  <a:srgbClr val="0070C0"/>
                </a:solidFill>
                <a:effectLst>
                  <a:outerShdw blurRad="38100" dist="38100" dir="2700000" algn="tl">
                    <a:srgbClr val="000000">
                      <a:alpha val="43137"/>
                    </a:srgbClr>
                  </a:outerShdw>
                </a:effectLst>
              </a:rPr>
              <a:t>Cancer in </a:t>
            </a:r>
            <a:r>
              <a:rPr lang="nl-BE" sz="4400" b="1" i="1" dirty="0" err="1">
                <a:solidFill>
                  <a:srgbClr val="0070C0"/>
                </a:solidFill>
                <a:effectLst>
                  <a:outerShdw blurRad="38100" dist="38100" dir="2700000" algn="tl">
                    <a:srgbClr val="000000">
                      <a:alpha val="43137"/>
                    </a:srgbClr>
                  </a:outerShdw>
                </a:effectLst>
              </a:rPr>
              <a:t>pregnancy</a:t>
            </a:r>
            <a:r>
              <a:rPr lang="nl-BE" sz="4400" b="1" i="1" dirty="0">
                <a:solidFill>
                  <a:srgbClr val="0070C0"/>
                </a:solidFill>
                <a:effectLst>
                  <a:outerShdw blurRad="38100" dist="38100" dir="2700000" algn="tl">
                    <a:srgbClr val="000000">
                      <a:alpha val="43137"/>
                    </a:srgbClr>
                  </a:outerShdw>
                </a:effectLst>
              </a:rPr>
              <a:t>: agenda</a:t>
            </a:r>
          </a:p>
        </p:txBody>
      </p:sp>
      <p:sp>
        <p:nvSpPr>
          <p:cNvPr id="3" name="Tijdelijke aanduiding voor inhoud 2"/>
          <p:cNvSpPr>
            <a:spLocks noGrp="1"/>
          </p:cNvSpPr>
          <p:nvPr>
            <p:ph idx="1"/>
          </p:nvPr>
        </p:nvSpPr>
        <p:spPr>
          <a:xfrm>
            <a:off x="2400998" y="2340471"/>
            <a:ext cx="8988425" cy="4465638"/>
          </a:xfrm>
        </p:spPr>
        <p:txBody>
          <a:bodyPr>
            <a:normAutofit lnSpcReduction="10000"/>
          </a:bodyPr>
          <a:lstStyle/>
          <a:p>
            <a:pPr>
              <a:buFont typeface="Wingdings" panose="05000000000000000000" pitchFamily="2" charset="2"/>
              <a:buChar char="Ø"/>
            </a:pPr>
            <a:r>
              <a:rPr lang="nl-NL" sz="3200" b="1" i="1" dirty="0">
                <a:effectLst>
                  <a:outerShdw blurRad="38100" dist="38100" dir="2700000" algn="tl">
                    <a:srgbClr val="000000">
                      <a:alpha val="43137"/>
                    </a:srgbClr>
                  </a:outerShdw>
                </a:effectLst>
              </a:rPr>
              <a:t>Case </a:t>
            </a:r>
            <a:r>
              <a:rPr lang="nl-NL" sz="3200" b="1" i="1" dirty="0" err="1">
                <a:effectLst>
                  <a:outerShdw blurRad="38100" dist="38100" dir="2700000" algn="tl">
                    <a:srgbClr val="000000">
                      <a:alpha val="43137"/>
                    </a:srgbClr>
                  </a:outerShdw>
                </a:effectLst>
              </a:rPr>
              <a:t>study</a:t>
            </a:r>
            <a:endParaRPr lang="nl-NL"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NL" sz="3200" b="1" i="1" dirty="0" err="1">
                <a:effectLst>
                  <a:outerShdw blurRad="38100" dist="38100" dir="2700000" algn="tl">
                    <a:srgbClr val="000000">
                      <a:alpha val="43137"/>
                    </a:srgbClr>
                  </a:outerShdw>
                </a:effectLst>
              </a:rPr>
              <a:t>Epidemiology</a:t>
            </a:r>
            <a:r>
              <a:rPr lang="nl-NL" sz="3200" b="1" i="1" dirty="0">
                <a:effectLst>
                  <a:outerShdw blurRad="38100" dist="38100" dir="2700000" algn="tl">
                    <a:srgbClr val="000000">
                      <a:alpha val="43137"/>
                    </a:srgbClr>
                  </a:outerShdw>
                </a:effectLst>
              </a:rPr>
              <a:t>, diagnosis and </a:t>
            </a:r>
            <a:r>
              <a:rPr lang="nl-NL" sz="3200" b="1" i="1" dirty="0" err="1">
                <a:effectLst>
                  <a:outerShdw blurRad="38100" dist="38100" dir="2700000" algn="tl">
                    <a:srgbClr val="000000">
                      <a:alpha val="43137"/>
                    </a:srgbClr>
                  </a:outerShdw>
                </a:effectLst>
              </a:rPr>
              <a:t>staging</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err="1">
                <a:solidFill>
                  <a:srgbClr val="FF0000"/>
                </a:solidFill>
                <a:effectLst>
                  <a:outerShdw blurRad="38100" dist="38100" dir="2700000" algn="tl">
                    <a:srgbClr val="000000">
                      <a:alpha val="43137"/>
                    </a:srgbClr>
                  </a:outerShdw>
                </a:effectLst>
              </a:rPr>
              <a:t>Surgery</a:t>
            </a:r>
            <a:r>
              <a:rPr lang="nl-BE" sz="3200" b="1" i="1" dirty="0">
                <a:effectLst>
                  <a:outerShdw blurRad="38100" dist="38100" dir="2700000" algn="tl">
                    <a:srgbClr val="000000">
                      <a:alpha val="43137"/>
                    </a:srgbClr>
                  </a:outerShdw>
                </a:effectLst>
              </a:rPr>
              <a:t> </a:t>
            </a: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Radiotherapy</a:t>
            </a:r>
            <a:r>
              <a:rPr lang="nl-BE" sz="3200" b="1" i="1" dirty="0">
                <a:effectLst>
                  <a:outerShdw blurRad="38100" dist="38100" dir="2700000" algn="tl">
                    <a:srgbClr val="000000">
                      <a:alpha val="43137"/>
                    </a:srgbClr>
                  </a:outerShdw>
                </a:effectLst>
              </a:rPr>
              <a:t> </a:t>
            </a: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Chemotherapy</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a:effectLst>
                  <a:outerShdw blurRad="38100" dist="38100" dir="2700000" algn="tl">
                    <a:srgbClr val="000000">
                      <a:alpha val="43137"/>
                    </a:srgbClr>
                  </a:outerShdw>
                </a:effectLst>
              </a:rPr>
              <a:t>Long term </a:t>
            </a:r>
            <a:r>
              <a:rPr lang="nl-BE" sz="3200" b="1" i="1" dirty="0" err="1">
                <a:effectLst>
                  <a:outerShdw blurRad="38100" dist="38100" dir="2700000" algn="tl">
                    <a:srgbClr val="000000">
                      <a:alpha val="43137"/>
                    </a:srgbClr>
                  </a:outerShdw>
                </a:effectLst>
              </a:rPr>
              <a:t>pediatric</a:t>
            </a:r>
            <a:r>
              <a:rPr lang="nl-BE" sz="3200" b="1" i="1" dirty="0">
                <a:effectLst>
                  <a:outerShdw blurRad="38100" dist="38100" dir="2700000" algn="tl">
                    <a:srgbClr val="000000">
                      <a:alpha val="43137"/>
                    </a:srgbClr>
                  </a:outerShdw>
                </a:effectLst>
              </a:rPr>
              <a:t> </a:t>
            </a:r>
            <a:r>
              <a:rPr lang="nl-BE" sz="3200" b="1" i="1" dirty="0" err="1">
                <a:effectLst>
                  <a:outerShdw blurRad="38100" dist="38100" dir="2700000" algn="tl">
                    <a:srgbClr val="000000">
                      <a:alpha val="43137"/>
                    </a:srgbClr>
                  </a:outerShdw>
                </a:effectLst>
              </a:rPr>
              <a:t>outcomes</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Multidisciplinary</a:t>
            </a:r>
            <a:r>
              <a:rPr lang="nl-BE" sz="3200" b="1" i="1" dirty="0">
                <a:effectLst>
                  <a:outerShdw blurRad="38100" dist="38100" dir="2700000" algn="tl">
                    <a:srgbClr val="000000">
                      <a:alpha val="43137"/>
                    </a:srgbClr>
                  </a:outerShdw>
                </a:effectLst>
              </a:rPr>
              <a:t> setting </a:t>
            </a:r>
            <a:r>
              <a:rPr lang="nl-BE" sz="3200" b="1" i="1" dirty="0" err="1">
                <a:effectLst>
                  <a:outerShdw blurRad="38100" dist="38100" dir="2700000" algn="tl">
                    <a:srgbClr val="000000">
                      <a:alpha val="43137"/>
                    </a:srgbClr>
                  </a:outerShdw>
                </a:effectLst>
              </a:rPr>
              <a:t>including</a:t>
            </a:r>
            <a:r>
              <a:rPr lang="nl-BE" sz="3200" b="1" i="1" dirty="0">
                <a:effectLst>
                  <a:outerShdw blurRad="38100" dist="38100" dir="2700000" algn="tl">
                    <a:srgbClr val="000000">
                      <a:alpha val="43137"/>
                    </a:srgbClr>
                  </a:outerShdw>
                </a:effectLst>
              </a:rPr>
              <a:t> </a:t>
            </a:r>
            <a:r>
              <a:rPr lang="nl-BE" sz="3200" b="1" i="1" dirty="0" err="1">
                <a:effectLst>
                  <a:outerShdw blurRad="38100" dist="38100" dir="2700000" algn="tl">
                    <a:srgbClr val="000000">
                      <a:alpha val="43137"/>
                    </a:srgbClr>
                  </a:outerShdw>
                </a:effectLst>
              </a:rPr>
              <a:t>obstetrical</a:t>
            </a:r>
            <a:r>
              <a:rPr lang="nl-BE" sz="3200" b="1" i="1" dirty="0">
                <a:effectLst>
                  <a:outerShdw blurRad="38100" dist="38100" dir="2700000" algn="tl">
                    <a:srgbClr val="000000">
                      <a:alpha val="43137"/>
                    </a:srgbClr>
                  </a:outerShdw>
                </a:effectLst>
              </a:rPr>
              <a:t> high care units</a:t>
            </a:r>
          </a:p>
          <a:p>
            <a:pPr marL="520604" lvl="1" indent="0">
              <a:buNone/>
            </a:pPr>
            <a:endParaRPr lang="nl-BE" sz="29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09934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4"/>
          <p:cNvSpPr/>
          <p:nvPr/>
        </p:nvSpPr>
        <p:spPr bwMode="auto">
          <a:xfrm>
            <a:off x="0" y="3"/>
            <a:ext cx="13442950" cy="7561263"/>
          </a:xfrm>
          <a:prstGeom prst="rect">
            <a:avLst/>
          </a:prstGeom>
          <a:solidFill>
            <a:schemeClr val="tx1"/>
          </a:solidFill>
          <a:ln w="9525" cap="flat" cmpd="sng" algn="ctr">
            <a:noFill/>
            <a:prstDash val="solid"/>
            <a:round/>
            <a:headEnd type="none" w="med" len="med"/>
            <a:tailEnd type="none" w="med" len="med"/>
          </a:ln>
          <a:effectLst/>
        </p:spPr>
        <p:txBody>
          <a:bodyPr vert="horz" wrap="square" lIns="91312" tIns="45657" rIns="91312" bIns="45657" numCol="1" rtlCol="0" anchor="t" anchorCtr="0" compatLnSpc="1">
            <a:prstTxWarp prst="textNoShape">
              <a:avLst/>
            </a:prstTxWarp>
          </a:bodyPr>
          <a:lstStyle/>
          <a:p>
            <a:pPr defTabSz="1041517"/>
            <a:endParaRPr lang="en-US" sz="3200" b="1" i="1" kern="0" dirty="0">
              <a:solidFill>
                <a:srgbClr val="FFFFFF"/>
              </a:solidFill>
              <a:effectLst>
                <a:outerShdw blurRad="38100" dist="38100" dir="2700000" algn="tl">
                  <a:srgbClr val="000000">
                    <a:alpha val="43137"/>
                  </a:srgbClr>
                </a:outerShdw>
              </a:effectLst>
              <a:latin typeface="Gill Sans Std"/>
            </a:endParaRPr>
          </a:p>
        </p:txBody>
      </p:sp>
      <p:sp>
        <p:nvSpPr>
          <p:cNvPr id="4" name="Titel 3"/>
          <p:cNvSpPr>
            <a:spLocks noGrp="1"/>
          </p:cNvSpPr>
          <p:nvPr>
            <p:ph type="title" sz="quarter"/>
          </p:nvPr>
        </p:nvSpPr>
        <p:spPr>
          <a:xfrm>
            <a:off x="1752923" y="252242"/>
            <a:ext cx="10068614" cy="1080119"/>
          </a:xfrm>
          <a:solidFill>
            <a:schemeClr val="bg1"/>
          </a:solidFill>
        </p:spPr>
        <p:txBody>
          <a:bodyPr>
            <a:noAutofit/>
          </a:bodyPr>
          <a:lstStyle/>
          <a:p>
            <a:pPr defTabSz="1042720"/>
            <a:r>
              <a:rPr lang="nl-BE" sz="3600" b="1" i="1" noProof="1">
                <a:solidFill>
                  <a:srgbClr val="0070C0"/>
                </a:solidFill>
                <a:effectLst>
                  <a:outerShdw blurRad="38100" dist="38100" dir="2700000" algn="tl">
                    <a:srgbClr val="000000">
                      <a:alpha val="43137"/>
                    </a:srgbClr>
                  </a:outerShdw>
                </a:effectLst>
                <a:ea typeface="+mn-ea"/>
                <a:cs typeface="+mn-cs"/>
              </a:rPr>
              <a:t>Adequate oxygenation and left lateral tilt position</a:t>
            </a:r>
            <a:endParaRPr lang="nl-BE" sz="3600" b="1" i="1" dirty="0">
              <a:solidFill>
                <a:srgbClr val="0070C0"/>
              </a:solidFill>
              <a:effectLst>
                <a:outerShdw blurRad="38100" dist="38100" dir="2700000" algn="tl">
                  <a:srgbClr val="000000">
                    <a:alpha val="43137"/>
                  </a:srgbClr>
                </a:outerShdw>
              </a:effectLst>
              <a:ea typeface="+mn-ea"/>
              <a:cs typeface="+mn-cs"/>
            </a:endParaRPr>
          </a:p>
        </p:txBody>
      </p:sp>
      <p:pic>
        <p:nvPicPr>
          <p:cNvPr id="94212" name="Picture 4"/>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2756037" y="1763713"/>
            <a:ext cx="3030269" cy="241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1" name="Picture 3"/>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tretch>
            <a:fillRect/>
          </a:stretch>
        </p:blipFill>
        <p:spPr bwMode="auto">
          <a:xfrm>
            <a:off x="7363222" y="1763713"/>
            <a:ext cx="3617118" cy="241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jdelijke aanduiding voor inhoud 8"/>
          <p:cNvSpPr>
            <a:spLocks noGrp="1"/>
          </p:cNvSpPr>
          <p:nvPr>
            <p:ph sz="quarter" idx="3"/>
          </p:nvPr>
        </p:nvSpPr>
        <p:spPr/>
        <p:txBody>
          <a:bodyPr/>
          <a:lstStyle/>
          <a:p>
            <a:pPr marL="0" indent="0">
              <a:buNone/>
            </a:pPr>
            <a:r>
              <a:rPr lang="en-US" sz="2400" b="1" i="1" dirty="0">
                <a:solidFill>
                  <a:srgbClr val="FFFFFF"/>
                </a:solidFill>
                <a:effectLst>
                  <a:outerShdw blurRad="38100" dist="38100" dir="2700000" algn="tl">
                    <a:srgbClr val="000000">
                      <a:alpha val="43137"/>
                    </a:srgbClr>
                  </a:outerShdw>
                </a:effectLst>
              </a:rPr>
              <a:t>No fetal monitoring when fetus is non viable</a:t>
            </a:r>
          </a:p>
          <a:p>
            <a:pPr marL="0" indent="0">
              <a:buNone/>
            </a:pPr>
            <a:endParaRPr lang="nl-BE" dirty="0"/>
          </a:p>
        </p:txBody>
      </p:sp>
      <p:pic>
        <p:nvPicPr>
          <p:cNvPr id="94213" name="Picture 5"/>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tretch>
            <a:fillRect/>
          </a:stretch>
        </p:blipFill>
        <p:spPr bwMode="auto">
          <a:xfrm>
            <a:off x="7356966" y="4341813"/>
            <a:ext cx="3629637"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kstvak 19"/>
          <p:cNvSpPr txBox="1"/>
          <p:nvPr/>
        </p:nvSpPr>
        <p:spPr>
          <a:xfrm>
            <a:off x="9864752" y="6995348"/>
            <a:ext cx="1344340" cy="415371"/>
          </a:xfrm>
          <a:prstGeom prst="rect">
            <a:avLst/>
          </a:prstGeom>
          <a:noFill/>
        </p:spPr>
        <p:txBody>
          <a:bodyPr wrap="none" lIns="91312" tIns="45657" rIns="91312" bIns="45657" rtlCol="0">
            <a:spAutoFit/>
          </a:bodyPr>
          <a:lstStyle/>
          <a:p>
            <a:r>
              <a:rPr lang="nl-BE" noProof="1">
                <a:solidFill>
                  <a:srgbClr val="FFFFFF"/>
                </a:solidFill>
                <a:latin typeface="+mn-lt"/>
              </a:rPr>
              <a:t>Tocometry</a:t>
            </a:r>
          </a:p>
        </p:txBody>
      </p:sp>
      <p:cxnSp>
        <p:nvCxnSpPr>
          <p:cNvPr id="26" name="Rechte verbindingslijn 25"/>
          <p:cNvCxnSpPr/>
          <p:nvPr/>
        </p:nvCxnSpPr>
        <p:spPr bwMode="auto">
          <a:xfrm rot="16200000" flipH="1">
            <a:off x="9114650" y="6316680"/>
            <a:ext cx="1071570" cy="428628"/>
          </a:xfrm>
          <a:prstGeom prst="line">
            <a:avLst/>
          </a:prstGeom>
          <a:solidFill>
            <a:schemeClr val="accent1"/>
          </a:solidFill>
          <a:ln w="38100" cap="flat" cmpd="sng" algn="ctr">
            <a:solidFill>
              <a:schemeClr val="bg1"/>
            </a:solidFill>
            <a:prstDash val="solid"/>
            <a:round/>
            <a:headEnd type="none" w="med" len="med"/>
            <a:tailEnd type="none" w="med" len="med"/>
          </a:ln>
          <a:effectLst/>
        </p:spPr>
      </p:cxnSp>
      <p:cxnSp>
        <p:nvCxnSpPr>
          <p:cNvPr id="27" name="Rechte verbindingslijn 26"/>
          <p:cNvCxnSpPr/>
          <p:nvPr/>
        </p:nvCxnSpPr>
        <p:spPr bwMode="auto">
          <a:xfrm flipH="1">
            <a:off x="9579007" y="4531458"/>
            <a:ext cx="285753" cy="281762"/>
          </a:xfrm>
          <a:prstGeom prst="line">
            <a:avLst/>
          </a:prstGeom>
          <a:solidFill>
            <a:schemeClr val="accent1"/>
          </a:solidFill>
          <a:ln w="38100" cap="flat" cmpd="sng" algn="ctr">
            <a:solidFill>
              <a:schemeClr val="bg1"/>
            </a:solidFill>
            <a:prstDash val="solid"/>
            <a:round/>
            <a:headEnd type="none" w="med" len="med"/>
            <a:tailEnd type="none" w="med" len="med"/>
          </a:ln>
          <a:effectLst/>
        </p:spPr>
      </p:cxnSp>
      <p:sp>
        <p:nvSpPr>
          <p:cNvPr id="29" name="Tekstvak 28"/>
          <p:cNvSpPr txBox="1"/>
          <p:nvPr/>
        </p:nvSpPr>
        <p:spPr>
          <a:xfrm>
            <a:off x="9097739" y="4181032"/>
            <a:ext cx="3066106" cy="415371"/>
          </a:xfrm>
          <a:prstGeom prst="rect">
            <a:avLst/>
          </a:prstGeom>
          <a:noFill/>
        </p:spPr>
        <p:txBody>
          <a:bodyPr wrap="square" lIns="91312" tIns="45657" rIns="91312" bIns="45657" rtlCol="0">
            <a:spAutoFit/>
          </a:bodyPr>
          <a:lstStyle/>
          <a:p>
            <a:r>
              <a:rPr lang="nl-BE" noProof="1">
                <a:solidFill>
                  <a:srgbClr val="FFFFFF"/>
                </a:solidFill>
                <a:latin typeface="+mn-lt"/>
              </a:rPr>
              <a:t>Fetal heart monitoring</a:t>
            </a:r>
          </a:p>
        </p:txBody>
      </p:sp>
    </p:spTree>
    <p:extLst>
      <p:ext uri="{BB962C8B-B14F-4D97-AF65-F5344CB8AC3E}">
        <p14:creationId xmlns:p14="http://schemas.microsoft.com/office/powerpoint/2010/main" val="436662947"/>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40958" y="252239"/>
            <a:ext cx="8988425" cy="792162"/>
          </a:xfrm>
        </p:spPr>
        <p:txBody>
          <a:bodyPr>
            <a:normAutofit/>
          </a:bodyPr>
          <a:lstStyle/>
          <a:p>
            <a:r>
              <a:rPr lang="de-AT" sz="4400" b="1" i="1" dirty="0" err="1">
                <a:solidFill>
                  <a:srgbClr val="0070C0"/>
                </a:solidFill>
                <a:effectLst>
                  <a:outerShdw blurRad="38100" dist="38100" dir="2700000" algn="tl">
                    <a:srgbClr val="000000">
                      <a:alpha val="43137"/>
                    </a:srgbClr>
                  </a:outerShdw>
                </a:effectLst>
              </a:rPr>
              <a:t>Suggested</a:t>
            </a:r>
            <a:r>
              <a:rPr lang="de-AT" sz="4400" b="1" i="1" dirty="0">
                <a:solidFill>
                  <a:srgbClr val="0070C0"/>
                </a:solidFill>
                <a:effectLst>
                  <a:outerShdw blurRad="38100" dist="38100" dir="2700000" algn="tl">
                    <a:srgbClr val="000000">
                      <a:alpha val="43137"/>
                    </a:srgbClr>
                  </a:outerShdw>
                </a:effectLst>
              </a:rPr>
              <a:t> </a:t>
            </a:r>
            <a:r>
              <a:rPr lang="de-AT" sz="4400" b="1" i="1" dirty="0" err="1">
                <a:solidFill>
                  <a:srgbClr val="0070C0"/>
                </a:solidFill>
                <a:effectLst>
                  <a:outerShdw blurRad="38100" dist="38100" dir="2700000" algn="tl">
                    <a:srgbClr val="000000">
                      <a:alpha val="43137"/>
                    </a:srgbClr>
                  </a:outerShdw>
                </a:effectLst>
              </a:rPr>
              <a:t>entry</a:t>
            </a:r>
            <a:r>
              <a:rPr lang="de-AT" sz="4400" b="1" i="1" dirty="0">
                <a:solidFill>
                  <a:srgbClr val="0070C0"/>
                </a:solidFill>
                <a:effectLst>
                  <a:outerShdw blurRad="38100" dist="38100" dir="2700000" algn="tl">
                    <a:srgbClr val="000000">
                      <a:alpha val="43137"/>
                    </a:srgbClr>
                  </a:outerShdw>
                </a:effectLst>
              </a:rPr>
              <a:t> </a:t>
            </a:r>
            <a:r>
              <a:rPr lang="de-AT" sz="4400" b="1" i="1" dirty="0" err="1">
                <a:solidFill>
                  <a:srgbClr val="0070C0"/>
                </a:solidFill>
                <a:effectLst>
                  <a:outerShdw blurRad="38100" dist="38100" dir="2700000" algn="tl">
                    <a:srgbClr val="000000">
                      <a:alpha val="43137"/>
                    </a:srgbClr>
                  </a:outerShdw>
                </a:effectLst>
              </a:rPr>
              <a:t>technique</a:t>
            </a:r>
            <a:r>
              <a:rPr lang="de-AT" sz="4400" b="1" i="1" dirty="0">
                <a:solidFill>
                  <a:srgbClr val="0070C0"/>
                </a:solidFill>
                <a:effectLst>
                  <a:outerShdw blurRad="38100" dist="38100" dir="2700000" algn="tl">
                    <a:srgbClr val="000000">
                      <a:alpha val="43137"/>
                    </a:srgbClr>
                  </a:outerShdw>
                </a:effectLst>
              </a:rPr>
              <a:t>:</a:t>
            </a:r>
          </a:p>
        </p:txBody>
      </p:sp>
      <p:pic>
        <p:nvPicPr>
          <p:cNvPr id="4" name="Inhaltsplatzhalter 3"/>
          <p:cNvPicPr>
            <a:picLocks noGrp="1" noChangeAspect="1"/>
          </p:cNvPicPr>
          <p:nvPr>
            <p:ph idx="1"/>
          </p:nvPr>
        </p:nvPicPr>
        <p:blipFill>
          <a:blip r:embed="rId3" cstate="print"/>
          <a:stretch>
            <a:fillRect/>
          </a:stretch>
        </p:blipFill>
        <p:spPr>
          <a:xfrm>
            <a:off x="1924713" y="1548386"/>
            <a:ext cx="4792667" cy="5276333"/>
          </a:xfrm>
          <a:prstGeom prst="rect">
            <a:avLst/>
          </a:prstGeom>
          <a:ln>
            <a:noFill/>
          </a:ln>
          <a:effectLst>
            <a:outerShdw blurRad="292100" dist="139700" dir="2700000" algn="tl" rotWithShape="0">
              <a:srgbClr val="333333">
                <a:alpha val="65000"/>
              </a:srgbClr>
            </a:outerShdw>
          </a:effectLst>
        </p:spPr>
      </p:pic>
      <p:sp>
        <p:nvSpPr>
          <p:cNvPr id="5" name="Rechteck 4"/>
          <p:cNvSpPr/>
          <p:nvPr/>
        </p:nvSpPr>
        <p:spPr>
          <a:xfrm>
            <a:off x="6937499" y="1304013"/>
            <a:ext cx="4712600" cy="5792355"/>
          </a:xfrm>
          <a:prstGeom prst="rect">
            <a:avLst/>
          </a:prstGeom>
        </p:spPr>
        <p:txBody>
          <a:bodyPr wrap="square">
            <a:spAutoFit/>
          </a:bodyPr>
          <a:lstStyle/>
          <a:p>
            <a:pPr marL="315039" indent="-315039">
              <a:buFont typeface="Arial" panose="020B0604020202020204" pitchFamily="34" charset="0"/>
              <a:buChar char="•"/>
            </a:pPr>
            <a:r>
              <a:rPr lang="de-AT" sz="2315" dirty="0" err="1">
                <a:latin typeface="+mj-lt"/>
              </a:rPr>
              <a:t>Use</a:t>
            </a:r>
            <a:r>
              <a:rPr lang="de-AT" sz="2315" dirty="0">
                <a:latin typeface="+mj-lt"/>
              </a:rPr>
              <a:t> of a </a:t>
            </a:r>
            <a:r>
              <a:rPr lang="de-AT" sz="2315" dirty="0" err="1">
                <a:latin typeface="+mj-lt"/>
              </a:rPr>
              <a:t>Veress</a:t>
            </a:r>
            <a:r>
              <a:rPr lang="de-AT" sz="2315" dirty="0">
                <a:latin typeface="+mj-lt"/>
              </a:rPr>
              <a:t> </a:t>
            </a:r>
            <a:r>
              <a:rPr lang="de-AT" sz="2315" dirty="0" err="1">
                <a:latin typeface="+mj-lt"/>
              </a:rPr>
              <a:t>needle</a:t>
            </a:r>
            <a:r>
              <a:rPr lang="de-AT" sz="2315" dirty="0">
                <a:latin typeface="+mj-lt"/>
              </a:rPr>
              <a:t> </a:t>
            </a:r>
            <a:r>
              <a:rPr lang="de-AT" sz="2315" dirty="0" err="1">
                <a:latin typeface="+mj-lt"/>
              </a:rPr>
              <a:t>inserted</a:t>
            </a:r>
            <a:r>
              <a:rPr lang="de-AT" sz="2315" dirty="0">
                <a:latin typeface="+mj-lt"/>
              </a:rPr>
              <a:t> </a:t>
            </a:r>
            <a:r>
              <a:rPr lang="de-AT" sz="2315" dirty="0" err="1">
                <a:latin typeface="+mj-lt"/>
              </a:rPr>
              <a:t>into</a:t>
            </a:r>
            <a:r>
              <a:rPr lang="de-AT" sz="2315" dirty="0">
                <a:latin typeface="+mj-lt"/>
              </a:rPr>
              <a:t> </a:t>
            </a:r>
            <a:r>
              <a:rPr lang="de-AT" sz="2315" dirty="0" err="1">
                <a:latin typeface="+mj-lt"/>
              </a:rPr>
              <a:t>the</a:t>
            </a:r>
            <a:r>
              <a:rPr lang="de-AT" sz="2315" dirty="0">
                <a:latin typeface="+mj-lt"/>
              </a:rPr>
              <a:t> </a:t>
            </a:r>
            <a:r>
              <a:rPr lang="de-AT" sz="2315" dirty="0" err="1">
                <a:latin typeface="+mj-lt"/>
              </a:rPr>
              <a:t>left</a:t>
            </a:r>
            <a:r>
              <a:rPr lang="de-AT" sz="2315" dirty="0">
                <a:latin typeface="+mj-lt"/>
              </a:rPr>
              <a:t>—</a:t>
            </a:r>
            <a:r>
              <a:rPr lang="de-AT" sz="2315" dirty="0" err="1">
                <a:latin typeface="+mj-lt"/>
              </a:rPr>
              <a:t>upper</a:t>
            </a:r>
            <a:r>
              <a:rPr lang="de-AT" sz="2315" dirty="0">
                <a:latin typeface="+mj-lt"/>
              </a:rPr>
              <a:t> </a:t>
            </a:r>
            <a:r>
              <a:rPr lang="de-AT" sz="2315" dirty="0" err="1">
                <a:latin typeface="+mj-lt"/>
              </a:rPr>
              <a:t>quadrant</a:t>
            </a:r>
            <a:r>
              <a:rPr lang="de-AT" sz="2315" dirty="0">
                <a:latin typeface="+mj-lt"/>
              </a:rPr>
              <a:t>. </a:t>
            </a:r>
          </a:p>
          <a:p>
            <a:pPr marL="315039" indent="-315039">
              <a:buFont typeface="Arial" panose="020B0604020202020204" pitchFamily="34" charset="0"/>
              <a:buChar char="•"/>
            </a:pPr>
            <a:r>
              <a:rPr lang="de-AT" sz="2315" dirty="0" err="1">
                <a:latin typeface="+mj-lt"/>
              </a:rPr>
              <a:t>Gastric</a:t>
            </a:r>
            <a:r>
              <a:rPr lang="de-AT" sz="2315" dirty="0">
                <a:latin typeface="+mj-lt"/>
              </a:rPr>
              <a:t> </a:t>
            </a:r>
            <a:r>
              <a:rPr lang="de-AT" sz="2315" dirty="0" err="1">
                <a:latin typeface="+mj-lt"/>
              </a:rPr>
              <a:t>decompression</a:t>
            </a:r>
            <a:r>
              <a:rPr lang="de-AT" sz="2315" dirty="0">
                <a:latin typeface="+mj-lt"/>
              </a:rPr>
              <a:t> </a:t>
            </a:r>
            <a:r>
              <a:rPr lang="de-AT" sz="2315" dirty="0" err="1">
                <a:latin typeface="+mj-lt"/>
              </a:rPr>
              <a:t>with</a:t>
            </a:r>
            <a:r>
              <a:rPr lang="de-AT" sz="2315" dirty="0">
                <a:latin typeface="+mj-lt"/>
              </a:rPr>
              <a:t> an </a:t>
            </a:r>
            <a:r>
              <a:rPr lang="de-AT" sz="2315" dirty="0" err="1">
                <a:latin typeface="+mj-lt"/>
              </a:rPr>
              <a:t>orogastric</a:t>
            </a:r>
            <a:r>
              <a:rPr lang="de-AT" sz="2315" dirty="0">
                <a:latin typeface="+mj-lt"/>
              </a:rPr>
              <a:t> </a:t>
            </a:r>
            <a:r>
              <a:rPr lang="de-AT" sz="2315" dirty="0" err="1">
                <a:latin typeface="+mj-lt"/>
              </a:rPr>
              <a:t>tube</a:t>
            </a:r>
            <a:r>
              <a:rPr lang="de-AT" sz="2315" dirty="0">
                <a:latin typeface="+mj-lt"/>
              </a:rPr>
              <a:t> </a:t>
            </a:r>
            <a:r>
              <a:rPr lang="de-AT" sz="2315" dirty="0" err="1">
                <a:latin typeface="+mj-lt"/>
              </a:rPr>
              <a:t>prior</a:t>
            </a:r>
            <a:r>
              <a:rPr lang="de-AT" sz="2315" dirty="0">
                <a:latin typeface="+mj-lt"/>
              </a:rPr>
              <a:t> </a:t>
            </a:r>
            <a:r>
              <a:rPr lang="de-AT" sz="2315" dirty="0" err="1">
                <a:latin typeface="+mj-lt"/>
              </a:rPr>
              <a:t>to</a:t>
            </a:r>
            <a:r>
              <a:rPr lang="de-AT" sz="2315" dirty="0">
                <a:latin typeface="+mj-lt"/>
              </a:rPr>
              <a:t> </a:t>
            </a:r>
            <a:r>
              <a:rPr lang="de-AT" sz="2315" dirty="0" err="1">
                <a:latin typeface="+mj-lt"/>
              </a:rPr>
              <a:t>needle</a:t>
            </a:r>
            <a:r>
              <a:rPr lang="de-AT" sz="2315" dirty="0">
                <a:latin typeface="+mj-lt"/>
              </a:rPr>
              <a:t> </a:t>
            </a:r>
            <a:r>
              <a:rPr lang="de-AT" sz="2315" dirty="0" err="1">
                <a:latin typeface="+mj-lt"/>
              </a:rPr>
              <a:t>insertion</a:t>
            </a:r>
            <a:r>
              <a:rPr lang="de-AT" sz="2315" dirty="0">
                <a:latin typeface="+mj-lt"/>
              </a:rPr>
              <a:t> </a:t>
            </a:r>
            <a:r>
              <a:rPr lang="de-AT" sz="2315" dirty="0" err="1">
                <a:latin typeface="+mj-lt"/>
              </a:rPr>
              <a:t>minimizes</a:t>
            </a:r>
            <a:r>
              <a:rPr lang="de-AT" sz="2315" dirty="0">
                <a:latin typeface="+mj-lt"/>
              </a:rPr>
              <a:t> </a:t>
            </a:r>
            <a:r>
              <a:rPr lang="de-AT" sz="2315" dirty="0" err="1">
                <a:latin typeface="+mj-lt"/>
              </a:rPr>
              <a:t>the</a:t>
            </a:r>
            <a:r>
              <a:rPr lang="de-AT" sz="2315" dirty="0">
                <a:latin typeface="+mj-lt"/>
              </a:rPr>
              <a:t> </a:t>
            </a:r>
            <a:r>
              <a:rPr lang="de-AT" sz="2315" dirty="0" err="1">
                <a:latin typeface="+mj-lt"/>
              </a:rPr>
              <a:t>risk</a:t>
            </a:r>
            <a:r>
              <a:rPr lang="de-AT" sz="2315" dirty="0">
                <a:latin typeface="+mj-lt"/>
              </a:rPr>
              <a:t> of </a:t>
            </a:r>
            <a:r>
              <a:rPr lang="de-AT" sz="2315" dirty="0" err="1">
                <a:latin typeface="+mj-lt"/>
              </a:rPr>
              <a:t>gastric</a:t>
            </a:r>
            <a:r>
              <a:rPr lang="de-AT" sz="2315" dirty="0">
                <a:latin typeface="+mj-lt"/>
              </a:rPr>
              <a:t> </a:t>
            </a:r>
            <a:r>
              <a:rPr lang="de-AT" sz="2315" dirty="0" err="1">
                <a:latin typeface="+mj-lt"/>
              </a:rPr>
              <a:t>perforation</a:t>
            </a:r>
            <a:endParaRPr lang="de-AT" sz="2315" dirty="0">
              <a:latin typeface="+mj-lt"/>
            </a:endParaRPr>
          </a:p>
          <a:p>
            <a:pPr marL="315039" indent="-315039">
              <a:buFont typeface="Arial" panose="020B0604020202020204" pitchFamily="34" charset="0"/>
              <a:buChar char="•"/>
            </a:pPr>
            <a:r>
              <a:rPr lang="de-AT" sz="2315" dirty="0">
                <a:latin typeface="+mj-lt"/>
              </a:rPr>
              <a:t>The </a:t>
            </a:r>
            <a:r>
              <a:rPr lang="de-AT" sz="2315" dirty="0" err="1">
                <a:latin typeface="+mj-lt"/>
              </a:rPr>
              <a:t>needle</a:t>
            </a:r>
            <a:r>
              <a:rPr lang="de-AT" sz="2315" dirty="0">
                <a:latin typeface="+mj-lt"/>
              </a:rPr>
              <a:t> </a:t>
            </a:r>
            <a:r>
              <a:rPr lang="de-AT" sz="2315" dirty="0" err="1">
                <a:latin typeface="+mj-lt"/>
              </a:rPr>
              <a:t>should</a:t>
            </a:r>
            <a:r>
              <a:rPr lang="de-AT" sz="2315" dirty="0">
                <a:latin typeface="+mj-lt"/>
              </a:rPr>
              <a:t> </a:t>
            </a:r>
            <a:r>
              <a:rPr lang="de-AT" sz="2315" dirty="0" err="1">
                <a:latin typeface="+mj-lt"/>
              </a:rPr>
              <a:t>be</a:t>
            </a:r>
            <a:r>
              <a:rPr lang="de-AT" sz="2315" dirty="0">
                <a:latin typeface="+mj-lt"/>
              </a:rPr>
              <a:t> </a:t>
            </a:r>
            <a:r>
              <a:rPr lang="de-AT" sz="2315" dirty="0" err="1">
                <a:latin typeface="+mj-lt"/>
              </a:rPr>
              <a:t>angled</a:t>
            </a:r>
            <a:r>
              <a:rPr lang="de-AT" sz="2315" dirty="0">
                <a:latin typeface="+mj-lt"/>
              </a:rPr>
              <a:t> </a:t>
            </a:r>
            <a:r>
              <a:rPr lang="de-AT" sz="2315" dirty="0" err="1">
                <a:latin typeface="+mj-lt"/>
              </a:rPr>
              <a:t>approximately</a:t>
            </a:r>
            <a:r>
              <a:rPr lang="de-AT" sz="2315" dirty="0">
                <a:latin typeface="+mj-lt"/>
              </a:rPr>
              <a:t> 15 </a:t>
            </a:r>
            <a:r>
              <a:rPr lang="de-AT" sz="2315" dirty="0" err="1">
                <a:latin typeface="+mj-lt"/>
              </a:rPr>
              <a:t>degrees</a:t>
            </a:r>
            <a:r>
              <a:rPr lang="de-AT" sz="2315" dirty="0">
                <a:latin typeface="+mj-lt"/>
              </a:rPr>
              <a:t> </a:t>
            </a:r>
            <a:r>
              <a:rPr lang="de-AT" sz="2315" dirty="0" err="1">
                <a:latin typeface="+mj-lt"/>
              </a:rPr>
              <a:t>caudad</a:t>
            </a:r>
            <a:r>
              <a:rPr lang="de-AT" sz="2315" dirty="0">
                <a:latin typeface="+mj-lt"/>
              </a:rPr>
              <a:t> </a:t>
            </a:r>
            <a:r>
              <a:rPr lang="de-AT" sz="2315" dirty="0" err="1">
                <a:latin typeface="+mj-lt"/>
              </a:rPr>
              <a:t>to</a:t>
            </a:r>
            <a:r>
              <a:rPr lang="de-AT" sz="2315" dirty="0">
                <a:latin typeface="+mj-lt"/>
              </a:rPr>
              <a:t> </a:t>
            </a:r>
            <a:r>
              <a:rPr lang="de-AT" sz="2315" dirty="0" err="1">
                <a:latin typeface="+mj-lt"/>
              </a:rPr>
              <a:t>minimize</a:t>
            </a:r>
            <a:r>
              <a:rPr lang="de-AT" sz="2315" dirty="0">
                <a:latin typeface="+mj-lt"/>
              </a:rPr>
              <a:t> </a:t>
            </a:r>
            <a:r>
              <a:rPr lang="de-AT" sz="2315" dirty="0" err="1">
                <a:latin typeface="+mj-lt"/>
              </a:rPr>
              <a:t>the</a:t>
            </a:r>
            <a:r>
              <a:rPr lang="de-AT" sz="2315" dirty="0">
                <a:latin typeface="+mj-lt"/>
              </a:rPr>
              <a:t> </a:t>
            </a:r>
            <a:r>
              <a:rPr lang="de-AT" sz="2315" dirty="0" err="1">
                <a:latin typeface="+mj-lt"/>
              </a:rPr>
              <a:t>risk</a:t>
            </a:r>
            <a:r>
              <a:rPr lang="de-AT" sz="2315" dirty="0">
                <a:latin typeface="+mj-lt"/>
              </a:rPr>
              <a:t> of </a:t>
            </a:r>
            <a:r>
              <a:rPr lang="de-AT" sz="2315" dirty="0" err="1">
                <a:latin typeface="+mj-lt"/>
              </a:rPr>
              <a:t>splenic</a:t>
            </a:r>
            <a:r>
              <a:rPr lang="de-AT" sz="2315" dirty="0">
                <a:latin typeface="+mj-lt"/>
              </a:rPr>
              <a:t> </a:t>
            </a:r>
            <a:r>
              <a:rPr lang="de-AT" sz="2315" dirty="0" err="1">
                <a:latin typeface="+mj-lt"/>
              </a:rPr>
              <a:t>injury</a:t>
            </a:r>
            <a:endParaRPr lang="de-AT" sz="2315" dirty="0">
              <a:latin typeface="+mj-lt"/>
            </a:endParaRPr>
          </a:p>
          <a:p>
            <a:pPr marL="315039" indent="-315039">
              <a:buFont typeface="Arial" panose="020B0604020202020204" pitchFamily="34" charset="0"/>
              <a:buChar char="•"/>
            </a:pPr>
            <a:endParaRPr lang="de-AT" sz="2315" dirty="0">
              <a:latin typeface="+mj-lt"/>
            </a:endParaRPr>
          </a:p>
          <a:p>
            <a:pPr marL="315039" indent="-315039">
              <a:buFont typeface="Arial" panose="020B0604020202020204" pitchFamily="34" charset="0"/>
              <a:buChar char="•"/>
            </a:pPr>
            <a:r>
              <a:rPr lang="de-AT" sz="2315" dirty="0">
                <a:latin typeface="+mj-lt"/>
              </a:rPr>
              <a:t>Placement of a </a:t>
            </a:r>
            <a:r>
              <a:rPr lang="de-AT" sz="2315" dirty="0" err="1">
                <a:latin typeface="+mj-lt"/>
              </a:rPr>
              <a:t>supraumbilical</a:t>
            </a:r>
            <a:r>
              <a:rPr lang="de-AT" sz="2315" dirty="0">
                <a:latin typeface="+mj-lt"/>
              </a:rPr>
              <a:t> </a:t>
            </a:r>
            <a:r>
              <a:rPr lang="de-AT" sz="2315" dirty="0" err="1">
                <a:latin typeface="+mj-lt"/>
              </a:rPr>
              <a:t>port</a:t>
            </a:r>
            <a:r>
              <a:rPr lang="de-AT" sz="2315" dirty="0">
                <a:latin typeface="+mj-lt"/>
              </a:rPr>
              <a:t> 6 cm </a:t>
            </a:r>
            <a:r>
              <a:rPr lang="de-AT" sz="2315" dirty="0" err="1">
                <a:latin typeface="+mj-lt"/>
              </a:rPr>
              <a:t>above</a:t>
            </a:r>
            <a:r>
              <a:rPr lang="de-AT" sz="2315" dirty="0">
                <a:latin typeface="+mj-lt"/>
              </a:rPr>
              <a:t> </a:t>
            </a:r>
            <a:r>
              <a:rPr lang="de-AT" sz="2315" dirty="0" err="1">
                <a:latin typeface="+mj-lt"/>
              </a:rPr>
              <a:t>the</a:t>
            </a:r>
            <a:r>
              <a:rPr lang="de-AT" sz="2315" dirty="0">
                <a:latin typeface="+mj-lt"/>
              </a:rPr>
              <a:t> </a:t>
            </a:r>
            <a:r>
              <a:rPr lang="de-AT" sz="2315" dirty="0" err="1">
                <a:latin typeface="+mj-lt"/>
              </a:rPr>
              <a:t>fundus</a:t>
            </a:r>
            <a:r>
              <a:rPr lang="de-AT" sz="2315" dirty="0">
                <a:latin typeface="+mj-lt"/>
              </a:rPr>
              <a:t> </a:t>
            </a:r>
            <a:r>
              <a:rPr lang="de-AT" sz="2315" dirty="0" err="1">
                <a:latin typeface="+mj-lt"/>
              </a:rPr>
              <a:t>with</a:t>
            </a:r>
            <a:r>
              <a:rPr lang="de-AT" sz="2315" dirty="0">
                <a:latin typeface="+mj-lt"/>
              </a:rPr>
              <a:t> a </a:t>
            </a:r>
            <a:r>
              <a:rPr lang="de-AT" sz="2315" dirty="0" err="1">
                <a:latin typeface="+mj-lt"/>
              </a:rPr>
              <a:t>Hasson</a:t>
            </a:r>
            <a:r>
              <a:rPr lang="de-AT" sz="2315" dirty="0">
                <a:latin typeface="+mj-lt"/>
              </a:rPr>
              <a:t> </a:t>
            </a:r>
            <a:r>
              <a:rPr lang="de-AT" sz="2315" dirty="0" err="1">
                <a:latin typeface="+mj-lt"/>
              </a:rPr>
              <a:t>technique</a:t>
            </a:r>
            <a:r>
              <a:rPr lang="de-AT" sz="2315" dirty="0">
                <a:latin typeface="+mj-lt"/>
              </a:rPr>
              <a:t> </a:t>
            </a:r>
            <a:r>
              <a:rPr lang="de-AT" sz="2315" dirty="0" err="1">
                <a:latin typeface="+mj-lt"/>
              </a:rPr>
              <a:t>is</a:t>
            </a:r>
            <a:r>
              <a:rPr lang="de-AT" sz="2315" dirty="0">
                <a:latin typeface="+mj-lt"/>
              </a:rPr>
              <a:t> </a:t>
            </a:r>
            <a:r>
              <a:rPr lang="de-AT" sz="2315" dirty="0" err="1">
                <a:latin typeface="+mj-lt"/>
              </a:rPr>
              <a:t>another</a:t>
            </a:r>
            <a:r>
              <a:rPr lang="de-AT" sz="2315" dirty="0">
                <a:latin typeface="+mj-lt"/>
              </a:rPr>
              <a:t> </a:t>
            </a:r>
            <a:r>
              <a:rPr lang="de-AT" sz="2315" dirty="0" err="1">
                <a:latin typeface="+mj-lt"/>
              </a:rPr>
              <a:t>entry</a:t>
            </a:r>
            <a:r>
              <a:rPr lang="de-AT" sz="2315" dirty="0">
                <a:latin typeface="+mj-lt"/>
              </a:rPr>
              <a:t> </a:t>
            </a:r>
            <a:r>
              <a:rPr lang="de-AT" sz="2315" dirty="0" err="1">
                <a:latin typeface="+mj-lt"/>
              </a:rPr>
              <a:t>method</a:t>
            </a:r>
            <a:r>
              <a:rPr lang="de-AT" sz="2315" dirty="0">
                <a:latin typeface="+mj-lt"/>
              </a:rPr>
              <a:t> </a:t>
            </a:r>
            <a:r>
              <a:rPr lang="de-AT" sz="2315" dirty="0" err="1">
                <a:latin typeface="+mj-lt"/>
              </a:rPr>
              <a:t>that</a:t>
            </a:r>
            <a:r>
              <a:rPr lang="de-AT" sz="2315" dirty="0">
                <a:latin typeface="+mj-lt"/>
              </a:rPr>
              <a:t> </a:t>
            </a:r>
            <a:r>
              <a:rPr lang="de-AT" sz="2315" dirty="0" err="1">
                <a:latin typeface="+mj-lt"/>
              </a:rPr>
              <a:t>reduces</a:t>
            </a:r>
            <a:r>
              <a:rPr lang="de-AT" sz="2315" dirty="0">
                <a:latin typeface="+mj-lt"/>
              </a:rPr>
              <a:t> </a:t>
            </a:r>
            <a:r>
              <a:rPr lang="de-AT" sz="2315" dirty="0" err="1">
                <a:latin typeface="+mj-lt"/>
              </a:rPr>
              <a:t>the</a:t>
            </a:r>
            <a:r>
              <a:rPr lang="de-AT" sz="2315" dirty="0">
                <a:latin typeface="+mj-lt"/>
              </a:rPr>
              <a:t> </a:t>
            </a:r>
            <a:r>
              <a:rPr lang="de-AT" sz="2315" dirty="0" err="1">
                <a:latin typeface="+mj-lt"/>
              </a:rPr>
              <a:t>risk</a:t>
            </a:r>
            <a:r>
              <a:rPr lang="de-AT" sz="2315" dirty="0">
                <a:latin typeface="+mj-lt"/>
              </a:rPr>
              <a:t> of </a:t>
            </a:r>
            <a:r>
              <a:rPr lang="de-AT" sz="2315" dirty="0" err="1">
                <a:latin typeface="+mj-lt"/>
              </a:rPr>
              <a:t>organ</a:t>
            </a:r>
            <a:r>
              <a:rPr lang="de-AT" sz="2315" dirty="0">
                <a:latin typeface="+mj-lt"/>
              </a:rPr>
              <a:t> </a:t>
            </a:r>
            <a:r>
              <a:rPr lang="de-AT" sz="2315" dirty="0" err="1">
                <a:latin typeface="+mj-lt"/>
              </a:rPr>
              <a:t>perforation</a:t>
            </a:r>
            <a:r>
              <a:rPr lang="de-AT" sz="2315" dirty="0">
                <a:latin typeface="+mj-lt"/>
              </a:rPr>
              <a:t>.</a:t>
            </a:r>
          </a:p>
        </p:txBody>
      </p:sp>
    </p:spTree>
    <p:extLst>
      <p:ext uri="{BB962C8B-B14F-4D97-AF65-F5344CB8AC3E}">
        <p14:creationId xmlns:p14="http://schemas.microsoft.com/office/powerpoint/2010/main" val="2578774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6899" y="756295"/>
            <a:ext cx="10153128" cy="792162"/>
          </a:xfrm>
        </p:spPr>
        <p:txBody>
          <a:bodyPr>
            <a:noAutofit/>
          </a:bodyPr>
          <a:lstStyle/>
          <a:p>
            <a:r>
              <a:rPr lang="nl-BE" sz="4400" b="1" i="1" dirty="0">
                <a:solidFill>
                  <a:srgbClr val="0070C0"/>
                </a:solidFill>
                <a:effectLst>
                  <a:outerShdw blurRad="38100" dist="38100" dir="2700000" algn="tl">
                    <a:srgbClr val="000000">
                      <a:alpha val="43137"/>
                    </a:srgbClr>
                  </a:outerShdw>
                </a:effectLst>
              </a:rPr>
              <a:t>Cancer in </a:t>
            </a:r>
            <a:r>
              <a:rPr lang="nl-BE" sz="4400" b="1" i="1" dirty="0" err="1">
                <a:solidFill>
                  <a:srgbClr val="0070C0"/>
                </a:solidFill>
                <a:effectLst>
                  <a:outerShdw blurRad="38100" dist="38100" dir="2700000" algn="tl">
                    <a:srgbClr val="000000">
                      <a:alpha val="43137"/>
                    </a:srgbClr>
                  </a:outerShdw>
                </a:effectLst>
              </a:rPr>
              <a:t>pregnancy</a:t>
            </a:r>
            <a:r>
              <a:rPr lang="nl-BE" sz="4400" b="1" i="1" dirty="0">
                <a:solidFill>
                  <a:srgbClr val="0070C0"/>
                </a:solidFill>
                <a:effectLst>
                  <a:outerShdw blurRad="38100" dist="38100" dir="2700000" algn="tl">
                    <a:srgbClr val="000000">
                      <a:alpha val="43137"/>
                    </a:srgbClr>
                  </a:outerShdw>
                </a:effectLst>
              </a:rPr>
              <a:t>: agenda</a:t>
            </a:r>
          </a:p>
        </p:txBody>
      </p:sp>
      <p:sp>
        <p:nvSpPr>
          <p:cNvPr id="3" name="Tijdelijke aanduiding voor inhoud 2"/>
          <p:cNvSpPr>
            <a:spLocks noGrp="1"/>
          </p:cNvSpPr>
          <p:nvPr>
            <p:ph idx="1"/>
          </p:nvPr>
        </p:nvSpPr>
        <p:spPr>
          <a:xfrm>
            <a:off x="2400998" y="2340471"/>
            <a:ext cx="8988425" cy="4465638"/>
          </a:xfrm>
        </p:spPr>
        <p:txBody>
          <a:bodyPr>
            <a:normAutofit lnSpcReduction="10000"/>
          </a:bodyPr>
          <a:lstStyle/>
          <a:p>
            <a:pPr>
              <a:buFont typeface="Wingdings" panose="05000000000000000000" pitchFamily="2" charset="2"/>
              <a:buChar char="Ø"/>
            </a:pPr>
            <a:r>
              <a:rPr lang="nl-NL" sz="3200" b="1" i="1" dirty="0">
                <a:effectLst>
                  <a:outerShdw blurRad="38100" dist="38100" dir="2700000" algn="tl">
                    <a:srgbClr val="000000">
                      <a:alpha val="43137"/>
                    </a:srgbClr>
                  </a:outerShdw>
                </a:effectLst>
              </a:rPr>
              <a:t>Case </a:t>
            </a:r>
            <a:r>
              <a:rPr lang="nl-NL" sz="3200" b="1" i="1" dirty="0" err="1">
                <a:effectLst>
                  <a:outerShdw blurRad="38100" dist="38100" dir="2700000" algn="tl">
                    <a:srgbClr val="000000">
                      <a:alpha val="43137"/>
                    </a:srgbClr>
                  </a:outerShdw>
                </a:effectLst>
              </a:rPr>
              <a:t>study</a:t>
            </a:r>
            <a:endParaRPr lang="nl-NL"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NL" sz="3200" b="1" i="1" dirty="0" err="1">
                <a:effectLst>
                  <a:outerShdw blurRad="38100" dist="38100" dir="2700000" algn="tl">
                    <a:srgbClr val="000000">
                      <a:alpha val="43137"/>
                    </a:srgbClr>
                  </a:outerShdw>
                </a:effectLst>
              </a:rPr>
              <a:t>Epidemiology</a:t>
            </a:r>
            <a:r>
              <a:rPr lang="nl-NL" sz="3200" b="1" i="1" dirty="0">
                <a:effectLst>
                  <a:outerShdw blurRad="38100" dist="38100" dir="2700000" algn="tl">
                    <a:srgbClr val="000000">
                      <a:alpha val="43137"/>
                    </a:srgbClr>
                  </a:outerShdw>
                </a:effectLst>
              </a:rPr>
              <a:t>, diagnosis and </a:t>
            </a:r>
            <a:r>
              <a:rPr lang="nl-NL" sz="3200" b="1" i="1" dirty="0" err="1">
                <a:effectLst>
                  <a:outerShdw blurRad="38100" dist="38100" dir="2700000" algn="tl">
                    <a:srgbClr val="000000">
                      <a:alpha val="43137"/>
                    </a:srgbClr>
                  </a:outerShdw>
                </a:effectLst>
              </a:rPr>
              <a:t>staging</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Surgery</a:t>
            </a:r>
            <a:r>
              <a:rPr lang="nl-BE" sz="3200" b="1" i="1" dirty="0">
                <a:effectLst>
                  <a:outerShdw blurRad="38100" dist="38100" dir="2700000" algn="tl">
                    <a:srgbClr val="000000">
                      <a:alpha val="43137"/>
                    </a:srgbClr>
                  </a:outerShdw>
                </a:effectLst>
              </a:rPr>
              <a:t> </a:t>
            </a:r>
          </a:p>
          <a:p>
            <a:pPr>
              <a:buFont typeface="Wingdings" panose="05000000000000000000" pitchFamily="2" charset="2"/>
              <a:buChar char="Ø"/>
            </a:pPr>
            <a:r>
              <a:rPr lang="nl-BE" sz="3200" b="1" i="1" dirty="0" err="1">
                <a:solidFill>
                  <a:srgbClr val="FF0000"/>
                </a:solidFill>
                <a:effectLst>
                  <a:outerShdw blurRad="38100" dist="38100" dir="2700000" algn="tl">
                    <a:srgbClr val="000000">
                      <a:alpha val="43137"/>
                    </a:srgbClr>
                  </a:outerShdw>
                </a:effectLst>
              </a:rPr>
              <a:t>Radiotherapy</a:t>
            </a:r>
            <a:r>
              <a:rPr lang="nl-BE" sz="3200" b="1" i="1" dirty="0">
                <a:solidFill>
                  <a:srgbClr val="FF0000"/>
                </a:solidFill>
                <a:effectLst>
                  <a:outerShdw blurRad="38100" dist="38100" dir="2700000" algn="tl">
                    <a:srgbClr val="000000">
                      <a:alpha val="43137"/>
                    </a:srgbClr>
                  </a:outerShdw>
                </a:effectLst>
              </a:rPr>
              <a:t> </a:t>
            </a: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Chemotherapy</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a:effectLst>
                  <a:outerShdw blurRad="38100" dist="38100" dir="2700000" algn="tl">
                    <a:srgbClr val="000000">
                      <a:alpha val="43137"/>
                    </a:srgbClr>
                  </a:outerShdw>
                </a:effectLst>
              </a:rPr>
              <a:t>Long term </a:t>
            </a:r>
            <a:r>
              <a:rPr lang="nl-BE" sz="3200" b="1" i="1" dirty="0" err="1">
                <a:effectLst>
                  <a:outerShdw blurRad="38100" dist="38100" dir="2700000" algn="tl">
                    <a:srgbClr val="000000">
                      <a:alpha val="43137"/>
                    </a:srgbClr>
                  </a:outerShdw>
                </a:effectLst>
              </a:rPr>
              <a:t>pediatric</a:t>
            </a:r>
            <a:r>
              <a:rPr lang="nl-BE" sz="3200" b="1" i="1" dirty="0">
                <a:effectLst>
                  <a:outerShdw blurRad="38100" dist="38100" dir="2700000" algn="tl">
                    <a:srgbClr val="000000">
                      <a:alpha val="43137"/>
                    </a:srgbClr>
                  </a:outerShdw>
                </a:effectLst>
              </a:rPr>
              <a:t> </a:t>
            </a:r>
            <a:r>
              <a:rPr lang="nl-BE" sz="3200" b="1" i="1" dirty="0" err="1">
                <a:effectLst>
                  <a:outerShdw blurRad="38100" dist="38100" dir="2700000" algn="tl">
                    <a:srgbClr val="000000">
                      <a:alpha val="43137"/>
                    </a:srgbClr>
                  </a:outerShdw>
                </a:effectLst>
              </a:rPr>
              <a:t>outcomes</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Multidisciplinary</a:t>
            </a:r>
            <a:r>
              <a:rPr lang="nl-BE" sz="3200" b="1" i="1" dirty="0">
                <a:effectLst>
                  <a:outerShdw blurRad="38100" dist="38100" dir="2700000" algn="tl">
                    <a:srgbClr val="000000">
                      <a:alpha val="43137"/>
                    </a:srgbClr>
                  </a:outerShdw>
                </a:effectLst>
              </a:rPr>
              <a:t> setting </a:t>
            </a:r>
            <a:r>
              <a:rPr lang="nl-BE" sz="3200" b="1" i="1" dirty="0" err="1">
                <a:effectLst>
                  <a:outerShdw blurRad="38100" dist="38100" dir="2700000" algn="tl">
                    <a:srgbClr val="000000">
                      <a:alpha val="43137"/>
                    </a:srgbClr>
                  </a:outerShdw>
                </a:effectLst>
              </a:rPr>
              <a:t>including</a:t>
            </a:r>
            <a:r>
              <a:rPr lang="nl-BE" sz="3200" b="1" i="1" dirty="0">
                <a:effectLst>
                  <a:outerShdw blurRad="38100" dist="38100" dir="2700000" algn="tl">
                    <a:srgbClr val="000000">
                      <a:alpha val="43137"/>
                    </a:srgbClr>
                  </a:outerShdw>
                </a:effectLst>
              </a:rPr>
              <a:t> </a:t>
            </a:r>
            <a:r>
              <a:rPr lang="nl-BE" sz="3200" b="1" i="1" dirty="0" err="1">
                <a:effectLst>
                  <a:outerShdw blurRad="38100" dist="38100" dir="2700000" algn="tl">
                    <a:srgbClr val="000000">
                      <a:alpha val="43137"/>
                    </a:srgbClr>
                  </a:outerShdw>
                </a:effectLst>
              </a:rPr>
              <a:t>obstetrical</a:t>
            </a:r>
            <a:r>
              <a:rPr lang="nl-BE" sz="3200" b="1" i="1" dirty="0">
                <a:effectLst>
                  <a:outerShdw blurRad="38100" dist="38100" dir="2700000" algn="tl">
                    <a:srgbClr val="000000">
                      <a:alpha val="43137"/>
                    </a:srgbClr>
                  </a:outerShdw>
                </a:effectLst>
              </a:rPr>
              <a:t> high care units</a:t>
            </a:r>
          </a:p>
          <a:p>
            <a:pPr marL="520604" lvl="1" indent="0">
              <a:buNone/>
            </a:pPr>
            <a:endParaRPr lang="nl-BE" sz="29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221331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el 1"/>
          <p:cNvSpPr>
            <a:spLocks noGrp="1"/>
          </p:cNvSpPr>
          <p:nvPr>
            <p:ph type="title"/>
          </p:nvPr>
        </p:nvSpPr>
        <p:spPr>
          <a:xfrm>
            <a:off x="1597106" y="396258"/>
            <a:ext cx="9739188" cy="1008113"/>
          </a:xfrm>
        </p:spPr>
        <p:txBody>
          <a:bodyPr>
            <a:noAutofit/>
          </a:bodyPr>
          <a:lstStyle/>
          <a:p>
            <a:r>
              <a:rPr lang="nl-BE" sz="4400" b="1" i="1" noProof="1">
                <a:solidFill>
                  <a:srgbClr val="0070C0"/>
                </a:solidFill>
                <a:effectLst>
                  <a:outerShdw blurRad="38100" dist="38100" dir="2700000" algn="tl">
                    <a:srgbClr val="000000">
                      <a:alpha val="43137"/>
                    </a:srgbClr>
                  </a:outerShdw>
                </a:effectLst>
              </a:rPr>
              <a:t>Radiotherapy of upper parts of the body during pregnancy</a:t>
            </a:r>
          </a:p>
        </p:txBody>
      </p:sp>
      <p:sp>
        <p:nvSpPr>
          <p:cNvPr id="27650" name="Tijdelijke aanduiding voor inhoud 2"/>
          <p:cNvSpPr>
            <a:spLocks noGrp="1"/>
          </p:cNvSpPr>
          <p:nvPr>
            <p:ph idx="1"/>
          </p:nvPr>
        </p:nvSpPr>
        <p:spPr>
          <a:xfrm>
            <a:off x="1896939" y="1836415"/>
            <a:ext cx="9929882" cy="4465638"/>
          </a:xfrm>
        </p:spPr>
        <p:txBody>
          <a:bodyPr/>
          <a:lstStyle/>
          <a:p>
            <a:pPr marL="0" indent="0">
              <a:buNone/>
            </a:pPr>
            <a:r>
              <a:rPr lang="en-US" sz="2400" b="1" noProof="1">
                <a:solidFill>
                  <a:srgbClr val="00B0F0"/>
                </a:solidFill>
              </a:rPr>
              <a:t>Safe during 1</a:t>
            </a:r>
            <a:r>
              <a:rPr lang="en-US" sz="2400" b="1" baseline="30000" noProof="1">
                <a:solidFill>
                  <a:srgbClr val="00B0F0"/>
                </a:solidFill>
              </a:rPr>
              <a:t>st</a:t>
            </a:r>
            <a:r>
              <a:rPr lang="en-US" sz="2400" b="1" noProof="1">
                <a:solidFill>
                  <a:srgbClr val="00B0F0"/>
                </a:solidFill>
              </a:rPr>
              <a:t> and 2</a:t>
            </a:r>
            <a:r>
              <a:rPr lang="en-US" sz="2400" b="1" baseline="30000" noProof="1">
                <a:solidFill>
                  <a:srgbClr val="00B0F0"/>
                </a:solidFill>
              </a:rPr>
              <a:t>nd</a:t>
            </a:r>
            <a:r>
              <a:rPr lang="en-US" sz="2400" b="1" noProof="1">
                <a:solidFill>
                  <a:srgbClr val="00B0F0"/>
                </a:solidFill>
              </a:rPr>
              <a:t> trimester of pregnancy, prohibited during the 3</a:t>
            </a:r>
            <a:r>
              <a:rPr lang="en-US" sz="2400" b="1" baseline="30000" noProof="1">
                <a:solidFill>
                  <a:srgbClr val="00B0F0"/>
                </a:solidFill>
              </a:rPr>
              <a:t>rd</a:t>
            </a:r>
            <a:r>
              <a:rPr lang="en-US" sz="2400" b="1" noProof="1">
                <a:solidFill>
                  <a:srgbClr val="00B0F0"/>
                </a:solidFill>
              </a:rPr>
              <a:t> trimester </a:t>
            </a:r>
            <a:r>
              <a:rPr lang="en-US" sz="1200" noProof="1"/>
              <a:t>(Mazonakis</a:t>
            </a:r>
            <a:r>
              <a:rPr lang="en-US" sz="1200" i="1" noProof="1"/>
              <a:t> et al.</a:t>
            </a:r>
            <a:r>
              <a:rPr lang="en-US" sz="1200" noProof="1"/>
              <a:t>, 2003)</a:t>
            </a:r>
            <a:r>
              <a:rPr lang="en-US" sz="1200" b="1" noProof="1"/>
              <a:t> </a:t>
            </a:r>
          </a:p>
          <a:p>
            <a:pPr marL="0" indent="0">
              <a:buNone/>
            </a:pPr>
            <a:r>
              <a:rPr lang="en-US" sz="1800" b="1" noProof="1">
                <a:sym typeface="Symbol" pitchFamily="18" charset="2"/>
              </a:rPr>
              <a:t>with  gestational age:  proximity of the foetus to the primary irradiation field, </a:t>
            </a:r>
          </a:p>
          <a:p>
            <a:pPr marL="0" indent="0">
              <a:buNone/>
            </a:pPr>
            <a:r>
              <a:rPr lang="en-US" sz="1800" b="1" noProof="1">
                <a:sym typeface="Symbol" pitchFamily="18" charset="2"/>
              </a:rPr>
              <a:t> conceptus dose (</a:t>
            </a:r>
            <a:r>
              <a:rPr lang="en-US" sz="1800" b="1" noProof="1"/>
              <a:t>threshold dose 10 – 20 cGy)</a:t>
            </a:r>
            <a:endParaRPr lang="en-US" sz="1800" b="1" noProof="1">
              <a:sym typeface="Symbol" pitchFamily="18" charset="2"/>
            </a:endParaRPr>
          </a:p>
          <a:p>
            <a:pPr marL="742950" lvl="1" indent="-285750"/>
            <a:endParaRPr lang="nl-BE" sz="1900" b="1" dirty="0"/>
          </a:p>
          <a:p>
            <a:pPr marL="742950" lvl="1" indent="-285750"/>
            <a:endParaRPr lang="nl-BE" sz="1900" b="1" dirty="0"/>
          </a:p>
        </p:txBody>
      </p:sp>
      <p:pic>
        <p:nvPicPr>
          <p:cNvPr id="2765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13763" y="3636618"/>
            <a:ext cx="2016224" cy="2869571"/>
          </a:xfrm>
          <a:prstGeom prst="rect">
            <a:avLst/>
          </a:prstGeom>
          <a:noFill/>
          <a:ln w="9525">
            <a:noFill/>
            <a:miter lim="800000"/>
            <a:headEnd/>
            <a:tailEnd/>
          </a:ln>
          <a:effectLst/>
        </p:spPr>
      </p:pic>
      <p:pic>
        <p:nvPicPr>
          <p:cNvPr id="6" name="Afbeelding 5" descr="Afbeelding2.png"/>
          <p:cNvPicPr>
            <a:picLocks noChangeAspect="1"/>
          </p:cNvPicPr>
          <p:nvPr/>
        </p:nvPicPr>
        <p:blipFill>
          <a:blip r:embed="rId3" cstate="print"/>
          <a:stretch>
            <a:fillRect/>
          </a:stretch>
        </p:blipFill>
        <p:spPr>
          <a:xfrm>
            <a:off x="1863694" y="3566320"/>
            <a:ext cx="7271927" cy="2938029"/>
          </a:xfrm>
          <a:prstGeom prst="rect">
            <a:avLst/>
          </a:prstGeom>
        </p:spPr>
      </p:pic>
    </p:spTree>
    <p:extLst>
      <p:ext uri="{BB962C8B-B14F-4D97-AF65-F5344CB8AC3E}">
        <p14:creationId xmlns:p14="http://schemas.microsoft.com/office/powerpoint/2010/main" val="3691670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6899" y="302805"/>
            <a:ext cx="10369152" cy="2109677"/>
          </a:xfrm>
        </p:spPr>
        <p:txBody>
          <a:bodyPr>
            <a:normAutofit/>
          </a:bodyPr>
          <a:lstStyle/>
          <a:p>
            <a:r>
              <a:rPr lang="nl-BE" sz="4400" b="1" i="1" dirty="0">
                <a:solidFill>
                  <a:srgbClr val="0070C0"/>
                </a:solidFill>
                <a:effectLst>
                  <a:outerShdw blurRad="38100" dist="38100" dir="2700000" algn="tl">
                    <a:srgbClr val="000000">
                      <a:alpha val="43137"/>
                    </a:srgbClr>
                  </a:outerShdw>
                </a:effectLst>
              </a:rPr>
              <a:t>Take home </a:t>
            </a:r>
            <a:r>
              <a:rPr lang="nl-BE" sz="4400" b="1" i="1" dirty="0" err="1">
                <a:solidFill>
                  <a:srgbClr val="0070C0"/>
                </a:solidFill>
                <a:effectLst>
                  <a:outerShdw blurRad="38100" dist="38100" dir="2700000" algn="tl">
                    <a:srgbClr val="000000">
                      <a:alpha val="43137"/>
                    </a:srgbClr>
                  </a:outerShdw>
                </a:effectLst>
              </a:rPr>
              <a:t>message</a:t>
            </a:r>
            <a:endParaRPr lang="nl-BE" sz="4400" b="1" i="1" dirty="0">
              <a:solidFill>
                <a:srgbClr val="0070C0"/>
              </a:solidFill>
              <a:effectLst>
                <a:outerShdw blurRad="38100" dist="38100" dir="2700000" algn="tl">
                  <a:srgbClr val="000000">
                    <a:alpha val="43137"/>
                  </a:srgbClr>
                </a:outerShdw>
              </a:effectLst>
            </a:endParaRPr>
          </a:p>
        </p:txBody>
      </p:sp>
      <p:sp>
        <p:nvSpPr>
          <p:cNvPr id="3" name="Tijdelijke aanduiding voor inhoud 2"/>
          <p:cNvSpPr>
            <a:spLocks noGrp="1"/>
          </p:cNvSpPr>
          <p:nvPr>
            <p:ph idx="1"/>
          </p:nvPr>
        </p:nvSpPr>
        <p:spPr>
          <a:xfrm>
            <a:off x="1540289" y="2124447"/>
            <a:ext cx="10369152" cy="4464496"/>
          </a:xfrm>
        </p:spPr>
        <p:txBody>
          <a:bodyPr>
            <a:normAutofit fontScale="32500" lnSpcReduction="20000"/>
          </a:bodyPr>
          <a:lstStyle/>
          <a:p>
            <a:pPr>
              <a:spcAft>
                <a:spcPts val="600"/>
              </a:spcAft>
            </a:pPr>
            <a:endParaRPr lang="nl-BE" b="1" dirty="0">
              <a:solidFill>
                <a:srgbClr val="FF0000"/>
              </a:solidFill>
            </a:endParaRPr>
          </a:p>
          <a:p>
            <a:pPr>
              <a:spcAft>
                <a:spcPts val="600"/>
              </a:spcAft>
              <a:buFont typeface="Wingdings" panose="05000000000000000000" pitchFamily="2" charset="2"/>
              <a:buChar char="Ø"/>
            </a:pPr>
            <a:r>
              <a:rPr lang="fr-BE" sz="12300" b="1" i="1" dirty="0" err="1">
                <a:solidFill>
                  <a:srgbClr val="FF0000"/>
                </a:solidFill>
                <a:effectLst>
                  <a:outerShdw blurRad="38100" dist="38100" dir="2700000" algn="tl">
                    <a:srgbClr val="000000">
                      <a:alpha val="43137"/>
                    </a:srgbClr>
                  </a:outerShdw>
                </a:effectLst>
              </a:rPr>
              <a:t>Surgery</a:t>
            </a:r>
            <a:r>
              <a:rPr lang="fr-BE" sz="12300" b="1" i="1" dirty="0">
                <a:solidFill>
                  <a:srgbClr val="FF0000"/>
                </a:solidFill>
                <a:effectLst>
                  <a:outerShdw blurRad="38100" dist="38100" dir="2700000" algn="tl">
                    <a:srgbClr val="000000">
                      <a:alpha val="43137"/>
                    </a:srgbClr>
                  </a:outerShdw>
                </a:effectLst>
              </a:rPr>
              <a:t>, </a:t>
            </a:r>
            <a:r>
              <a:rPr lang="fr-BE" sz="12300" b="1" i="1" dirty="0" err="1">
                <a:solidFill>
                  <a:srgbClr val="FF0000"/>
                </a:solidFill>
                <a:effectLst>
                  <a:outerShdw blurRad="38100" dist="38100" dir="2700000" algn="tl">
                    <a:srgbClr val="000000">
                      <a:alpha val="43137"/>
                    </a:srgbClr>
                  </a:outerShdw>
                </a:effectLst>
              </a:rPr>
              <a:t>radiotherapy</a:t>
            </a:r>
            <a:r>
              <a:rPr lang="fr-BE" sz="12300" b="1" i="1" dirty="0">
                <a:solidFill>
                  <a:srgbClr val="FF0000"/>
                </a:solidFill>
                <a:effectLst>
                  <a:outerShdw blurRad="38100" dist="38100" dir="2700000" algn="tl">
                    <a:srgbClr val="000000">
                      <a:alpha val="43137"/>
                    </a:srgbClr>
                  </a:outerShdw>
                </a:effectLst>
              </a:rPr>
              <a:t> and </a:t>
            </a:r>
            <a:r>
              <a:rPr lang="fr-BE" sz="12300" b="1" i="1" dirty="0" err="1">
                <a:solidFill>
                  <a:srgbClr val="FF0000"/>
                </a:solidFill>
                <a:effectLst>
                  <a:outerShdw blurRad="38100" dist="38100" dir="2700000" algn="tl">
                    <a:srgbClr val="000000">
                      <a:alpha val="43137"/>
                    </a:srgbClr>
                  </a:outerShdw>
                </a:effectLst>
              </a:rPr>
              <a:t>chemotherapy</a:t>
            </a:r>
            <a:r>
              <a:rPr lang="fr-BE" sz="12300" b="1" i="1" dirty="0">
                <a:solidFill>
                  <a:srgbClr val="FF0000"/>
                </a:solidFill>
                <a:effectLst>
                  <a:outerShdw blurRad="38100" dist="38100" dir="2700000" algn="tl">
                    <a:srgbClr val="000000">
                      <a:alpha val="43137"/>
                    </a:srgbClr>
                  </a:outerShdw>
                </a:effectLst>
              </a:rPr>
              <a:t> are possible </a:t>
            </a:r>
            <a:r>
              <a:rPr lang="fr-BE" sz="12300" b="1" i="1" dirty="0" err="1">
                <a:solidFill>
                  <a:srgbClr val="FF0000"/>
                </a:solidFill>
                <a:effectLst>
                  <a:outerShdw blurRad="38100" dist="38100" dir="2700000" algn="tl">
                    <a:srgbClr val="000000">
                      <a:alpha val="43137"/>
                    </a:srgbClr>
                  </a:outerShdw>
                </a:effectLst>
              </a:rPr>
              <a:t>during</a:t>
            </a:r>
            <a:r>
              <a:rPr lang="fr-BE" sz="12300" b="1" i="1" dirty="0">
                <a:solidFill>
                  <a:srgbClr val="FF0000"/>
                </a:solidFill>
                <a:effectLst>
                  <a:outerShdw blurRad="38100" dist="38100" dir="2700000" algn="tl">
                    <a:srgbClr val="000000">
                      <a:alpha val="43137"/>
                    </a:srgbClr>
                  </a:outerShdw>
                </a:effectLst>
              </a:rPr>
              <a:t> </a:t>
            </a:r>
            <a:r>
              <a:rPr lang="fr-BE" sz="12300" b="1" i="1" dirty="0" err="1">
                <a:solidFill>
                  <a:srgbClr val="FF0000"/>
                </a:solidFill>
                <a:effectLst>
                  <a:outerShdw blurRad="38100" dist="38100" dir="2700000" algn="tl">
                    <a:srgbClr val="000000">
                      <a:alpha val="43137"/>
                    </a:srgbClr>
                  </a:outerShdw>
                </a:effectLst>
              </a:rPr>
              <a:t>pregnancy</a:t>
            </a:r>
            <a:endParaRPr lang="nl-BE" sz="12300" b="1" i="1" dirty="0">
              <a:solidFill>
                <a:srgbClr val="FF0000"/>
              </a:solidFill>
              <a:effectLst>
                <a:outerShdw blurRad="38100" dist="38100" dir="2700000" algn="tl">
                  <a:srgbClr val="000000">
                    <a:alpha val="43137"/>
                  </a:srgbClr>
                </a:outerShdw>
              </a:effectLst>
            </a:endParaRPr>
          </a:p>
          <a:p>
            <a:pPr>
              <a:spcAft>
                <a:spcPts val="600"/>
              </a:spcAft>
              <a:buFont typeface="Wingdings" panose="05000000000000000000" pitchFamily="2" charset="2"/>
              <a:buChar char="Ø"/>
            </a:pPr>
            <a:r>
              <a:rPr lang="nl-BE" sz="12300" b="1" i="1" dirty="0" err="1">
                <a:solidFill>
                  <a:srgbClr val="FF0000"/>
                </a:solidFill>
                <a:effectLst>
                  <a:outerShdw blurRad="38100" dist="38100" dir="2700000" algn="tl">
                    <a:srgbClr val="000000">
                      <a:alpha val="43137"/>
                    </a:srgbClr>
                  </a:outerShdw>
                </a:effectLst>
              </a:rPr>
              <a:t>Prematurity</a:t>
            </a:r>
            <a:r>
              <a:rPr lang="nl-BE" sz="12300" b="1" i="1" dirty="0">
                <a:solidFill>
                  <a:srgbClr val="FF0000"/>
                </a:solidFill>
                <a:effectLst>
                  <a:outerShdw blurRad="38100" dist="38100" dir="2700000" algn="tl">
                    <a:srgbClr val="000000">
                      <a:alpha val="43137"/>
                    </a:srgbClr>
                  </a:outerShdw>
                </a:effectLst>
              </a:rPr>
              <a:t> &lt; </a:t>
            </a:r>
            <a:r>
              <a:rPr lang="nl-BE" sz="12300" b="1" i="1" dirty="0" err="1">
                <a:solidFill>
                  <a:srgbClr val="FF0000"/>
                </a:solidFill>
                <a:effectLst>
                  <a:outerShdw blurRad="38100" dist="38100" dir="2700000" algn="tl">
                    <a:srgbClr val="000000">
                      <a:alpha val="43137"/>
                    </a:srgbClr>
                  </a:outerShdw>
                </a:effectLst>
              </a:rPr>
              <a:t>antenatal</a:t>
            </a:r>
            <a:r>
              <a:rPr lang="nl-BE" sz="12300" b="1" i="1" dirty="0">
                <a:solidFill>
                  <a:srgbClr val="FF0000"/>
                </a:solidFill>
                <a:effectLst>
                  <a:outerShdw blurRad="38100" dist="38100" dir="2700000" algn="tl">
                    <a:srgbClr val="000000">
                      <a:alpha val="43137"/>
                    </a:srgbClr>
                  </a:outerShdw>
                </a:effectLst>
              </a:rPr>
              <a:t> exposure </a:t>
            </a:r>
            <a:r>
              <a:rPr lang="nl-BE" sz="12300" b="1" i="1" dirty="0" err="1">
                <a:solidFill>
                  <a:srgbClr val="FF0000"/>
                </a:solidFill>
                <a:effectLst>
                  <a:outerShdw blurRad="38100" dist="38100" dir="2700000" algn="tl">
                    <a:srgbClr val="000000">
                      <a:alpha val="43137"/>
                    </a:srgbClr>
                  </a:outerShdw>
                </a:effectLst>
              </a:rPr>
              <a:t>to</a:t>
            </a:r>
            <a:r>
              <a:rPr lang="nl-BE" sz="12300" b="1" i="1" dirty="0">
                <a:solidFill>
                  <a:srgbClr val="FF0000"/>
                </a:solidFill>
                <a:effectLst>
                  <a:outerShdw blurRad="38100" dist="38100" dir="2700000" algn="tl">
                    <a:srgbClr val="000000">
                      <a:alpha val="43137"/>
                    </a:srgbClr>
                  </a:outerShdw>
                </a:effectLst>
              </a:rPr>
              <a:t> chemo</a:t>
            </a:r>
          </a:p>
          <a:p>
            <a:pPr>
              <a:buFont typeface="Wingdings" panose="05000000000000000000" pitchFamily="2" charset="2"/>
              <a:buChar char="Ø"/>
            </a:pPr>
            <a:r>
              <a:rPr lang="fr-BE" sz="12300" b="1" i="1" dirty="0" err="1">
                <a:solidFill>
                  <a:srgbClr val="FF0000"/>
                </a:solidFill>
                <a:effectLst>
                  <a:outerShdw blurRad="38100" dist="38100" dir="2700000" algn="tl">
                    <a:srgbClr val="000000">
                      <a:alpha val="43137"/>
                    </a:srgbClr>
                  </a:outerShdw>
                </a:effectLst>
              </a:rPr>
              <a:t>Interdisciplinary</a:t>
            </a:r>
            <a:r>
              <a:rPr lang="fr-BE" sz="12300" b="1" i="1" dirty="0">
                <a:solidFill>
                  <a:srgbClr val="FF0000"/>
                </a:solidFill>
                <a:effectLst>
                  <a:outerShdw blurRad="38100" dist="38100" dir="2700000" algn="tl">
                    <a:srgbClr val="000000">
                      <a:alpha val="43137"/>
                    </a:srgbClr>
                  </a:outerShdw>
                </a:effectLst>
              </a:rPr>
              <a:t> </a:t>
            </a:r>
            <a:r>
              <a:rPr lang="fr-BE" sz="12300" b="1" i="1" dirty="0" err="1">
                <a:solidFill>
                  <a:srgbClr val="FF0000"/>
                </a:solidFill>
                <a:effectLst>
                  <a:outerShdw blurRad="38100" dist="38100" dir="2700000" algn="tl">
                    <a:srgbClr val="000000">
                      <a:alpha val="43137"/>
                    </a:srgbClr>
                  </a:outerShdw>
                </a:effectLst>
              </a:rPr>
              <a:t>approach</a:t>
            </a:r>
            <a:r>
              <a:rPr lang="fr-BE" sz="12300" b="1" i="1" dirty="0">
                <a:solidFill>
                  <a:srgbClr val="FF0000"/>
                </a:solidFill>
                <a:effectLst>
                  <a:outerShdw blurRad="38100" dist="38100" dir="2700000" algn="tl">
                    <a:srgbClr val="000000">
                      <a:alpha val="43137"/>
                    </a:srgbClr>
                  </a:outerShdw>
                </a:effectLst>
              </a:rPr>
              <a:t> in </a:t>
            </a:r>
            <a:r>
              <a:rPr lang="fr-BE" sz="12300" b="1" i="1" dirty="0" err="1">
                <a:solidFill>
                  <a:srgbClr val="FF0000"/>
                </a:solidFill>
                <a:effectLst>
                  <a:outerShdw blurRad="38100" dist="38100" dir="2700000" algn="tl">
                    <a:srgbClr val="000000">
                      <a:alpha val="43137"/>
                    </a:srgbClr>
                  </a:outerShdw>
                </a:effectLst>
              </a:rPr>
              <a:t>referral</a:t>
            </a:r>
            <a:r>
              <a:rPr lang="fr-BE" sz="12300" b="1" i="1" dirty="0">
                <a:solidFill>
                  <a:srgbClr val="FF0000"/>
                </a:solidFill>
                <a:effectLst>
                  <a:outerShdw blurRad="38100" dist="38100" dir="2700000" algn="tl">
                    <a:srgbClr val="000000">
                      <a:alpha val="43137"/>
                    </a:srgbClr>
                  </a:outerShdw>
                </a:effectLst>
              </a:rPr>
              <a:t> </a:t>
            </a:r>
            <a:r>
              <a:rPr lang="fr-BE" sz="12300" b="1" i="1" dirty="0" err="1">
                <a:solidFill>
                  <a:srgbClr val="FF0000"/>
                </a:solidFill>
                <a:effectLst>
                  <a:outerShdw blurRad="38100" dist="38100" dir="2700000" algn="tl">
                    <a:srgbClr val="000000">
                      <a:alpha val="43137"/>
                    </a:srgbClr>
                  </a:outerShdw>
                </a:effectLst>
              </a:rPr>
              <a:t>centers</a:t>
            </a:r>
            <a:r>
              <a:rPr lang="fr-BE" sz="12300" b="1" i="1" dirty="0">
                <a:solidFill>
                  <a:srgbClr val="FF0000"/>
                </a:solidFill>
                <a:effectLst>
                  <a:outerShdw blurRad="38100" dist="38100" dir="2700000" algn="tl">
                    <a:srgbClr val="000000">
                      <a:alpha val="43137"/>
                    </a:srgbClr>
                  </a:outerShdw>
                </a:effectLst>
              </a:rPr>
              <a:t> </a:t>
            </a:r>
            <a:r>
              <a:rPr lang="fr-BE" sz="12300" b="1" i="1" dirty="0" err="1">
                <a:solidFill>
                  <a:srgbClr val="FF0000"/>
                </a:solidFill>
                <a:effectLst>
                  <a:outerShdw blurRad="38100" dist="38100" dir="2700000" algn="tl">
                    <a:srgbClr val="000000">
                      <a:alpha val="43137"/>
                    </a:srgbClr>
                  </a:outerShdw>
                </a:effectLst>
              </a:rPr>
              <a:t>with</a:t>
            </a:r>
            <a:r>
              <a:rPr lang="fr-BE" sz="12300" b="1" i="1" dirty="0">
                <a:solidFill>
                  <a:srgbClr val="FF0000"/>
                </a:solidFill>
                <a:effectLst>
                  <a:outerShdw blurRad="38100" dist="38100" dir="2700000" algn="tl">
                    <a:srgbClr val="000000">
                      <a:alpha val="43137"/>
                    </a:srgbClr>
                  </a:outerShdw>
                </a:effectLst>
              </a:rPr>
              <a:t> high </a:t>
            </a:r>
            <a:r>
              <a:rPr lang="fr-BE" sz="12300" b="1" i="1" dirty="0" err="1">
                <a:solidFill>
                  <a:srgbClr val="FF0000"/>
                </a:solidFill>
                <a:effectLst>
                  <a:outerShdw blurRad="38100" dist="38100" dir="2700000" algn="tl">
                    <a:srgbClr val="000000">
                      <a:alpha val="43137"/>
                    </a:srgbClr>
                  </a:outerShdw>
                </a:effectLst>
              </a:rPr>
              <a:t>risk</a:t>
            </a:r>
            <a:r>
              <a:rPr lang="fr-BE" sz="12300" b="1" i="1" dirty="0">
                <a:solidFill>
                  <a:srgbClr val="FF0000"/>
                </a:solidFill>
                <a:effectLst>
                  <a:outerShdw blurRad="38100" dist="38100" dir="2700000" algn="tl">
                    <a:srgbClr val="000000">
                      <a:alpha val="43137"/>
                    </a:srgbClr>
                  </a:outerShdw>
                </a:effectLst>
              </a:rPr>
              <a:t> </a:t>
            </a:r>
            <a:r>
              <a:rPr lang="fr-BE" sz="12300" b="1" i="1" dirty="0" err="1">
                <a:solidFill>
                  <a:srgbClr val="FF0000"/>
                </a:solidFill>
                <a:effectLst>
                  <a:outerShdw blurRad="38100" dist="38100" dir="2700000" algn="tl">
                    <a:srgbClr val="000000">
                      <a:alpha val="43137"/>
                    </a:srgbClr>
                  </a:outerShdw>
                </a:effectLst>
              </a:rPr>
              <a:t>obstetrical</a:t>
            </a:r>
            <a:r>
              <a:rPr lang="fr-BE" sz="12300" b="1" i="1" dirty="0">
                <a:solidFill>
                  <a:srgbClr val="FF0000"/>
                </a:solidFill>
                <a:effectLst>
                  <a:outerShdw blurRad="38100" dist="38100" dir="2700000" algn="tl">
                    <a:srgbClr val="000000">
                      <a:alpha val="43137"/>
                    </a:srgbClr>
                  </a:outerShdw>
                </a:effectLst>
              </a:rPr>
              <a:t> unit</a:t>
            </a:r>
            <a:endParaRPr lang="nl-BE" sz="123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32803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descr="start kader met fysicus.jpg"/>
          <p:cNvPicPr>
            <a:picLocks noChangeAspect="1"/>
          </p:cNvPicPr>
          <p:nvPr/>
        </p:nvPicPr>
        <p:blipFill>
          <a:blip r:embed="rId2" cstate="print"/>
          <a:stretch>
            <a:fillRect/>
          </a:stretch>
        </p:blipFill>
        <p:spPr>
          <a:xfrm>
            <a:off x="1680917" y="252239"/>
            <a:ext cx="4873502" cy="3240360"/>
          </a:xfrm>
          <a:prstGeom prst="rect">
            <a:avLst/>
          </a:prstGeom>
        </p:spPr>
      </p:pic>
      <p:pic>
        <p:nvPicPr>
          <p:cNvPr id="6" name="Afbeelding 5" descr="771017v342 zicht caudaal.jpg"/>
          <p:cNvPicPr>
            <a:picLocks noChangeAspect="1"/>
          </p:cNvPicPr>
          <p:nvPr/>
        </p:nvPicPr>
        <p:blipFill>
          <a:blip r:embed="rId3" cstate="print"/>
          <a:stretch>
            <a:fillRect/>
          </a:stretch>
        </p:blipFill>
        <p:spPr>
          <a:xfrm>
            <a:off x="6937499" y="252244"/>
            <a:ext cx="4872224" cy="3239511"/>
          </a:xfrm>
          <a:prstGeom prst="rect">
            <a:avLst/>
          </a:prstGeom>
        </p:spPr>
      </p:pic>
      <p:pic>
        <p:nvPicPr>
          <p:cNvPr id="7" name="Afbeelding 6" descr="771017v342 zicht lateraal.jpg"/>
          <p:cNvPicPr>
            <a:picLocks noChangeAspect="1"/>
          </p:cNvPicPr>
          <p:nvPr/>
        </p:nvPicPr>
        <p:blipFill>
          <a:blip r:embed="rId4" cstate="print"/>
          <a:stretch>
            <a:fillRect/>
          </a:stretch>
        </p:blipFill>
        <p:spPr>
          <a:xfrm>
            <a:off x="1680921" y="3924652"/>
            <a:ext cx="4896545" cy="3255681"/>
          </a:xfrm>
          <a:prstGeom prst="rect">
            <a:avLst/>
          </a:prstGeom>
        </p:spPr>
      </p:pic>
      <p:pic>
        <p:nvPicPr>
          <p:cNvPr id="8" name="Afbeelding 7" descr="771017v342 tijdens RT.jpg"/>
          <p:cNvPicPr>
            <a:picLocks noChangeAspect="1"/>
          </p:cNvPicPr>
          <p:nvPr/>
        </p:nvPicPr>
        <p:blipFill>
          <a:blip r:embed="rId5" cstate="print"/>
          <a:stretch>
            <a:fillRect/>
          </a:stretch>
        </p:blipFill>
        <p:spPr>
          <a:xfrm>
            <a:off x="6937500" y="3901289"/>
            <a:ext cx="4944232" cy="3287389"/>
          </a:xfrm>
          <a:prstGeom prst="rect">
            <a:avLst/>
          </a:prstGeom>
        </p:spPr>
      </p:pic>
    </p:spTree>
    <p:extLst>
      <p:ext uri="{BB962C8B-B14F-4D97-AF65-F5344CB8AC3E}">
        <p14:creationId xmlns:p14="http://schemas.microsoft.com/office/powerpoint/2010/main" val="427200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6899" y="756295"/>
            <a:ext cx="10153128" cy="792162"/>
          </a:xfrm>
        </p:spPr>
        <p:txBody>
          <a:bodyPr>
            <a:noAutofit/>
          </a:bodyPr>
          <a:lstStyle/>
          <a:p>
            <a:r>
              <a:rPr lang="nl-BE" sz="4400" b="1" i="1" dirty="0">
                <a:solidFill>
                  <a:srgbClr val="0070C0"/>
                </a:solidFill>
                <a:effectLst>
                  <a:outerShdw blurRad="38100" dist="38100" dir="2700000" algn="tl">
                    <a:srgbClr val="000000">
                      <a:alpha val="43137"/>
                    </a:srgbClr>
                  </a:outerShdw>
                </a:effectLst>
              </a:rPr>
              <a:t>Cancer in </a:t>
            </a:r>
            <a:r>
              <a:rPr lang="nl-BE" sz="4400" b="1" i="1" dirty="0" err="1">
                <a:solidFill>
                  <a:srgbClr val="0070C0"/>
                </a:solidFill>
                <a:effectLst>
                  <a:outerShdw blurRad="38100" dist="38100" dir="2700000" algn="tl">
                    <a:srgbClr val="000000">
                      <a:alpha val="43137"/>
                    </a:srgbClr>
                  </a:outerShdw>
                </a:effectLst>
              </a:rPr>
              <a:t>pregnancy</a:t>
            </a:r>
            <a:r>
              <a:rPr lang="nl-BE" sz="4400" b="1" i="1" dirty="0">
                <a:solidFill>
                  <a:srgbClr val="0070C0"/>
                </a:solidFill>
                <a:effectLst>
                  <a:outerShdw blurRad="38100" dist="38100" dir="2700000" algn="tl">
                    <a:srgbClr val="000000">
                      <a:alpha val="43137"/>
                    </a:srgbClr>
                  </a:outerShdw>
                </a:effectLst>
              </a:rPr>
              <a:t>: agenda</a:t>
            </a:r>
          </a:p>
        </p:txBody>
      </p:sp>
      <p:sp>
        <p:nvSpPr>
          <p:cNvPr id="3" name="Tijdelijke aanduiding voor inhoud 2"/>
          <p:cNvSpPr>
            <a:spLocks noGrp="1"/>
          </p:cNvSpPr>
          <p:nvPr>
            <p:ph idx="1"/>
          </p:nvPr>
        </p:nvSpPr>
        <p:spPr>
          <a:xfrm>
            <a:off x="2400998" y="2340471"/>
            <a:ext cx="8988425" cy="4465638"/>
          </a:xfrm>
        </p:spPr>
        <p:txBody>
          <a:bodyPr>
            <a:normAutofit lnSpcReduction="10000"/>
          </a:bodyPr>
          <a:lstStyle/>
          <a:p>
            <a:pPr>
              <a:buFont typeface="Wingdings" panose="05000000000000000000" pitchFamily="2" charset="2"/>
              <a:buChar char="Ø"/>
            </a:pPr>
            <a:r>
              <a:rPr lang="nl-NL" sz="3200" b="1" i="1" dirty="0">
                <a:effectLst>
                  <a:outerShdw blurRad="38100" dist="38100" dir="2700000" algn="tl">
                    <a:srgbClr val="000000">
                      <a:alpha val="43137"/>
                    </a:srgbClr>
                  </a:outerShdw>
                </a:effectLst>
              </a:rPr>
              <a:t>Case </a:t>
            </a:r>
            <a:r>
              <a:rPr lang="nl-NL" sz="3200" b="1" i="1" dirty="0" err="1">
                <a:effectLst>
                  <a:outerShdw blurRad="38100" dist="38100" dir="2700000" algn="tl">
                    <a:srgbClr val="000000">
                      <a:alpha val="43137"/>
                    </a:srgbClr>
                  </a:outerShdw>
                </a:effectLst>
              </a:rPr>
              <a:t>study</a:t>
            </a:r>
            <a:endParaRPr lang="nl-NL"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NL" sz="3200" b="1" i="1" dirty="0" err="1">
                <a:effectLst>
                  <a:outerShdw blurRad="38100" dist="38100" dir="2700000" algn="tl">
                    <a:srgbClr val="000000">
                      <a:alpha val="43137"/>
                    </a:srgbClr>
                  </a:outerShdw>
                </a:effectLst>
              </a:rPr>
              <a:t>Epidemiology</a:t>
            </a:r>
            <a:r>
              <a:rPr lang="nl-NL" sz="3200" b="1" i="1" dirty="0">
                <a:effectLst>
                  <a:outerShdw blurRad="38100" dist="38100" dir="2700000" algn="tl">
                    <a:srgbClr val="000000">
                      <a:alpha val="43137"/>
                    </a:srgbClr>
                  </a:outerShdw>
                </a:effectLst>
              </a:rPr>
              <a:t>, diagnosis and </a:t>
            </a:r>
            <a:r>
              <a:rPr lang="nl-NL" sz="3200" b="1" i="1" dirty="0" err="1">
                <a:effectLst>
                  <a:outerShdw blurRad="38100" dist="38100" dir="2700000" algn="tl">
                    <a:srgbClr val="000000">
                      <a:alpha val="43137"/>
                    </a:srgbClr>
                  </a:outerShdw>
                </a:effectLst>
              </a:rPr>
              <a:t>staging</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Surgery</a:t>
            </a:r>
            <a:r>
              <a:rPr lang="nl-BE" sz="3200" b="1" i="1" dirty="0">
                <a:effectLst>
                  <a:outerShdw blurRad="38100" dist="38100" dir="2700000" algn="tl">
                    <a:srgbClr val="000000">
                      <a:alpha val="43137"/>
                    </a:srgbClr>
                  </a:outerShdw>
                </a:effectLst>
              </a:rPr>
              <a:t> </a:t>
            </a: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Radiotherapy</a:t>
            </a:r>
            <a:r>
              <a:rPr lang="nl-BE" sz="3200" b="1" i="1" dirty="0">
                <a:effectLst>
                  <a:outerShdw blurRad="38100" dist="38100" dir="2700000" algn="tl">
                    <a:srgbClr val="000000">
                      <a:alpha val="43137"/>
                    </a:srgbClr>
                  </a:outerShdw>
                </a:effectLst>
              </a:rPr>
              <a:t> </a:t>
            </a:r>
          </a:p>
          <a:p>
            <a:pPr>
              <a:buFont typeface="Wingdings" panose="05000000000000000000" pitchFamily="2" charset="2"/>
              <a:buChar char="Ø"/>
            </a:pPr>
            <a:r>
              <a:rPr lang="nl-BE" sz="3200" b="1" i="1" dirty="0" err="1">
                <a:solidFill>
                  <a:srgbClr val="FF0000"/>
                </a:solidFill>
                <a:effectLst>
                  <a:outerShdw blurRad="38100" dist="38100" dir="2700000" algn="tl">
                    <a:srgbClr val="000000">
                      <a:alpha val="43137"/>
                    </a:srgbClr>
                  </a:outerShdw>
                </a:effectLst>
              </a:rPr>
              <a:t>Chemotherapy</a:t>
            </a:r>
            <a:endParaRPr lang="nl-BE" sz="3200" b="1" i="1" dirty="0">
              <a:solidFill>
                <a:srgbClr val="FF0000"/>
              </a:solidFill>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a:effectLst>
                  <a:outerShdw blurRad="38100" dist="38100" dir="2700000" algn="tl">
                    <a:srgbClr val="000000">
                      <a:alpha val="43137"/>
                    </a:srgbClr>
                  </a:outerShdw>
                </a:effectLst>
              </a:rPr>
              <a:t>Long term </a:t>
            </a:r>
            <a:r>
              <a:rPr lang="nl-BE" sz="3200" b="1" i="1" dirty="0" err="1">
                <a:effectLst>
                  <a:outerShdw blurRad="38100" dist="38100" dir="2700000" algn="tl">
                    <a:srgbClr val="000000">
                      <a:alpha val="43137"/>
                    </a:srgbClr>
                  </a:outerShdw>
                </a:effectLst>
              </a:rPr>
              <a:t>pediatric</a:t>
            </a:r>
            <a:r>
              <a:rPr lang="nl-BE" sz="3200" b="1" i="1" dirty="0">
                <a:effectLst>
                  <a:outerShdw blurRad="38100" dist="38100" dir="2700000" algn="tl">
                    <a:srgbClr val="000000">
                      <a:alpha val="43137"/>
                    </a:srgbClr>
                  </a:outerShdw>
                </a:effectLst>
              </a:rPr>
              <a:t> </a:t>
            </a:r>
            <a:r>
              <a:rPr lang="nl-BE" sz="3200" b="1" i="1" dirty="0" err="1">
                <a:effectLst>
                  <a:outerShdw blurRad="38100" dist="38100" dir="2700000" algn="tl">
                    <a:srgbClr val="000000">
                      <a:alpha val="43137"/>
                    </a:srgbClr>
                  </a:outerShdw>
                </a:effectLst>
              </a:rPr>
              <a:t>outcomes</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Multidisciplinary</a:t>
            </a:r>
            <a:r>
              <a:rPr lang="nl-BE" sz="3200" b="1" i="1" dirty="0">
                <a:effectLst>
                  <a:outerShdw blurRad="38100" dist="38100" dir="2700000" algn="tl">
                    <a:srgbClr val="000000">
                      <a:alpha val="43137"/>
                    </a:srgbClr>
                  </a:outerShdw>
                </a:effectLst>
              </a:rPr>
              <a:t> setting </a:t>
            </a:r>
            <a:r>
              <a:rPr lang="nl-BE" sz="3200" b="1" i="1" dirty="0" err="1">
                <a:effectLst>
                  <a:outerShdw blurRad="38100" dist="38100" dir="2700000" algn="tl">
                    <a:srgbClr val="000000">
                      <a:alpha val="43137"/>
                    </a:srgbClr>
                  </a:outerShdw>
                </a:effectLst>
              </a:rPr>
              <a:t>including</a:t>
            </a:r>
            <a:r>
              <a:rPr lang="nl-BE" sz="3200" b="1" i="1" dirty="0">
                <a:effectLst>
                  <a:outerShdw blurRad="38100" dist="38100" dir="2700000" algn="tl">
                    <a:srgbClr val="000000">
                      <a:alpha val="43137"/>
                    </a:srgbClr>
                  </a:outerShdw>
                </a:effectLst>
              </a:rPr>
              <a:t> </a:t>
            </a:r>
            <a:r>
              <a:rPr lang="nl-BE" sz="3200" b="1" i="1" dirty="0" err="1">
                <a:effectLst>
                  <a:outerShdw blurRad="38100" dist="38100" dir="2700000" algn="tl">
                    <a:srgbClr val="000000">
                      <a:alpha val="43137"/>
                    </a:srgbClr>
                  </a:outerShdw>
                </a:effectLst>
              </a:rPr>
              <a:t>obstetrical</a:t>
            </a:r>
            <a:r>
              <a:rPr lang="nl-BE" sz="3200" b="1" i="1" dirty="0">
                <a:effectLst>
                  <a:outerShdw blurRad="38100" dist="38100" dir="2700000" algn="tl">
                    <a:srgbClr val="000000">
                      <a:alpha val="43137"/>
                    </a:srgbClr>
                  </a:outerShdw>
                </a:effectLst>
              </a:rPr>
              <a:t> high care units</a:t>
            </a:r>
          </a:p>
          <a:p>
            <a:pPr marL="520604" lvl="1" indent="0">
              <a:buNone/>
            </a:pPr>
            <a:endParaRPr lang="nl-BE" sz="29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20431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4" name="Text Placeholder 2"/>
          <p:cNvSpPr txBox="1">
            <a:spLocks/>
          </p:cNvSpPr>
          <p:nvPr/>
        </p:nvSpPr>
        <p:spPr bwMode="auto">
          <a:xfrm>
            <a:off x="1655045" y="252239"/>
            <a:ext cx="10081683"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0047" tIns="0" rIns="0" bIns="70012"/>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en-US" altLang="nl-BE" sz="4400" b="1" i="1" dirty="0">
                <a:solidFill>
                  <a:srgbClr val="0070C0"/>
                </a:solidFill>
                <a:effectLst>
                  <a:outerShdw blurRad="38100" dist="38100" dir="2700000" algn="tl">
                    <a:srgbClr val="000000">
                      <a:alpha val="43137"/>
                    </a:srgbClr>
                  </a:outerShdw>
                </a:effectLst>
                <a:latin typeface="+mn-lt"/>
                <a:ea typeface="+mn-ea"/>
              </a:rPr>
              <a:t>General Rules for Safe Application of Chemotherapy During Pregnancy</a:t>
            </a:r>
          </a:p>
          <a:p>
            <a:pPr algn="ctr" eaLnBrk="1" hangingPunct="1">
              <a:spcBef>
                <a:spcPct val="20000"/>
              </a:spcBef>
            </a:pPr>
            <a:r>
              <a:rPr lang="nl-BE" sz="1200" b="1" dirty="0">
                <a:latin typeface="+mn-lt"/>
              </a:rPr>
              <a:t>Loibl et al., JAMA </a:t>
            </a:r>
            <a:r>
              <a:rPr lang="nl-BE" sz="1200" b="1" dirty="0" err="1">
                <a:latin typeface="+mn-lt"/>
              </a:rPr>
              <a:t>Oncol</a:t>
            </a:r>
            <a:r>
              <a:rPr lang="nl-BE" sz="1200" b="1" dirty="0">
                <a:latin typeface="+mn-lt"/>
              </a:rPr>
              <a:t> 2015</a:t>
            </a:r>
          </a:p>
          <a:p>
            <a:pPr algn="ctr" eaLnBrk="1" hangingPunct="1">
              <a:spcBef>
                <a:spcPct val="20000"/>
              </a:spcBef>
            </a:pPr>
            <a:endParaRPr lang="en-US" altLang="nl-BE" sz="2800" b="1" i="1" dirty="0">
              <a:solidFill>
                <a:srgbClr val="0070C0"/>
              </a:solidFill>
              <a:effectLst>
                <a:outerShdw blurRad="38100" dist="38100" dir="2700000" algn="tl">
                  <a:srgbClr val="000000">
                    <a:alpha val="43137"/>
                  </a:srgbClr>
                </a:outerShdw>
              </a:effectLst>
              <a:latin typeface="Helvetica" panose="020B0604020202020204" pitchFamily="34" charset="0"/>
            </a:endParaRPr>
          </a:p>
        </p:txBody>
      </p:sp>
      <p:pic>
        <p:nvPicPr>
          <p:cNvPr id="14349" name="Picture 13" descr="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5045" y="2628503"/>
            <a:ext cx="10258665"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7887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64891" y="540271"/>
            <a:ext cx="10153128" cy="792162"/>
          </a:xfrm>
        </p:spPr>
        <p:txBody>
          <a:bodyPr>
            <a:noAutofit/>
          </a:bodyPr>
          <a:lstStyle/>
          <a:p>
            <a:r>
              <a:rPr lang="nl-BE" sz="4400" b="1" i="1" dirty="0">
                <a:solidFill>
                  <a:srgbClr val="0070C0"/>
                </a:solidFill>
                <a:effectLst>
                  <a:outerShdw blurRad="38100" dist="38100" dir="2700000" algn="tl">
                    <a:srgbClr val="000000">
                      <a:alpha val="43137"/>
                    </a:srgbClr>
                  </a:outerShdw>
                </a:effectLst>
              </a:rPr>
              <a:t>Cancer in </a:t>
            </a:r>
            <a:r>
              <a:rPr lang="nl-BE" sz="4400" b="1" i="1" dirty="0" err="1">
                <a:solidFill>
                  <a:srgbClr val="0070C0"/>
                </a:solidFill>
                <a:effectLst>
                  <a:outerShdw blurRad="38100" dist="38100" dir="2700000" algn="tl">
                    <a:srgbClr val="000000">
                      <a:alpha val="43137"/>
                    </a:srgbClr>
                  </a:outerShdw>
                </a:effectLst>
              </a:rPr>
              <a:t>pregnancy</a:t>
            </a:r>
            <a:r>
              <a:rPr lang="nl-BE" sz="4400" b="1" i="1" dirty="0">
                <a:solidFill>
                  <a:srgbClr val="0070C0"/>
                </a:solidFill>
                <a:effectLst>
                  <a:outerShdw blurRad="38100" dist="38100" dir="2700000" algn="tl">
                    <a:srgbClr val="000000">
                      <a:alpha val="43137"/>
                    </a:srgbClr>
                  </a:outerShdw>
                </a:effectLst>
              </a:rPr>
              <a:t>: agenda</a:t>
            </a:r>
          </a:p>
        </p:txBody>
      </p:sp>
      <p:sp>
        <p:nvSpPr>
          <p:cNvPr id="3" name="Tijdelijke aanduiding voor inhoud 2"/>
          <p:cNvSpPr>
            <a:spLocks noGrp="1"/>
          </p:cNvSpPr>
          <p:nvPr>
            <p:ph idx="1"/>
          </p:nvPr>
        </p:nvSpPr>
        <p:spPr>
          <a:xfrm>
            <a:off x="2400998" y="2340471"/>
            <a:ext cx="8988425" cy="4465638"/>
          </a:xfrm>
        </p:spPr>
        <p:txBody>
          <a:bodyPr>
            <a:normAutofit lnSpcReduction="10000"/>
          </a:bodyPr>
          <a:lstStyle/>
          <a:p>
            <a:pPr>
              <a:buFont typeface="Wingdings" panose="05000000000000000000" pitchFamily="2" charset="2"/>
              <a:buChar char="Ø"/>
            </a:pPr>
            <a:r>
              <a:rPr lang="nl-NL" sz="3200" b="1" i="1" dirty="0">
                <a:effectLst>
                  <a:outerShdw blurRad="38100" dist="38100" dir="2700000" algn="tl">
                    <a:srgbClr val="000000">
                      <a:alpha val="43137"/>
                    </a:srgbClr>
                  </a:outerShdw>
                </a:effectLst>
              </a:rPr>
              <a:t>Case </a:t>
            </a:r>
            <a:r>
              <a:rPr lang="nl-NL" sz="3200" b="1" i="1" dirty="0" err="1">
                <a:effectLst>
                  <a:outerShdw blurRad="38100" dist="38100" dir="2700000" algn="tl">
                    <a:srgbClr val="000000">
                      <a:alpha val="43137"/>
                    </a:srgbClr>
                  </a:outerShdw>
                </a:effectLst>
              </a:rPr>
              <a:t>study</a:t>
            </a:r>
            <a:endParaRPr lang="nl-NL"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NL" sz="3200" b="1" i="1" dirty="0" err="1">
                <a:effectLst>
                  <a:outerShdw blurRad="38100" dist="38100" dir="2700000" algn="tl">
                    <a:srgbClr val="000000">
                      <a:alpha val="43137"/>
                    </a:srgbClr>
                  </a:outerShdw>
                </a:effectLst>
              </a:rPr>
              <a:t>Epidemiology</a:t>
            </a:r>
            <a:r>
              <a:rPr lang="nl-NL" sz="3200" b="1" i="1" dirty="0">
                <a:effectLst>
                  <a:outerShdw blurRad="38100" dist="38100" dir="2700000" algn="tl">
                    <a:srgbClr val="000000">
                      <a:alpha val="43137"/>
                    </a:srgbClr>
                  </a:outerShdw>
                </a:effectLst>
              </a:rPr>
              <a:t>, diagnosis and </a:t>
            </a:r>
            <a:r>
              <a:rPr lang="nl-NL" sz="3200" b="1" i="1" dirty="0" err="1">
                <a:effectLst>
                  <a:outerShdw blurRad="38100" dist="38100" dir="2700000" algn="tl">
                    <a:srgbClr val="000000">
                      <a:alpha val="43137"/>
                    </a:srgbClr>
                  </a:outerShdw>
                </a:effectLst>
              </a:rPr>
              <a:t>staging</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Surgery</a:t>
            </a:r>
            <a:r>
              <a:rPr lang="nl-BE" sz="3200" b="1" i="1" dirty="0">
                <a:effectLst>
                  <a:outerShdw blurRad="38100" dist="38100" dir="2700000" algn="tl">
                    <a:srgbClr val="000000">
                      <a:alpha val="43137"/>
                    </a:srgbClr>
                  </a:outerShdw>
                </a:effectLst>
              </a:rPr>
              <a:t> </a:t>
            </a: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Radiotherapy</a:t>
            </a:r>
            <a:r>
              <a:rPr lang="nl-BE" sz="3200" b="1" i="1" dirty="0">
                <a:effectLst>
                  <a:outerShdw blurRad="38100" dist="38100" dir="2700000" algn="tl">
                    <a:srgbClr val="000000">
                      <a:alpha val="43137"/>
                    </a:srgbClr>
                  </a:outerShdw>
                </a:effectLst>
              </a:rPr>
              <a:t> </a:t>
            </a: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Chemotherapy</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a:solidFill>
                  <a:srgbClr val="FF0000"/>
                </a:solidFill>
                <a:effectLst>
                  <a:outerShdw blurRad="38100" dist="38100" dir="2700000" algn="tl">
                    <a:srgbClr val="000000">
                      <a:alpha val="43137"/>
                    </a:srgbClr>
                  </a:outerShdw>
                </a:effectLst>
              </a:rPr>
              <a:t>Long term </a:t>
            </a:r>
            <a:r>
              <a:rPr lang="nl-BE" sz="3200" b="1" i="1" dirty="0" err="1">
                <a:solidFill>
                  <a:srgbClr val="FF0000"/>
                </a:solidFill>
                <a:effectLst>
                  <a:outerShdw blurRad="38100" dist="38100" dir="2700000" algn="tl">
                    <a:srgbClr val="000000">
                      <a:alpha val="43137"/>
                    </a:srgbClr>
                  </a:outerShdw>
                </a:effectLst>
              </a:rPr>
              <a:t>pediatric</a:t>
            </a:r>
            <a:r>
              <a:rPr lang="nl-BE" sz="3200" b="1" i="1" dirty="0">
                <a:solidFill>
                  <a:srgbClr val="FF0000"/>
                </a:solidFill>
                <a:effectLst>
                  <a:outerShdw blurRad="38100" dist="38100" dir="2700000" algn="tl">
                    <a:srgbClr val="000000">
                      <a:alpha val="43137"/>
                    </a:srgbClr>
                  </a:outerShdw>
                </a:effectLst>
              </a:rPr>
              <a:t> </a:t>
            </a:r>
            <a:r>
              <a:rPr lang="nl-BE" sz="3200" b="1" i="1" dirty="0" err="1">
                <a:solidFill>
                  <a:srgbClr val="FF0000"/>
                </a:solidFill>
                <a:effectLst>
                  <a:outerShdw blurRad="38100" dist="38100" dir="2700000" algn="tl">
                    <a:srgbClr val="000000">
                      <a:alpha val="43137"/>
                    </a:srgbClr>
                  </a:outerShdw>
                </a:effectLst>
              </a:rPr>
              <a:t>outcomes</a:t>
            </a:r>
            <a:endParaRPr lang="nl-BE" sz="3200" b="1" i="1" dirty="0">
              <a:solidFill>
                <a:srgbClr val="FF0000"/>
              </a:solidFill>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Multidisciplinary</a:t>
            </a:r>
            <a:r>
              <a:rPr lang="nl-BE" sz="3200" b="1" i="1" dirty="0">
                <a:effectLst>
                  <a:outerShdw blurRad="38100" dist="38100" dir="2700000" algn="tl">
                    <a:srgbClr val="000000">
                      <a:alpha val="43137"/>
                    </a:srgbClr>
                  </a:outerShdw>
                </a:effectLst>
              </a:rPr>
              <a:t> setting </a:t>
            </a:r>
            <a:r>
              <a:rPr lang="nl-BE" sz="3200" b="1" i="1" dirty="0" err="1">
                <a:effectLst>
                  <a:outerShdw blurRad="38100" dist="38100" dir="2700000" algn="tl">
                    <a:srgbClr val="000000">
                      <a:alpha val="43137"/>
                    </a:srgbClr>
                  </a:outerShdw>
                </a:effectLst>
              </a:rPr>
              <a:t>including</a:t>
            </a:r>
            <a:r>
              <a:rPr lang="nl-BE" sz="3200" b="1" i="1" dirty="0">
                <a:effectLst>
                  <a:outerShdw blurRad="38100" dist="38100" dir="2700000" algn="tl">
                    <a:srgbClr val="000000">
                      <a:alpha val="43137"/>
                    </a:srgbClr>
                  </a:outerShdw>
                </a:effectLst>
              </a:rPr>
              <a:t> </a:t>
            </a:r>
            <a:r>
              <a:rPr lang="nl-BE" sz="3200" b="1" i="1" dirty="0" err="1">
                <a:effectLst>
                  <a:outerShdw blurRad="38100" dist="38100" dir="2700000" algn="tl">
                    <a:srgbClr val="000000">
                      <a:alpha val="43137"/>
                    </a:srgbClr>
                  </a:outerShdw>
                </a:effectLst>
              </a:rPr>
              <a:t>obstetrical</a:t>
            </a:r>
            <a:r>
              <a:rPr lang="nl-BE" sz="3200" b="1" i="1" dirty="0">
                <a:effectLst>
                  <a:outerShdw blurRad="38100" dist="38100" dir="2700000" algn="tl">
                    <a:srgbClr val="000000">
                      <a:alpha val="43137"/>
                    </a:srgbClr>
                  </a:outerShdw>
                </a:effectLst>
              </a:rPr>
              <a:t> high care units</a:t>
            </a:r>
          </a:p>
          <a:p>
            <a:pPr marL="520604" lvl="1" indent="0">
              <a:buNone/>
            </a:pPr>
            <a:endParaRPr lang="nl-BE" sz="29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5617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s://encrypted-tbn0.gstatic.com/images?q=tbn:ANd9GcSmxQ8E0kNBwDnU1RR0sjo4T1Z7uqsq-EDMXfCZkk0ocUfaUE-F"/>
          <p:cNvPicPr>
            <a:picLocks noChangeAspect="1" noChangeArrowheads="1"/>
          </p:cNvPicPr>
          <p:nvPr/>
        </p:nvPicPr>
        <p:blipFill>
          <a:blip r:embed="rId2" cstate="print"/>
          <a:srcRect/>
          <a:stretch>
            <a:fillRect/>
          </a:stretch>
        </p:blipFill>
        <p:spPr bwMode="auto">
          <a:xfrm>
            <a:off x="2112964" y="540271"/>
            <a:ext cx="2293864" cy="2680780"/>
          </a:xfrm>
          <a:prstGeom prst="rect">
            <a:avLst/>
          </a:prstGeom>
          <a:noFill/>
        </p:spPr>
      </p:pic>
      <p:pic>
        <p:nvPicPr>
          <p:cNvPr id="131076" name="Picture 4" descr="http://liq.wa.gov/publications/images/div-enforcement/Fetal-Alcohol-Syndrome-sticker-web.jpg"/>
          <p:cNvPicPr>
            <a:picLocks noChangeAspect="1" noChangeArrowheads="1"/>
          </p:cNvPicPr>
          <p:nvPr/>
        </p:nvPicPr>
        <p:blipFill>
          <a:blip r:embed="rId3" cstate="print"/>
          <a:srcRect/>
          <a:stretch>
            <a:fillRect/>
          </a:stretch>
        </p:blipFill>
        <p:spPr bwMode="auto">
          <a:xfrm>
            <a:off x="7945615" y="900311"/>
            <a:ext cx="3429001" cy="1971676"/>
          </a:xfrm>
          <a:prstGeom prst="rect">
            <a:avLst/>
          </a:prstGeom>
          <a:noFill/>
        </p:spPr>
      </p:pic>
      <p:sp>
        <p:nvSpPr>
          <p:cNvPr id="131078" name="AutoShape 6" descr="data:image/jpeg;base64,/9j/4AAQSkZJRgABAQAAAQABAAD/2wCEAAkGBxQSEBQUEhQUFRUWFhQVFBcXFxcYFxQXFRgXFxYUFhgYHiggGRolGxQUITEhJSksLi4uGB8zODMsNygtLisBCgoKDg0OGxAQGywmHyUsLCwtLywsLCwsNSwsLCwsLCwvMCwsLCwsNCwsLCw0LCwsLCwsLCwsLCwsLCwsLCwsLP/AABEIALIBGwMBIgACEQEDEQH/xAAcAAEAAgMBAQEAAAAAAAAAAAAABgcDBAUCAQj/xABAEAACAQMCAwUFBwEGBQUAAAABAgMABBESIQUGMRMiQVFhBzJxgZEUI0JSkqHRsRVicoLB0hYzouHxQ1ODwvD/xAAZAQEBAQEBAQAAAAAAAAAAAAAAAwIEAQX/xAAmEQEAAgICAgIBBAMAAAAAAAAAAQIDERIhMUEEUTITccHwImGx/9oADAMBAAIRAxEAPwC8aUpQKUpQKUqmPaPxfRx2OGe9uLS1NuGZoidm7+NgrdSAOlBc9KoLiPFoVv4In4reJZGzEiThm1yOZHAyOz9CPd/CK3ubbJok4dLa8SvpI7yeGHUzgfdtga1GgEN47/Sgu+lUlz3e3VrMsdrcTunDoI7ics2Xm7WdBpkIABwm/ToDUoteLyScyoiyMYH4esoTPcJZtmx54PWgsWlaPHeIC2tZ526RRSSH10KTgeu1VHyPxi7SK8juZ3d5uHrfQEk5TUr6gvljK/Sguqvmar7hPHZYuWFu9ReZbVnDP3iXyQCc9d8VyuXeDXlsltxCO5klSSB5r9ZnyGyhdTEuNiD8OlBa2a+1RFncXMVlZcXN1M09xdKkyFvuWiaRk0BOi7INx51r3XPZis+Lwvcyi5+1yC298lUWQDAcDCjAbbNBf2a+1S8KzcTuLlJLmeNbK0t2hEb6czNCHMj/AJt/PzrY5C5muLu94a0srHtLO47UZwrvFIyByo2zgCguCvmaj/P9zcRcNuXtA3bqmU0jUw3GoqPEhdR+VVzyTbC6V1suJyntLZhcQSu3bx3ONpo8gYUPpBxtgnzoLnpVHctcfu794YnkljPD7e4a83x2kyFliDEdfdUn4NXN4JzXdnhPZyzSdsLm0ljfUdT280hQjPUgMjA/EUH6DpVI3H2qQcZuo725jeyuJOxRWBj0rltLIw8tq0uIcy/aL3VdX01nG/D4J0Eb4BmZFOkLg5zknFBfWa+1SXD+I3t+OE2V1NLGLhLiadkISWWOPUYckdMhBn41y+L8TvVtpbKO5lLwcTFtDIW75iZHCI7Ddt1H1oP0DSqD5t5supoOHNDNImm2iluSpI1NJMsABPnqV/oazf2rC/Eb6O94pd2pW40QJExwynOfwNjBx5UF7UrFbLhFGS2FUZPVsDqfU1loFKUoFKUoFKUoFKUoFKUoFQK+5YmfmKG80KbdbcxsSQTqIfA0n4ip7SgrLmfgV8nGRe2dtDMgtRBpkYKoOssSB9PrWxzPwO9vYeFs0MccsN2k08aONMaIx90nr3QDj1qxaUFTy+zea8n4lPdSTQmdysCRS914lBCdqPEHu909N65/CuXeL2t1bXMdtFI8VktoweUAd1j3sj+6Fq6KUEJ5xsr684P2IiRLmbQsyK40omrL4Y9e6B9ajF/7N57a5gks3luFME9vP20uSqvHpQR5xhcknHoKt2lBVHA+C8UawXhlxbQR25heFphJqdcqxVtPQ97TXvgvL/E5ntILpRb29nE8cjJKWF3ldC90fhxg971q1KUFOWXJ3EmhteGSxRLbW1wJjdB89rGrs4VY+oYlyN62RyPdf2dxeHs07W6unlg7y7oXVs5/DsDVs5r7QVPJy5xGymlktII5xeWsEMgMgUwSxxiMuc+8vXpWva8ncQ4dLYvZxRXBgtpIpC76FLyyM7Y8cDOBVwUoIvexcQueGMAUtL4jK6G1KpV8gaiDsyjGfDNRbl3l29n4pb3t1bRWn2eJkcowZ7pyMam0jGncnff4+Fo0oIHy7y3PDNxhnQAXTEwEEd4aHG/luw61EOI+ze7ay4WEUCa3Oi4TWMGPte1U56HSc/q9KuulBT9xyxxTVxO3hhgEN/O7GZ5N0jY4yEXxxXW4VyLJFxKRiiNbf2fHaozYOXRUXdT06GrKpQU1wfk3iFnFw+4SJZZ7JrmN4DIB2sMxOko/QaQ52Pp880PI98wjnkRBNNxSO9mjDbQxLk6M/iIyelW/Sgpuf2c3Sw36oAxluoDbgsMC3jmaY4/LvI21btpwrilneXzwWdvOlxP2itJIAQBkDA8OtWvSgxWjMY0LgK5VS4G4DYGoA+IBzWWlKBSlKBSlKBSlKBSlKBSlKBSlKBSlKBSlKBSlc7jPF47aMvIwHkCcZNeTMRG5exG+obF7erEhZzgCoNzDz8QuLUaWByWdQwI8tIYHy3zVe8/c9NcnTEzqM/hJPyX+QKhUVvKT1kz1wWYn44/muW2S1vE6heuOI8xtaq+1i7TZoLZ//kkjJ+RU4+tdyw9rEbriSBkfyEisp+DfyKpG5j04DvnyB8PTasKptkN/XFZ53+2v06/T9Bxe1Ox1KsrPCScZZcqp9WQkAetSk8at+vbxYwDnWuMHcHOa/KsEIZiJMjO4zuD9axsScIHYAHGk9PgKpGafDM4ofri2ukkXVG6uPNSCPqKzV+SY5JoW1W8zxsN+47If+kjNWPyl7amXRFfx5GymdDv5apEP7kH5VSmSLJ2xzC76Vit51dQ6MGVhlWUggjzBHWstVTKUpQKUpQKUpQKUpQKUpQKUpQKUpQKUr4TQfaV5SQEAggg9CNwfga+5oPtK+Zr4zgYyQMnA9T5D1oPVK8rIDuCD1HXy6ivKzKcYYHIyuCNx5jzG4oMlK+ZoaDic38fjs7ZpHdVOCFz1J9B1Nfnjj3HnuGLapMMd2bq3kFGelSX2rcTie9I1NJoxq37udtgBsAOlRPTJcALEhAO2AP6muLLl3P8Ar7dWOmo37ciOdg2dRB9OtblrdHSxIYr5ZPfb1PlU84F7NSQDNt5jx+vhUttORoFIJUHHh4fSsTlrPiNtcZUR2YwSQc5wPKtyz4TK6Myg4AGc5GSTgBfM1eM/KUO+lAM1s2XLkaJoYahkEfLpWZzWnxDUVj7VpDywZYkBGGQ6TjcMPjWhzByhJDNGiq7oVDZ8QSSNOrG+MVdcdii4wvujA/r9azvCG6gGpx+o9nT8+R8t3WrPZPkbrkHceRrT4nwhslgpx+JTnUnx8x61+kOwGOlaMvBoWcuUUsRgkjrnrWueSJ3081WYUXynzZd2DKIZCIw2XiPuMM77Hp/lxX6M5V5gjvrcSxjB6Mp6qf8AUetVpxX2cIzZiOB5U5bkl4TdRq+9u5KyHfujB+828jjb1NVp8mOUR4Yth3C5aV5jcMAQQQRkEdCD0Ir1Xe5CleWbAydhX3NB9pXlnA6kChbAyaD1SvOsZxkZ649POnaDzHXHXx8qD1SlKBSlKBSlKBWO4XKsB1II+orJSgqXhnAOLwwqqdorRRgogmTs3CLFot9OrAbWJtTeIYbnoO7ZcH4j9kaOaWRpPtNsoZZQGNtGYxK+oHYsO1yOv7VPaUFTx8J4yQNf2gHsUR9Nwh7Rl7Igj7xdOfvQdOk/3myK3bThHEnuoXnRxGskDupnWRAY8gupLZOx3wq/5utWXSgrC15d4gLkqO2jt2uLh5tM6gSLJJM8bRhWygwyBhsSSOuDXMk4PxGHs5ZllXs0SN2SVQDGxtswwiMnsm7kgLAAeOfGripQV9yBbcQ7RZrtpjG0AwHYEHKxFAyltQkBEue6Pe3J2AkfN/EOyspXVsbacjrk7Y9K71Vp7abwrBFEnvOxLHyUbfPfwqeWZik6apG7QqTWoJ7odmPlknw1En51bPIvD9MCsyqCemAOnnVZ8GthJdJGRkAgsB4keB9P4NXXYuAABjHhjpXzep07vDppBmvpt6y28m1Z810xSJhGbTEtHsa8slb5FYJkry1NEWaoFbcUQrVzWxDLWaTHtq22Ux1jeCsoevWapqJT3MNR7eubxOxWRCsgBHgfEHzB8K7ua5/EXAH9B41PJSNN1tO0d9nvGjHPLw6UnVGDJASesZPejH+EnI9D6VLOYO2e0mFrkTFD2Z2He/ukkDOM75HxqpeeUMNzaXgONMqo2PDPuk+fiD8auq2mDorLuGAI+BFX+Nk3HH6SzV1O1Wra8UkkmhPbvphOoO0XZ6ZIboJGQzEPJr+z75YALudznamtOLiMBVn7Tq7dvCUMgI3jTUMRkE9WOMe5vmrNpXSiqvi3LfEJYkDieU6BkdvH3XeJlcnLgFQwXYZ67Z3r7xjhHFZElhCyvGRcIuqaIiSNxOIw2XGCCYdyCem64INp0oIDx/gt59qkmthJ3ooY8pIiklI58Y1HZVlaEsPEee4rhzcu8T1IAso0TSyqySw6UL/atbBWYZdmljI8gcZXerapQcvllZhaoLkESjXqBYMca20EkE/h07ZOOmTjJ6lKUClKUClKUClfDUG4pzFepdzJGqdkkhVcxSEsqpase8GA37eQZx+A+RoJ1Sqvtua+IKp+7BUTtD3opWZVIL9uSW7yqPDxx1FdXhfMd+8N7K0SHsEIgQRurTMBlZd291hvpAzvjNBO6VV0vPF/3QsSFjrUkwyaThZWSUd7JB0KCBtvsx2qy7QOI0EhVn0rrKgqpbA1FVJJAznAyaDNSlKBVN+2eZvtUYzsI1I9CWbr9KuSqi9s8Q7SMgbsP6Aj+BUPkfgpi/JGfZ1YHtGmPTvAHzPiasaJvLY/sfiKh3IasYNR6DuKOg2O+PnUrjavmzaeU7d0R07NtdY67evgfnW+k9caCSs4bHun5Hp8vKrVsxarsrNXiaSuWt34dD5H/Tzr5JdVqcnTEUZnl3r2r1zDNvWZJqnyU4ukstezNXN+0Y6/+a8uxPXp5fz/ABXvNni3HvfL6+Hy8659zc9f3PiawzzVpyPWLZJbrSIcHnyMSWbKdjkFD4al3A+eMVY/JQxw+1G+REoOeoIHeH1zVX88TMsC6d8uBg+PQg/LB+tWhybGRZx5/EXcb5wHYsAPQZqvxLf56/f+EfkR07lKUr6TkKUpQKUrg85cWltbcSRBSdaqdQJwuGJIGQM7AbsOvicAh3qVV8PON7HpyFKSvOweSOTMAR5cK4yMglURRtjUOtdHlrmG8uLq1afRDFKt2OxEbatcRjwrux94AuRgdFbz2Cf0pSgUpSgjPO3MjWMaMqq5Ytsc7hACQDkAHf1PkDUU4Xz/AHJiI0xSNHG8rOS4yqiZzEcDAlAhG3Tvqas54geoB+IzXzsV/KPoPHY0FcL7Q7l2CpBFvHJMctJ92I1kYwvgf84dmMjb3x88x59uFyJIoQSraCpcjWrQbHVgYIuB4jdD5gVYXYr5DfJOw3zsa+GFfyj6D0/gfSgqhueLtn1K6xqZIidYyiRu0IK5xn8bd71ras/aROYQxgUaUQkuw1dDqYqCMltOR7ux2DdDZvYL00r9B/8AvChgXfurvjOw3x0z8KDzay60VvzKrePiAfHes1a8ttk6gzK3mDsfip2rz2ki+8usea7H5qf9CaDaqtfbJhYEbHeJ0j4nP8VYkVyrdDv4joR8QdxVfe2lALRHPUNgemxJPx6Co5/wlTF+UOPy2QLWNV/CMH49T/WuzEhNcLkRQ9rHjfqSfUmphFDivmRXuXdvpz5JSg2VmPgF6n67CvQluTuIYwPJpSD+yEfvXjmLjSWkZYgFyDoUkDUR4DJ3+W9Vlce0m73bKxnqsbR5Dqd1IYkEg9MgVemOZjpO14jytWJ3fIeJkI9Qyn/Cw8fiBXxwR6j9/wDvXL5B5zTiClGCrMihiBnS4OxZcjqD1HhtXeu0rF6zHlqtolpCTNehJWEj7weob9sVuRwZrDbSTiCLu7d4k4G5bGTjAG+K9niufdguX9REAP8ArZTXA5t5qXhoRFQSTMMkZ2Rc+8xG+PSofD7V7oybxwiP0B3AI8egOB44AzvV6YrTG9I2yVidbWO16CcFZIydgJEKZJ6AHoT8DX0144LzBa8RjKDBJH3kTdVz54/Yg/A10IeGlEK6y4HuFveC+Ck/ix5nfzz1qV8albIXzxPiJF82LZ/wj/vVqcksTYW5Ox0bjyOTkVTftAOm5tgxAUrIpJO2WZcZq6uX5QLaJVcTaVC60HdbG2dzV/iU1O/7/ekPkT6dalYdTH8IHxP+g/mnZt4t9AB/XNd7lZTUB4nz5JFdTw6IiI3MakFi6nFuVeQbAKe3IG43XqKnItx45PxJ/p0rHDw+JGkZUUGVtchx77YC5OfRV+lBWlp7SJ8lmjRg5V1iye0wUtQYodI75zM75PgK+W/tGuGnRjGgQoo7POS7SSxLqTTnvIJDqBPRScDws3+z4+0WTQutVKq2NwpIJA/SPpWUQr+UeONh49aCuL/nq57MIUjSVolkJj1MELhJFA141dxgD3cZzv4Vn4/zNdW97Lgq8amJEjOFHfTUzMx6nJO2oDYDI61YBgX8q9MdB08q+tEp6gHPXYb+FBXMPtJbWmuONUdkGrv91SmWZifc72AAwHUYLZ2x2/tFuTFFK1tHpkcqoDNnKrEWU6sAEmbu4ye4dvKyTAv5V8B0HQdB8q+9ivkNjkbDY+fxoI/yXzC17E7SKqOjBWC5K95VfZuje91HzCnIEjrykYHQAeO22/nXqgUpSgUrE9woZVJwzZ0jz09f6isV3xCOIqJHCl86AerY64A+NBtUrVuOIRxsFdwGIJA8SAVUkAeGWUfOtguKD1SsVrcLIivGwZGAKsDkMD0INZaDFNbq3vAHyPiPgeoqB8zAGZmmPaJCSsaSDWsfcDGXHV3OSBnoB8asGovzXwvVqbbDqFIPhIuezb4HOg/Kp5Y3VvHMRbtHuApHrLIirq2+7yI3x4lPwPjz6+ZqR9nUS4RxOMzp3TGSFRiDgMze7keWcjPgQanUMYxXFNe3Xtw+N8IFxC0bBSrDBDAkfsQRUO437Npry4E8t2FcKiqUh0n7vZSSG648RjoKtUIK9qoqlOUeJTvNbeYVtyRyAOHzl1keTuFSzqFGT4Rgb48ST1wvlUtuYq7UvSo7LeGSYxpuEHfPhk/hz51jLuZ7bx6iOmv2HeB8s/vXYtIBisSWnma9S3HZDfcDr8PSp0jU9tWnaIc8eztr6cSRyLGGQrISpZu6QUwAR5H6nzrncr+zeSyuTMJ4pGKuuXhJ3kxqYqWwds7dN6s23uQ246Vs6Qa6YtOtRKE1je5hFeC8vR2seiEaQSWYhVBZm3Y7DAHoBgeFb72e2+T8ST+1dvQKw3CjFTtT2pF48ILzBHBFKkrRoZEUpGzrqCljnEafikPn4Dqa6PKnF2dlbAyzojYAXWrhveA21KVJyPDPnXG5hvUFyxVAzAGLU2+k4yxUeQ6+pFSfkLhGiJXYYxnGfznZj/lACD4N51TFE7hnLMRCYUpSutylc3j/ABmOzhM02rTqRBpGSWdgqgD4mulXF5hWCeNoZJ0j0PDI3fQMul1dQwJ2BKgb+dBrnnSzECzGUAMsLaerqJiiplRuN5Ez5Zrdn5jtUlMT3ESyAqpQuAwLEBRg+ZZfrUNTlG17SOEXrNI0QMQGhiEje1lD7bBc28eOgIZuvWt2fhlnNdOBdjXNrkABQqdRgQhW6Eg2vTruaDpX/PdnCBrc6ijPoXDOAuPeAO2cjFdFOZbUjPbxDvBMFhkMwJC/HY/Q1DLvl2xiR5WvwI2yTgxEFiIoi6kbnaBBjpsfluR8p28c7SfbvvCh16jEW7E6mbIb0kHextgUEzsOIxThjDIkgU6WKkHDDwOK26i/K3D7WxR1S4jcFUfLPGCIlUIhODuuPxdDmpMjggEEEHcEbgg+INB6pSlApSlBF+ceWXvZLYqyhIn1SK2rvqXjYqMeiMN/OokeRnU6u3tgIyI+0LPqTARRB5BQRnGQcv8AOpjz1bSyQRrCjOxnj1KsjRZXDZ1SJuq9KicfJN8qnMupn1dqe1cLI3aWZVyvTOmG4Geve9aDFD7PpXXKS2rYBRWGpmQMYXDdpjLMezPXfDjJY5J37T2eyRmPe3dQkSuGEmBIqQLJcIAd3PYuNz0f4g6dvyLdIXKd3Ch0CXDqskoFvs4XbpFKuTkd6vd3yffyCRu0ZJGMxUC5lCrrjnMY2wDiV4D0/APLFBOOVOFm1s4bdtGYkCEp7px+IZAxnqfU11611dgANJJAGTkbnG/U197ZvyN9V/mgz1iuYFdGRhlWBBHmDXntm/I31X+ads35G+q/zQVFzPaPa3SqR7zBlbBKyaWDhiB69QPEnzFWJwy7DordNQBwcjGfDB3rFzjaGWAN2Z1RMJARjIXo+Mb9N/8AKPKuPacS32GfHZlO3n1rjzRxs6sc8qpWDX0viuRDxI/lP1X+ayzXRI9xvqv81jk94vnEbhmUhDjY71wILWdVURyLGcd/Ka9R89ztXUEp/I31H8197Q/kP1X+anMypEQ1RNOqYJVn/MBgE+G1aYiusAzTCTPVVjVAp/ukb4+NdYMT+Ej6f6V8L4615trTxwqRkADf+PSu4gcjZl/Qf91cUODXUW4CqM1vHbSd67ZyJPzp+g/7q0r6Z1B7ynAJwEOTjwA1Ua9zXIvb3B3IHxOP61q2R5WiL8I4fcXN4caRkl2YqR2YY7kKT1GAAD1O/nVqwWzooVWQKoAUaDsB0/FXM5QtNMTSY3lcsDjB0DZfkd2/zV3668ddVc2Sdy19En50/Qf91NEn50/Qf91bFKow19En51/Qf91RK95FMt6bh5wV7QOIzEPdDxPoJ1YP/KxnGd984qa0oIRwDkL7NMH7ZXXs5F09iA2qSOKM9/Ue4BCCEx4netBfZhlHR7nIYRKumIL2SxyByIyWLb4xuTjw2GKsalBAk9nY+/ZpkMssSxhhDhYipTBRdeQCI11AEZOTW1xrkb7RL2vahX7WOUfd53jiEYQ97JQsMkeWR61M6UFdP7MiTkXIXL9qwWLAaTUHwQH2QEYwuGxgFiBU34Hw8W1tFADqESKgONOdIxnGTj4VvUoFKUoFK0ON8VS1i7WQMRqjQBBqYtI4RAB6swFcD/j2A6CFlwxCgMhDsXUGMIPHUx07+R8N6CXUqKSc+26symO5yvv/AHRGnEYlcHPiqHUR9M1jf2h2oYgLO2FZwVjOGjXtcyKc7p9xJv6UEvpUH417RoogwhieV1zqBwoC9nK6uTnoTCwx18cdM7EvP8Kai6SKEQs4K4dSGIbIJAxhc9cnyzQTClY4JQ6qy9GAYfAjIrJQKUpQfCK5HFuBJKh7NUSQHUrhQN/ENjqp6H612KV5MRMal7E67hXAlZWKsCrKcMp6g/6jyPjXStrvIxXf45wRbhc50SL7kgGcf3WH4l9Ppg1DXV4n7OVdLjfzVh+ZD4j9x4187LinHO48O3Hki8a9uldxsw7shj82Cgn4DVsPoaivE+GXbHucQnAzuCEH0KKCKkcM2RXuG0LHYViLT6b1HtAzyzeE5N1cHfbFyV2+cdbScrXzYH2ySNc75leVyPTuoo/erGiscDevksGB0qnO3v8A4z0i/DOXzCQXubmbBziRl0nbGMBfn1reu5j4Mw9DuP33/eslzLWnHE0jhEXU56DyH5mPgvrUpmbTqG4iI7l4F66+AbJwAM5JPQAeJPlUl4DwwL95cJ3yO6rLqEa9d+o1HbPlgCt3gnL6QHWx1y497wXzCDw+PU/tXZxXbhwce7eXJly8uo8PMcgI2IPwOa91jkgU9QPj4/WvHYke6zD0PeH77/vXSgz0rBlx4K3wOD9DT7SPxBl+I2+o2oM9K8JID0IPwNRfivPEdvdvBJFKFQBnlClkClDJnCjOAAcnwwTQSulR3hnOEE0qw94SM7oMK5TK6yBr0gaisbNj0NYpOe7MFe/IdSCQYic4Q6u+2BsBoYknpigk9Ki78/WS51SMCGI3jcZALK0i7bxgo41Dbal9zpEtt28as6dq8OWDRjKI7MwJXvLlMZAPj5UEopXI4LzFBdO6RFtSDLBkZcjUyalLAal1xuuR4qa69ApSlBrcQsUmQLIupQ6OB/ejYOh+TKD8q5L8oWhABi6BQuGYFdHuEEHII8DXfpQcA8n2hTR2WxYMe8+SdAiOTnJDIMHPXxrS4fyFbRySu2qTtA6gHZY0ftdSKB4ffyfxnJMspQRluRLEqy9icN1Gt9h95sN9h97JsPzGst7yXZysXeLLHPeDMCNQIbBB2yGYfA1IaUGBLUABRkBQFABOwAwK9dgPNv1GstKDD2A82/Ua+9gPNv1GstKDF2A82/UadgPNv1GstKDD2A82/Ua1eI8IjnTTJqPip1HUp/Mp8DXQpSY2IPccNe1Pfy8fhIP/ALj8J9enw6VuWd4oHxqVkVyrnl6FmLAGMnroOAT5lehPyrlv8f3V0VzerNdLwHxo92uDuK+f8ND/AN5/on8Vnh5chG7apP8AG2R+kYH7VmMN58vZyU9OBDZtcOeyA053kPuD4fnPoNvMipTwvhiQLhBud2Y+858yf9OgrcRQBgDAHQDoK9VfHirT90r5JsUpSqplKUoFKUoMTwKfAZ8+h+orj8S5Ut55XlkVy0kZifDsFKlSh7oOA2liM9a7tKDh2XKltFIsiK2pZDKMux75V0Jx8JX29a5Uns6te0RlMqqAysnaOdaEMBGDq7qDW3dGxzipjSgiVpyBbKMya3fU516mUhXd37NRnup94RgftXTueWLeS2W3ZW7JWZlGps5fWDv1/wDUau1Sg4XLfLEdmXZSzu5bLMTshkkkWNQSQoBkbp1O9d2lKBSlKBSlKBSlKBSlKBSlKBSlKBSlKBSlKBSlKBSlKBSlKBSlKBSlKBSlKBSlKBSlKBSlKBSlKBSlKD//2Q=="/>
          <p:cNvSpPr>
            <a:spLocks noChangeAspect="1" noChangeArrowheads="1"/>
          </p:cNvSpPr>
          <p:nvPr/>
        </p:nvSpPr>
        <p:spPr bwMode="auto">
          <a:xfrm>
            <a:off x="1374778" y="-819150"/>
            <a:ext cx="2695575" cy="1695449"/>
          </a:xfrm>
          <a:prstGeom prst="rect">
            <a:avLst/>
          </a:prstGeom>
          <a:noFill/>
        </p:spPr>
        <p:txBody>
          <a:bodyPr vert="horz" wrap="square" lIns="91408" tIns="45704" rIns="91408" bIns="45704" numCol="1" anchor="t" anchorCtr="0" compatLnSpc="1">
            <a:prstTxWarp prst="textNoShape">
              <a:avLst/>
            </a:prstTxWarp>
          </a:bodyPr>
          <a:lstStyle/>
          <a:p>
            <a:endParaRPr lang="nl-BE">
              <a:solidFill>
                <a:srgbClr val="000000"/>
              </a:solidFill>
            </a:endParaRPr>
          </a:p>
        </p:txBody>
      </p:sp>
      <p:sp>
        <p:nvSpPr>
          <p:cNvPr id="131080" name="AutoShape 8" descr="data:image/jpeg;base64,/9j/4AAQSkZJRgABAQAAAQABAAD/2wCEAAkGBxQSEBQUEhQUFRUWFhQVFBcXFxcYFxQXFRgXFxYUFhgYHiggGRolGxQUITEhJSksLi4uGB8zODMsNygtLisBCgoKDg0OGxAQGywmHyUsLCwtLywsLCwsNSwsLCwsLCwvMCwsLCwsNCwsLCw0LCwsLCwsLCwsLCwsLCwsLCwsLP/AABEIALIBGwMBIgACEQEDEQH/xAAcAAEAAgMBAQEAAAAAAAAAAAAABgcDBAUCAQj/xABAEAACAQMCAwUFBwEGBQUAAAABAgMABBESIQUGMRMiQVFhBzJxgZEUI0JSkqHRsRVicoLB0hYzouHxQ1ODwvD/xAAZAQEBAQEBAQAAAAAAAAAAAAAAAwIEAQX/xAAmEQEAAgICAgIBBAMAAAAAAAAAAQIDERIhMUEEUTITccHwImGx/9oADAMBAAIRAxEAPwC8aUpQKUpQKUqmPaPxfRx2OGe9uLS1NuGZoidm7+NgrdSAOlBc9KoLiPFoVv4In4reJZGzEiThm1yOZHAyOz9CPd/CK3ubbJok4dLa8SvpI7yeGHUzgfdtga1GgEN47/Sgu+lUlz3e3VrMsdrcTunDoI7ics2Xm7WdBpkIABwm/ToDUoteLyScyoiyMYH4esoTPcJZtmx54PWgsWlaPHeIC2tZ526RRSSH10KTgeu1VHyPxi7SK8juZ3d5uHrfQEk5TUr6gvljK/Sguqvmar7hPHZYuWFu9ReZbVnDP3iXyQCc9d8VyuXeDXlsltxCO5klSSB5r9ZnyGyhdTEuNiD8OlBa2a+1RFncXMVlZcXN1M09xdKkyFvuWiaRk0BOi7INx51r3XPZis+Lwvcyi5+1yC298lUWQDAcDCjAbbNBf2a+1S8KzcTuLlJLmeNbK0t2hEb6czNCHMj/AJt/PzrY5C5muLu94a0srHtLO47UZwrvFIyByo2zgCguCvmaj/P9zcRcNuXtA3bqmU0jUw3GoqPEhdR+VVzyTbC6V1suJyntLZhcQSu3bx3ONpo8gYUPpBxtgnzoLnpVHctcfu794YnkljPD7e4a83x2kyFliDEdfdUn4NXN4JzXdnhPZyzSdsLm0ljfUdT280hQjPUgMjA/EUH6DpVI3H2qQcZuo725jeyuJOxRWBj0rltLIw8tq0uIcy/aL3VdX01nG/D4J0Eb4BmZFOkLg5zknFBfWa+1SXD+I3t+OE2V1NLGLhLiadkISWWOPUYckdMhBn41y+L8TvVtpbKO5lLwcTFtDIW75iZHCI7Ddt1H1oP0DSqD5t5supoOHNDNImm2iluSpI1NJMsABPnqV/oazf2rC/Eb6O94pd2pW40QJExwynOfwNjBx5UF7UrFbLhFGS2FUZPVsDqfU1loFKUoFKUoFKUoFKUoFKUoFQK+5YmfmKG80KbdbcxsSQTqIfA0n4ip7SgrLmfgV8nGRe2dtDMgtRBpkYKoOssSB9PrWxzPwO9vYeFs0MccsN2k08aONMaIx90nr3QDj1qxaUFTy+zea8n4lPdSTQmdysCRS914lBCdqPEHu909N65/CuXeL2t1bXMdtFI8VktoweUAd1j3sj+6Fq6KUEJ5xsr684P2IiRLmbQsyK40omrL4Y9e6B9ajF/7N57a5gks3luFME9vP20uSqvHpQR5xhcknHoKt2lBVHA+C8UawXhlxbQR25heFphJqdcqxVtPQ97TXvgvL/E5ntILpRb29nE8cjJKWF3ldC90fhxg971q1KUFOWXJ3EmhteGSxRLbW1wJjdB89rGrs4VY+oYlyN62RyPdf2dxeHs07W6unlg7y7oXVs5/DsDVs5r7QVPJy5xGymlktII5xeWsEMgMgUwSxxiMuc+8vXpWva8ncQ4dLYvZxRXBgtpIpC76FLyyM7Y8cDOBVwUoIvexcQueGMAUtL4jK6G1KpV8gaiDsyjGfDNRbl3l29n4pb3t1bRWn2eJkcowZ7pyMam0jGncnff4+Fo0oIHy7y3PDNxhnQAXTEwEEd4aHG/luw61EOI+ze7ay4WEUCa3Oi4TWMGPte1U56HSc/q9KuulBT9xyxxTVxO3hhgEN/O7GZ5N0jY4yEXxxXW4VyLJFxKRiiNbf2fHaozYOXRUXdT06GrKpQU1wfk3iFnFw+4SJZZ7JrmN4DIB2sMxOko/QaQ52Pp880PI98wjnkRBNNxSO9mjDbQxLk6M/iIyelW/Sgpuf2c3Sw36oAxluoDbgsMC3jmaY4/LvI21btpwrilneXzwWdvOlxP2itJIAQBkDA8OtWvSgxWjMY0LgK5VS4G4DYGoA+IBzWWlKBSlKBSlKBSlKBSlKBSlKBSlKBSlKBSlKBSlc7jPF47aMvIwHkCcZNeTMRG5exG+obF7erEhZzgCoNzDz8QuLUaWByWdQwI8tIYHy3zVe8/c9NcnTEzqM/hJPyX+QKhUVvKT1kz1wWYn44/muW2S1vE6heuOI8xtaq+1i7TZoLZ//kkjJ+RU4+tdyw9rEbriSBkfyEisp+DfyKpG5j04DvnyB8PTasKptkN/XFZ53+2v06/T9Bxe1Ox1KsrPCScZZcqp9WQkAetSk8at+vbxYwDnWuMHcHOa/KsEIZiJMjO4zuD9axsScIHYAHGk9PgKpGafDM4ofri2ukkXVG6uPNSCPqKzV+SY5JoW1W8zxsN+47If+kjNWPyl7amXRFfx5GymdDv5apEP7kH5VSmSLJ2xzC76Vit51dQ6MGVhlWUggjzBHWstVTKUpQKUpQKUpQKUpQKUpQKUpQKUpQKUr4TQfaV5SQEAggg9CNwfga+5oPtK+Zr4zgYyQMnA9T5D1oPVK8rIDuCD1HXy6ivKzKcYYHIyuCNx5jzG4oMlK+ZoaDic38fjs7ZpHdVOCFz1J9B1Nfnjj3HnuGLapMMd2bq3kFGelSX2rcTie9I1NJoxq37udtgBsAOlRPTJcALEhAO2AP6muLLl3P8Ar7dWOmo37ciOdg2dRB9OtblrdHSxIYr5ZPfb1PlU84F7NSQDNt5jx+vhUttORoFIJUHHh4fSsTlrPiNtcZUR2YwSQc5wPKtyz4TK6Myg4AGc5GSTgBfM1eM/KUO+lAM1s2XLkaJoYahkEfLpWZzWnxDUVj7VpDywZYkBGGQ6TjcMPjWhzByhJDNGiq7oVDZ8QSSNOrG+MVdcdii4wvujA/r9azvCG6gGpx+o9nT8+R8t3WrPZPkbrkHceRrT4nwhslgpx+JTnUnx8x61+kOwGOlaMvBoWcuUUsRgkjrnrWueSJ3081WYUXynzZd2DKIZCIw2XiPuMM77Hp/lxX6M5V5gjvrcSxjB6Mp6qf8AUetVpxX2cIzZiOB5U5bkl4TdRq+9u5KyHfujB+828jjb1NVp8mOUR4Yth3C5aV5jcMAQQQRkEdCD0Ir1Xe5CleWbAydhX3NB9pXlnA6kChbAyaD1SvOsZxkZ649POnaDzHXHXx8qD1SlKBSlKBSlKBWO4XKsB1II+orJSgqXhnAOLwwqqdorRRgogmTs3CLFot9OrAbWJtTeIYbnoO7ZcH4j9kaOaWRpPtNsoZZQGNtGYxK+oHYsO1yOv7VPaUFTx8J4yQNf2gHsUR9Nwh7Rl7Igj7xdOfvQdOk/3myK3bThHEnuoXnRxGskDupnWRAY8gupLZOx3wq/5utWXSgrC15d4gLkqO2jt2uLh5tM6gSLJJM8bRhWygwyBhsSSOuDXMk4PxGHs5ZllXs0SN2SVQDGxtswwiMnsm7kgLAAeOfGripQV9yBbcQ7RZrtpjG0AwHYEHKxFAyltQkBEue6Pe3J2AkfN/EOyspXVsbacjrk7Y9K71Vp7abwrBFEnvOxLHyUbfPfwqeWZik6apG7QqTWoJ7odmPlknw1En51bPIvD9MCsyqCemAOnnVZ8GthJdJGRkAgsB4keB9P4NXXYuAABjHhjpXzep07vDppBmvpt6y28m1Z810xSJhGbTEtHsa8slb5FYJkry1NEWaoFbcUQrVzWxDLWaTHtq22Ux1jeCsoevWapqJT3MNR7eubxOxWRCsgBHgfEHzB8K7ua5/EXAH9B41PJSNN1tO0d9nvGjHPLw6UnVGDJASesZPejH+EnI9D6VLOYO2e0mFrkTFD2Z2He/ukkDOM75HxqpeeUMNzaXgONMqo2PDPuk+fiD8auq2mDorLuGAI+BFX+Nk3HH6SzV1O1Wra8UkkmhPbvphOoO0XZ6ZIboJGQzEPJr+z75YALudznamtOLiMBVn7Tq7dvCUMgI3jTUMRkE9WOMe5vmrNpXSiqvi3LfEJYkDieU6BkdvH3XeJlcnLgFQwXYZ67Z3r7xjhHFZElhCyvGRcIuqaIiSNxOIw2XGCCYdyCem64INp0oIDx/gt59qkmthJ3ooY8pIiklI58Y1HZVlaEsPEee4rhzcu8T1IAso0TSyqySw6UL/atbBWYZdmljI8gcZXerapQcvllZhaoLkESjXqBYMca20EkE/h07ZOOmTjJ6lKUClKUClKUClfDUG4pzFepdzJGqdkkhVcxSEsqpase8GA37eQZx+A+RoJ1Sqvtua+IKp+7BUTtD3opWZVIL9uSW7yqPDxx1FdXhfMd+8N7K0SHsEIgQRurTMBlZd291hvpAzvjNBO6VV0vPF/3QsSFjrUkwyaThZWSUd7JB0KCBtvsx2qy7QOI0EhVn0rrKgqpbA1FVJJAznAyaDNSlKBVN+2eZvtUYzsI1I9CWbr9KuSqi9s8Q7SMgbsP6Aj+BUPkfgpi/JGfZ1YHtGmPTvAHzPiasaJvLY/sfiKh3IasYNR6DuKOg2O+PnUrjavmzaeU7d0R07NtdY67evgfnW+k9caCSs4bHun5Hp8vKrVsxarsrNXiaSuWt34dD5H/Tzr5JdVqcnTEUZnl3r2r1zDNvWZJqnyU4ukstezNXN+0Y6/+a8uxPXp5fz/ABXvNni3HvfL6+Hy8659zc9f3PiawzzVpyPWLZJbrSIcHnyMSWbKdjkFD4al3A+eMVY/JQxw+1G+REoOeoIHeH1zVX88TMsC6d8uBg+PQg/LB+tWhybGRZx5/EXcb5wHYsAPQZqvxLf56/f+EfkR07lKUr6TkKUpQKUrg85cWltbcSRBSdaqdQJwuGJIGQM7AbsOvicAh3qVV8PON7HpyFKSvOweSOTMAR5cK4yMglURRtjUOtdHlrmG8uLq1afRDFKt2OxEbatcRjwrux94AuRgdFbz2Cf0pSgUpSgjPO3MjWMaMqq5Ytsc7hACQDkAHf1PkDUU4Xz/AHJiI0xSNHG8rOS4yqiZzEcDAlAhG3Tvqas54geoB+IzXzsV/KPoPHY0FcL7Q7l2CpBFvHJMctJ92I1kYwvgf84dmMjb3x88x59uFyJIoQSraCpcjWrQbHVgYIuB4jdD5gVYXYr5DfJOw3zsa+GFfyj6D0/gfSgqhueLtn1K6xqZIidYyiRu0IK5xn8bd71ras/aROYQxgUaUQkuw1dDqYqCMltOR7ux2DdDZvYL00r9B/8AvChgXfurvjOw3x0z8KDzay60VvzKrePiAfHes1a8ttk6gzK3mDsfip2rz2ki+8usea7H5qf9CaDaqtfbJhYEbHeJ0j4nP8VYkVyrdDv4joR8QdxVfe2lALRHPUNgemxJPx6Co5/wlTF+UOPy2QLWNV/CMH49T/WuzEhNcLkRQ9rHjfqSfUmphFDivmRXuXdvpz5JSg2VmPgF6n67CvQluTuIYwPJpSD+yEfvXjmLjSWkZYgFyDoUkDUR4DJ3+W9Vlce0m73bKxnqsbR5Dqd1IYkEg9MgVemOZjpO14jytWJ3fIeJkI9Qyn/Cw8fiBXxwR6j9/wDvXL5B5zTiClGCrMihiBnS4OxZcjqD1HhtXeu0rF6zHlqtolpCTNehJWEj7weob9sVuRwZrDbSTiCLu7d4k4G5bGTjAG+K9niufdguX9REAP8ArZTXA5t5qXhoRFQSTMMkZ2Rc+8xG+PSofD7V7oybxwiP0B3AI8egOB44AzvV6YrTG9I2yVidbWO16CcFZIydgJEKZJ6AHoT8DX0144LzBa8RjKDBJH3kTdVz54/Yg/A10IeGlEK6y4HuFveC+Ck/ix5nfzz1qV8albIXzxPiJF82LZ/wj/vVqcksTYW5Ox0bjyOTkVTftAOm5tgxAUrIpJO2WZcZq6uX5QLaJVcTaVC60HdbG2dzV/iU1O/7/ekPkT6dalYdTH8IHxP+g/mnZt4t9AB/XNd7lZTUB4nz5JFdTw6IiI3MakFi6nFuVeQbAKe3IG43XqKnItx45PxJ/p0rHDw+JGkZUUGVtchx77YC5OfRV+lBWlp7SJ8lmjRg5V1iye0wUtQYodI75zM75PgK+W/tGuGnRjGgQoo7POS7SSxLqTTnvIJDqBPRScDws3+z4+0WTQutVKq2NwpIJA/SPpWUQr+UeONh49aCuL/nq57MIUjSVolkJj1MELhJFA141dxgD3cZzv4Vn4/zNdW97Lgq8amJEjOFHfTUzMx6nJO2oDYDI61YBgX8q9MdB08q+tEp6gHPXYb+FBXMPtJbWmuONUdkGrv91SmWZifc72AAwHUYLZ2x2/tFuTFFK1tHpkcqoDNnKrEWU6sAEmbu4ye4dvKyTAv5V8B0HQdB8q+9ivkNjkbDY+fxoI/yXzC17E7SKqOjBWC5K95VfZuje91HzCnIEjrykYHQAeO22/nXqgUpSgUrE9woZVJwzZ0jz09f6isV3xCOIqJHCl86AerY64A+NBtUrVuOIRxsFdwGIJA8SAVUkAeGWUfOtguKD1SsVrcLIivGwZGAKsDkMD0INZaDFNbq3vAHyPiPgeoqB8zAGZmmPaJCSsaSDWsfcDGXHV3OSBnoB8asGovzXwvVqbbDqFIPhIuezb4HOg/Kp5Y3VvHMRbtHuApHrLIirq2+7yI3x4lPwPjz6+ZqR9nUS4RxOMzp3TGSFRiDgMze7keWcjPgQanUMYxXFNe3Xtw+N8IFxC0bBSrDBDAkfsQRUO437Npry4E8t2FcKiqUh0n7vZSSG648RjoKtUIK9qoqlOUeJTvNbeYVtyRyAOHzl1keTuFSzqFGT4Rgb48ST1wvlUtuYq7UvSo7LeGSYxpuEHfPhk/hz51jLuZ7bx6iOmv2HeB8s/vXYtIBisSWnma9S3HZDfcDr8PSp0jU9tWnaIc8eztr6cSRyLGGQrISpZu6QUwAR5H6nzrncr+zeSyuTMJ4pGKuuXhJ3kxqYqWwds7dN6s23uQ246Vs6Qa6YtOtRKE1je5hFeC8vR2seiEaQSWYhVBZm3Y7DAHoBgeFb72e2+T8ST+1dvQKw3CjFTtT2pF48ILzBHBFKkrRoZEUpGzrqCljnEafikPn4Dqa6PKnF2dlbAyzojYAXWrhveA21KVJyPDPnXG5hvUFyxVAzAGLU2+k4yxUeQ6+pFSfkLhGiJXYYxnGfznZj/lACD4N51TFE7hnLMRCYUpSutylc3j/ABmOzhM02rTqRBpGSWdgqgD4mulXF5hWCeNoZJ0j0PDI3fQMul1dQwJ2BKgb+dBrnnSzECzGUAMsLaerqJiiplRuN5Ez5Zrdn5jtUlMT3ESyAqpQuAwLEBRg+ZZfrUNTlG17SOEXrNI0QMQGhiEje1lD7bBc28eOgIZuvWt2fhlnNdOBdjXNrkABQqdRgQhW6Eg2vTruaDpX/PdnCBrc6ijPoXDOAuPeAO2cjFdFOZbUjPbxDvBMFhkMwJC/HY/Q1DLvl2xiR5WvwI2yTgxEFiIoi6kbnaBBjpsfluR8p28c7SfbvvCh16jEW7E6mbIb0kHextgUEzsOIxThjDIkgU6WKkHDDwOK26i/K3D7WxR1S4jcFUfLPGCIlUIhODuuPxdDmpMjggEEEHcEbgg+INB6pSlApSlBF+ceWXvZLYqyhIn1SK2rvqXjYqMeiMN/OokeRnU6u3tgIyI+0LPqTARRB5BQRnGQcv8AOpjz1bSyQRrCjOxnj1KsjRZXDZ1SJuq9KicfJN8qnMupn1dqe1cLI3aWZVyvTOmG4Geve9aDFD7PpXXKS2rYBRWGpmQMYXDdpjLMezPXfDjJY5J37T2eyRmPe3dQkSuGEmBIqQLJcIAd3PYuNz0f4g6dvyLdIXKd3Ch0CXDqskoFvs4XbpFKuTkd6vd3yffyCRu0ZJGMxUC5lCrrjnMY2wDiV4D0/APLFBOOVOFm1s4bdtGYkCEp7px+IZAxnqfU11611dgANJJAGTkbnG/U197ZvyN9V/mgz1iuYFdGRhlWBBHmDXntm/I31X+ads35G+q/zQVFzPaPa3SqR7zBlbBKyaWDhiB69QPEnzFWJwy7DordNQBwcjGfDB3rFzjaGWAN2Z1RMJARjIXo+Mb9N/8AKPKuPacS32GfHZlO3n1rjzRxs6sc8qpWDX0viuRDxI/lP1X+ayzXRI9xvqv81jk94vnEbhmUhDjY71wILWdVURyLGcd/Ka9R89ztXUEp/I31H8197Q/kP1X+anMypEQ1RNOqYJVn/MBgE+G1aYiusAzTCTPVVjVAp/ukb4+NdYMT+Ej6f6V8L4615trTxwqRkADf+PSu4gcjZl/Qf91cUODXUW4CqM1vHbSd67ZyJPzp+g/7q0r6Z1B7ynAJwEOTjwA1Ua9zXIvb3B3IHxOP61q2R5WiL8I4fcXN4caRkl2YqR2YY7kKT1GAAD1O/nVqwWzooVWQKoAUaDsB0/FXM5QtNMTSY3lcsDjB0DZfkd2/zV3668ddVc2Sdy19En50/Qf91NEn50/Qf91bFKow19En51/Qf91RK95FMt6bh5wV7QOIzEPdDxPoJ1YP/KxnGd984qa0oIRwDkL7NMH7ZXXs5F09iA2qSOKM9/Ue4BCCEx4netBfZhlHR7nIYRKumIL2SxyByIyWLb4xuTjw2GKsalBAk9nY+/ZpkMssSxhhDhYipTBRdeQCI11AEZOTW1xrkb7RL2vahX7WOUfd53jiEYQ97JQsMkeWR61M6UFdP7MiTkXIXL9qwWLAaTUHwQH2QEYwuGxgFiBU34Hw8W1tFADqESKgONOdIxnGTj4VvUoFKUoFK0ON8VS1i7WQMRqjQBBqYtI4RAB6swFcD/j2A6CFlwxCgMhDsXUGMIPHUx07+R8N6CXUqKSc+26symO5yvv/AHRGnEYlcHPiqHUR9M1jf2h2oYgLO2FZwVjOGjXtcyKc7p9xJv6UEvpUH417RoogwhieV1zqBwoC9nK6uTnoTCwx18cdM7EvP8Kai6SKEQs4K4dSGIbIJAxhc9cnyzQTClY4JQ6qy9GAYfAjIrJQKUpQfCK5HFuBJKh7NUSQHUrhQN/ENjqp6H612KV5MRMal7E67hXAlZWKsCrKcMp6g/6jyPjXStrvIxXf45wRbhc50SL7kgGcf3WH4l9Ppg1DXV4n7OVdLjfzVh+ZD4j9x4187LinHO48O3Hki8a9uldxsw7shj82Cgn4DVsPoaivE+GXbHucQnAzuCEH0KKCKkcM2RXuG0LHYViLT6b1HtAzyzeE5N1cHfbFyV2+cdbScrXzYH2ySNc75leVyPTuoo/erGiscDevksGB0qnO3v8A4z0i/DOXzCQXubmbBziRl0nbGMBfn1reu5j4Mw9DuP33/eslzLWnHE0jhEXU56DyH5mPgvrUpmbTqG4iI7l4F66+AbJwAM5JPQAeJPlUl4DwwL95cJ3yO6rLqEa9d+o1HbPlgCt3gnL6QHWx1y497wXzCDw+PU/tXZxXbhwce7eXJly8uo8PMcgI2IPwOa91jkgU9QPj4/WvHYke6zD0PeH77/vXSgz0rBlx4K3wOD9DT7SPxBl+I2+o2oM9K8JID0IPwNRfivPEdvdvBJFKFQBnlClkClDJnCjOAAcnwwTQSulR3hnOEE0qw94SM7oMK5TK6yBr0gaisbNj0NYpOe7MFe/IdSCQYic4Q6u+2BsBoYknpigk9Ki78/WS51SMCGI3jcZALK0i7bxgo41Dbal9zpEtt28as6dq8OWDRjKI7MwJXvLlMZAPj5UEopXI4LzFBdO6RFtSDLBkZcjUyalLAal1xuuR4qa69ApSlBrcQsUmQLIupQ6OB/ejYOh+TKD8q5L8oWhABi6BQuGYFdHuEEHII8DXfpQcA8n2hTR2WxYMe8+SdAiOTnJDIMHPXxrS4fyFbRySu2qTtA6gHZY0ftdSKB4ffyfxnJMspQRluRLEqy9icN1Gt9h95sN9h97JsPzGst7yXZysXeLLHPeDMCNQIbBB2yGYfA1IaUGBLUABRkBQFABOwAwK9dgPNv1GstKDD2A82/Ua+9gPNv1GstKDF2A82/UadgPNv1GstKDD2A82/Ua1eI8IjnTTJqPip1HUp/Mp8DXQpSY2IPccNe1Pfy8fhIP/ALj8J9enw6VuWd4oHxqVkVyrnl6FmLAGMnroOAT5lehPyrlv8f3V0VzerNdLwHxo92uDuK+f8ND/AN5/on8Vnh5chG7apP8AG2R+kYH7VmMN58vZyU9OBDZtcOeyA053kPuD4fnPoNvMipTwvhiQLhBud2Y+858yf9OgrcRQBgDAHQDoK9VfHirT90r5JsUpSqplKUoFKUoMTwKfAZ8+h+orj8S5Ut55XlkVy0kZifDsFKlSh7oOA2liM9a7tKDh2XKltFIsiK2pZDKMux75V0Jx8JX29a5Uns6te0RlMqqAysnaOdaEMBGDq7qDW3dGxzipjSgiVpyBbKMya3fU516mUhXd37NRnup94RgftXTueWLeS2W3ZW7JWZlGps5fWDv1/wDUau1Sg4XLfLEdmXZSzu5bLMTshkkkWNQSQoBkbp1O9d2lKBSlKBSlKBSlKBSlKBSlKBSlKBSlKBSlKBSlKBSlKBSlKBSlKBSlKBSlKBSlKBSlKBSlKBSlKBSlKD//2Q=="/>
          <p:cNvSpPr>
            <a:spLocks noChangeAspect="1" noChangeArrowheads="1"/>
          </p:cNvSpPr>
          <p:nvPr/>
        </p:nvSpPr>
        <p:spPr bwMode="auto">
          <a:xfrm>
            <a:off x="1374778" y="-819150"/>
            <a:ext cx="2695575" cy="1695449"/>
          </a:xfrm>
          <a:prstGeom prst="rect">
            <a:avLst/>
          </a:prstGeom>
          <a:noFill/>
        </p:spPr>
        <p:txBody>
          <a:bodyPr vert="horz" wrap="square" lIns="91408" tIns="45704" rIns="91408" bIns="45704" numCol="1" anchor="t" anchorCtr="0" compatLnSpc="1">
            <a:prstTxWarp prst="textNoShape">
              <a:avLst/>
            </a:prstTxWarp>
          </a:bodyPr>
          <a:lstStyle/>
          <a:p>
            <a:endParaRPr lang="nl-BE">
              <a:solidFill>
                <a:srgbClr val="000000"/>
              </a:solidFill>
            </a:endParaRPr>
          </a:p>
        </p:txBody>
      </p:sp>
      <p:sp>
        <p:nvSpPr>
          <p:cNvPr id="131082" name="AutoShape 10" descr="data:image/jpeg;base64,/9j/4AAQSkZJRgABAQAAAQABAAD/2wCEAAkGBhQSERUUEhQWFBQUGBgXFxQXFBcXFxcXFBUXFxQXFxQXHCYfFxkkGhQUHy8gIycpLCwsFR4xNTAqNSYrLCkBCQoKBQUFDQUFDSkYEhgpKSkpKSkpKSkpKSkpKSkpKSkpKSkpKSkpKSkpKSkpKSkpKSkpKSkpKSkpKSkpKSkpKf/AABEIAPYAzQMBIgACEQEDEQH/xAAbAAABBQEBAAAAAAAAAAAAAAAEAAECAwUGB//EAD8QAAIBAgQEAwUHAgUCBwAAAAECAAMRBBIhMQUGQVETImEycYGRoRQjQlKxwfBicjOC0eHxFkMHFSQ0kqKj/8QAFAEBAAAAAAAAAAAAAAAAAAAAAP/EABQRAQAAAAAAAAAAAAAAAAAAAAD/2gAMAwEAAhEDEQA/AOpBgXHOJHD4erWADGmpbKTYG3S/SF3gnGOH/aMPUo5sviLlzWva/W1xeBm8I5rFRazVAmWiU89BmrI5qXsq2UMXBsCAPxCSxPOFJDRbzGlVWsxYJULKaBQMDTC3Fsz5r2tkMpHKjlK2bEXqVhSBdaK00C0WLBTTRvMGuwPm1BtK15NZaVNKdfIaa4hM3gqQVxTAuMuay2AsLenaxDabjtENlz63pKLAm5xF/CykDUGx1Ggsb2i4jxulQv4r5bI1TYnyoVViLDU3ddN9ZlHgP/rcOyqwpYaiFzFls7IClEZQb3QVKpuQN4bxzl1MUaRc2FJ8xW186kDMh10BKoevswFW5jQPZSGA8fPYPmzYdEdggC2bRx191zewK860wKD1FZKdagaxbK5KFWQEEBfY85Oc2FgD1Es4dykKS0F8Qt4K4gFiurnE2zMddCLevwlR5QLUVptWuVwr4XMKdvKxTK1s24FMC3XfSBpcw8WOGoGoAhOZF87ZEHiOEzM1jYC97+kop8zIlFKldqfnLW8AvXQqmrNmVb5VA8xtYd4ZxXhor01QmwD032vfwqivlIPfLb4wDj/LC4kU7FaZphwPu1dctUAOMlwL+UEHbuDeBcnMlPPiFIYDD5LsFZg3iKCMuVdfaAAFyd9o9LmBXqUBTF1r+NdiGVlNAaqUYXBzXBB2tBsTyyT9oCVSi11pCwT2TRCqNQwujKoUrpoTrH4ZyyKPgWe/gGuQBTCg/aDciwbyhelvpAu5h5i+y+F5c+dvPrbJSW3i1fcuZNPWTxHHVp1ay1LKlGnScvqSfFaouXKBcm6AC2pLQfi3LFPFVC9YsR4fhqisyZbkl2JVhnv5dCLeQbyutywWVg1Yl2pYdM+QXD4Vy61LX1uxF19DrroBdbmigtNajMwDlgB4dQv93fxL08uYZbG5I0lb8001xHhN7LJRZKgDMrGuzqt2Asouq2JOueVYvgNVwjfaSKyeKpq+EpBSvbOop30AyrlNyRl1vInlRdlchQuFQArcgYOoXW5vrmvb0312gaKcwUTWNEN94Li2VgpZVDMgqWylwpBKg3AkMNxstghishJNHxfDU3JOTNlBt8NoLS5dtX8TxSaYqPXWlkGlWqhR2NS9yvmYhbbtuYVhOE5MIuGFRhlp+GKq+RxZbBlsdD13gC8G5o8SmalXwguemi1KNTxUJqkBVbQMjBioOYAeYQnE82YemoZnax8W1qbt/gNlqnyqfKp67WBMysVy7UTD4oljiK9dUUZEp0dad/Ca17ZgzZixN9NtIQeUgaNKmamUphq1AkLe7YhUDvuPxKTbrm6QC+Kc006TpTXzu70VsFbKq13CglwMoOXMwBIvll//AFTh7VTma1JxTa1Oob1C5QIll+8bMNlvuIBiOVi1QMtYqpbDO6eGGzthCMhDZvKCAARY6geoJD8t/dFFqZXGIbEo+QHK7VC4BS/mAzFdxf0gXV+bsMlNKjOctQOVtTqMbUv8W6hbrl1vcC1j2ltPmrDmmzhmIV1p2FOpnZnAamEp5cz5lIYWGo1mc3J4NNVNUlsmKDPkHmfGj7x7A2WxJIXXtfrFieTA6sPE1L0Kik07qDh6Ao2ZcwzKygk6i199NQ6TB4tKqLUpsGRwGVhsQdt4WkzuE4AUKNOkuoRQt8oW53JyroLkk2HeaCQMmKIxoDgx7yMcGA9494wigSvGjR4CiJjRQHvImK8YmApXUrAbm0xuLczpTuqjO3YbD3mcnjOKVaurnToNhA7mtxuku7r8+28pXmagdM4+v+k89qVbSKVRc+6B6DU5oog2zb9dbfOG4biSvqCD7tfnPNla/u2iw+NamQUYjT+aQPVadS8tDThOHc3sD95qD20nZYXGK6hlNwdjAKEkJWGkwYEwZIGREcQLlMtQyhZckDKMUV4xgKPeMYoEojIyUBRCK0UB7xrxoxMB2M4/mLmEs3hUm0HtEdT2HebPMPEDTpZV9t9B6dz8P3nNYHCADuTuesAalhLjUbya4K+n1moMPbaXU8PA53E8MI2HuH0gP2Fr2t2H8+YnZ/Zf56Ss4H06wOTr4FlsOpg9RLNY7D9h/vOrxWF1B98x8RhNWPv/AEgZqoTNvl/ixosFbVGIHu7H3QJ6GkHL6m8D1Wm9wJaDOX5P4rnQ02PmTb1Xp8tvlOlBgXAyQMqBk1MC9DLkg6GXpAyzMvmLDPUpKlO92q0gSM9suYZi3hsrZbb2ImpM3j1EtSACs656ZqU13emHBdQLi/e19QCOsDP8LEJiqZCOaFNUoNZmsS6XZwjXZgHNIZyTYK9ydTI8q0qipVDir+GzVBUVmYq2fy1GbzAhbshyNcW2jUMLWWrRaklSlTCU0amxVrIcQ+YMTcgrTYNYHTQa2tG4XUxjlfE8RB41zdaV/DFFmy3y2t4oC3AvrodjAGX7VhsHS8NWas+VmASrUP8AhAlXDs7KxYEG1hf8s0ftVdqjAh7LXpgL4TKopivbMtUH7wGmAx6C+vaA4bE400wXFYHxD7KUTUCmkpQWIC5fFzAm2wGttZZUOLVgE8QqcTWLFlVvIaqGkBp/heGX10II3FgCE+F4vE1aiGqtRVWsd6bU/IcPU0YWsQHsOovbU6GdMJzVanisuYFjUy4qxyISn3tIUFUC17ohIvcnX0EqVMS2VnWrdqVEFSEK5kxd6hNlFn8OzbDS+lxA6m8iTOZxVfGeDUK+L4oqDTw6Vst6mlI2JKWFLzMrb+rZT+KY5ko1C2YM1lAIWwLU1uEK+0Ac2p63tpaBz+PxprVmboPKvoo6/E6wnBUYHgMPNylTtaBZTpaS9aPpLKNOHrRAEAH7Oe0aph7TRVbRYixgYNah9JmVcN/PpN6qkBr04GDiMORMzGrbX0nQ1rXmPxKlAH4FxA0ayN0uA39rGx/npPUEM8j0tPTeBYjPh6bHcqL+8Cx/SBpgywGVCTUwLkMvpmDqZehgZsRMa8UB7xrxSD1ALXIFyFFza5OwHcntAnFIUqoZQykMCLgg3BB6gjeSgPeKNFAe85Xm7EXdE7a/PSb2Ox4p5b/iNh/vOPx1Q1q5bbW3uCwDsLUUC1xNWgAw0MFwnDh8JoDhmXVYFuHexmgqQOmlxrv+sJpubQGapYyFWpGrPKQxMCuqbwOqIYyd4NVp9oGRiBqZk8R1AmxjDMnFawMeodJ6Nyt/7Wl/b+5nnOJM9P4NRyUKa9kUH32F/rAPEmsgJMGBYrQim0FEvpmADMzmHA1K1ApSNnupHnKXtuCwBNvTTbcTUImfxrANVphVymzqxRywRwpuUYqCQDodjqBAx8fy9XdmYVCGy2Fq1ZVDCiirp28VWbW52vfaW4fg1fxndyMhr0qqr4jsAtOrUYkBh5SUamLXt5egtBqfLlbxfbtkpU08e7ZyRh6lNsq3tbM6sbm/kXfcKlynU8NFLqDTzkeZiFZqlBlKkKuwpP03qe8wL6vCarYGlSpOM1PKr5XZA2QMjAVApIs9jt+CQfhmIdsQqu4ARQhYsoao4pmvZrai1KwYCwNZrdZc3Lrmojlx5HLjVtL4wVj/APlmp/5rbTIw/LlapSrIRkOallZywFRk8XO7Dzgk51J0IJGhuAwDq+E4dqdFEqEllGpLZupsM9hmsCBe3SFwQCqBb7skA2JLC9kGUkWNvPe+/ltuZJzV1sKf4rXLdlyX0757/wCW3WAPxbDZrW3W5HwF/wBpgYehchu9z8zOgxaVWuF8O/mAuW2/DfTtmv8AC3WA8MptoCFy67Xv7Qyens3v67aQB6vElXQuFt8T8oVgeYUJAFQP6Wyn4dDJcQ5dVkcKAGcaN2P+k5qjyfiT5QEAzA3zDoDY3tcDU6fSB32YG3rCFXSB4bDFERWILKoDHoSBqdZqCn5YGfVWA1sM+4NoeyktOWxvOaioVQMwW9ytum516DWBoVMHVGpMGNZhv0hGF40Kq5kbOOoIsw+W8bGAMt4GdiPNa3WZddCL3mhhRp7ibQHilUQM2hhc9Wmv5mA+F9fpPT0nA8tU82KT+kE/S37zvxAmJKQEkIFiy1JSstWAMZXWrKouxCgdWIAHbUywzJ5lwiVKBWpUWkAVIqPsCNvxLrqevz2gHPjEBsXQHTQuoOtraX9R8xE2JTzeZfJ7XmHl/u18vxnLYvhWHqVKimspqCkGuUpkspwyoHTzDNYUy+lgM1vWIYOkajjxgrPUHhhqS2LBlxxFTzffC1RRfy6ab6wOgr8YpISDUW48O+t7Cq2WmSdgCevTeFq1xcag9e4O05vB8GokLlr03Uih0Q5jRrPUABDWysQ65bG2TrltNLguIorTp0adanVNNAPKykkKAL5QTYaiBpXiiigVLXsX/tIH7/rKOH0rAS2opCkj+oEW6GWYDYQCbHaSp0rS5BGxFbKt+uw+MARn81usuNe0CweLQsbMGIPm7g+6FY5w3s6QLsIL3vqCPpOF4vyI+djRItc+VtCO4uNxO84at0v1EnWp63G8Dh+HcpvTpg3tVDE3G1rbeo0+s08Rg2IA09bfWb9R5l16msDHxNDItpzrUDVqhR1M6DiuIsDMfh9fw81Q7m9v58oGiatLClUTWqfaYdj0PptpOqw9TMoPcA/MXnL4fgXiOGcnMwDH5/sNJ1VNAAANgLD4QJyQjWjwJrLVlQliwKGmfxjBNVVAjBStSm+YgG2Rr3CkWJ02MOvBcdj1pBC1/O6UxZSfNUNgTbpAzU5VRQAHbyqq7C9koVKHbtVLe8CWDl9QQQ7CzX2BuPsy4cj08qBr95LB8xU6oGW4YutMqbggu7opuRZgTTbbTQi+kIwfFqVZWam2YLYk5WFgRmB8wFwR1HaAGOXQHpMKjAUlpLlyrZvAFRUJNrjSq9wPTtI4TlpaWUpUYMqgA5VNrUKdAG1tdKYb3kwitzDQVQxqaHqFc/8AbWpfQaDI6sTsAfQyT8eoBnUvY075hlboVUgG3mN3QWW5869xAveg5vaoRfNbyKbXII3GtgCPXN6CJsO+v3hG9vIul3BHTooK/wCa+4j4DHpWcJSOdmQVBZWtkJIBJtZdQRYkHQ9pLD4xNTVPhqM99C7XTFNhQAqgk5qii1vzAQB8Xh3yH7w//Ffz5u35fJ7td5DAo4t94en4V1s+Y9Oq+X4X3nQnhlKrh89JyyupKta1+3lOo1FrGx0tMHCm0DRw1Jxa9Um2W/kXXKzFthpmBUemTTcyD4ckANVLWy38iC+XNm2Gma6nTbLpuYy4mwgn23XUwDqnDUexsAR+IAA/EjeDVOBahhUqXGoAawPoR2l2Hx6kaML++TfFesAjh1IqDm3J2hLmC4fFXllR4FOI2mPi9AZpYitMXiD6GBgY5i7WE0cPwhGCKzWKguR3uQFH0MEwOHLt8ZtvTC3ZVJqMRdjsANgB0FoByUMrr/Zr84UIJgaJ1Zjdm+gGwEMEB5ISMcQLFliylTLkMAQwbF4UVAoJIysrgg2IZGDDoe0IMiTAAo8DpKQRm8pQjzdaVSrUT/7Vn+naTwXCadJSq3sVRDc38tNSi/Qm8LvHEDF/6QQ5EV6mUFs3nuzhqK0cua2i5EAI7eus6HB/+H1I+KaxZzVLEAGy0w7U38im/mzUaZubg5RpvfZ4TwrKA7bnYdpt00gZnCuXadDWmGv4aU7kg3WmXZSdAL3qvc+o2guN5NpulkZ6bZg2fNqAcaMY+XsxfNY9LjQ2nRASVoGHT4ClKmqI9TKgWwLkglWZyW01Llzm72G1pwng2crnqZkIBu98wUEXOmt82vcgT1RlnEc18FKv4qddfjA556BIsHqdN2/KpXXTre59QDMvFcv1H/71S2mgP9OX49/frNfCYwE2Ojdu/ciEsO0Dmm5axKD7qoWB6Nv+8WGxmJoG1ZSyfmGtp0Q8QaiLxQ58y6wFw3HhrEEG80mrXmUcMF8yi3pLftekC2q8y8cdDr019IVUqaEnQDcnYTKa+IYInsk/FoAmF4o6P92oZdrEH53E3uG4nEVW/wAC6+lxb4nSdtwDlunQpgZQWOrG2t5sLQA2gchVwLrqykCUzs8RSupFrzlcfhMjW6dIA0eNEIExLVMpEtWAITImImNaArzV4TgQfOw0Gw7zMVbkDvOp4fg8q9za0DRw63GsItK0WwtJgQJSVpECTgQIlFegGFiLiERmgeZ868sGmPEpX8pBv2mBw/mHQCpofzAaH3jpPZMXhw6FW1BFjPG+NcsPh2KkXXdW7qTp7oGtS4uDsQfjJHEDtONtYyzPpA6upil6so+IgGK4vTQaeY/ITEpU/Sb3B+TKuJAcjLTOov8Ai9fdAzU8TEEZ75b6KNv9zO75O5ayEVGFrez79rzX4RypTpAZhdh8puBe2kBCSj5Y6jWAzrOf47R2I6fvOjYTJ4lRvA5cxSytTKkgyEBxLAJBZYBABJiiMUC7Ce2J2OD2+W84/CC7fDT3jWdVwvFh0HfQH39YB4MtEp16S1DAeTkCJJYCjERRCBAiBcW4YtanYi5G3+kOIjkQPLsfymjG4uIPh+UlG5Jna8YpBaht1sfid5DhGC8R7n2V39ewgDcD5NpkBnXy9F727+k66nTAFgLAdI6xMYDH0iVYx0kgYCIklEhuZOAmMCxDC5HpDWmfjKRJsDb/AGgY3FsIAAw67/rMsidTXwucWOwE5uvTysRvaBBRLBILJiADaNaOY14BPDz5xfbrJ4pmw96ysqrfZtM2ugA6nsILTexB7TJ49Qd6i1TUBVTlFPXykjcD1sdfWB1fCeeaVQDPmpve2Rhv6htvnadDTxw6gjv6TzfAbTawtZqWtOx/pJsD3APSB3NN/rJ3mZwbiPi0wxsD1W4JHoTD88CWaNmjMNJTVqWBMC9NdY95FToJHNvA5bmOufHI7Kv1uZucEw5SktxZjqf2Hyj1eFU2q+KbltNDt5RobQ0PAskCYhUBjsIEGFzJlpERXBgWUl6yUjeK8BmMCq1gXtuQD9ekKqOAIMjAHoCYFjLYes5biFOzn5zrMwnNcaP3mg2HzgAiWCVrLFgA2kZIxoDQHjDDw1FhfMNeuxuIdaZnG3sE9T+0CWFOghgxIHWZlJwesKUQDuHYkrXRlYrmOVgNQe2nTprO6oE9Tf3TzlFsQZ2HDeMq6hRo1trGw+PUQCeIcfSmSoBZhuBsPQmY2K5mc9FHzMzeMP8AfVNbDNr77C9oDnHTWB0GH5wdT51BX0BB+ptNSjxUVBmpnf01HpacWbyWE4g9FsyH3g7EQO2+0uPw3PckS6hmJu5A/pEyMBzMlQWICt6nT11/hmk2LAF7i3QC14B9JNby4sBAcDXLKDY6k293SWVn7/KBe7DrHpDrM7/zCmvtMAff+0Hr80Ux7OZvcLD5mBt5oJxDiaUULubAdtST2A6n0mDX5pYiyrY9yb/SZGJxxqEF9SNvjvAu4vzlVYWoU8lz7dSx09FB398wKeNxHihmqszE7Db5bQjEvvKuCVD9qp2sTfY7bGB1HDcZiPxC6jckW/SV4zEZ2vNHjGNFsgNz+I9vSY4gSWWrK1lggBmme0WUzeqdiBB2I7QMgITMrj+GvTB/Kb/z6TqmTTb+dIPi8IHplWG4/wCPrA5DDPNOmZkUlKsVI1U2+U1KEAi0aniChupIPp+kkolbLAExPEM1Rsx1IFv0+PSX4W1tbfP9IPj+FioL3ykbN+3qJjU+HV848wKqd7kaQOjVgDIVgDIU8Iban4S6nRGxgUGmbGTudJcy5dDtLBRBN4Fa12GzEe4mTOKc7sx+Ji8DWTFKBXmjgSeWIwIM0rL6RPEcO35T8oAmJOkCpY00Xzr7Qvb3kWH6zaqcBrMLqtrjYwnC8nA61CfcD+sAPl2qzoWa5YsSSdbk9ZtLhyek0cLgFQWAsB0hSKIGXTwDGXpww+k0gDJqR1gZZW8l4H86SpXj+P6HTvAc6RiZAVBIM9oEWw1NvaUa26dpXU4TTGol7AfGRywBW4cOhgr4Ej1tNlKUl4V+0Dlqr3NpNABpt/O81a/BAzFgbXlz8HuoA+cDKpqf+ZKnRzbdOk1k4YR1v3vEvCwvWxMDHr4nLcEXNtO//Mhw1WqaDe9vcLTXrcFVz1HrCMFwxaIIXqbwBl4OerfSXDhIAsTr7ppqNJB2gZ44OCNzL14bS2I7S1mI2iBG/WAqeBpg6KIQF0vKCdN94jU0gEhZEPKqeI7SQcQLM8sprFSUS0gC/p6wHCSQp3ip1gdJcLQOeNPWMx+UeKBUHiURRQJqLiPtFFAdCTLAYooF9NLiSKEG1+0UUCfp2lb0xFFAiU1uOkaomsUUBILjWIJFFAWTvH8CKKBXUpyHh3jRQL6aW/neM2msUUBLv8JcjRRQJ2hSvbaNFA//2Q=="/>
          <p:cNvSpPr>
            <a:spLocks noChangeAspect="1" noChangeArrowheads="1"/>
          </p:cNvSpPr>
          <p:nvPr/>
        </p:nvSpPr>
        <p:spPr bwMode="auto">
          <a:xfrm>
            <a:off x="1374778" y="-1130299"/>
            <a:ext cx="1952625" cy="2343150"/>
          </a:xfrm>
          <a:prstGeom prst="rect">
            <a:avLst/>
          </a:prstGeom>
          <a:noFill/>
        </p:spPr>
        <p:txBody>
          <a:bodyPr vert="horz" wrap="square" lIns="91408" tIns="45704" rIns="91408" bIns="45704" numCol="1" anchor="t" anchorCtr="0" compatLnSpc="1">
            <a:prstTxWarp prst="textNoShape">
              <a:avLst/>
            </a:prstTxWarp>
          </a:bodyPr>
          <a:lstStyle/>
          <a:p>
            <a:endParaRPr lang="nl-BE">
              <a:solidFill>
                <a:srgbClr val="000000"/>
              </a:solidFill>
            </a:endParaRPr>
          </a:p>
        </p:txBody>
      </p:sp>
      <p:pic>
        <p:nvPicPr>
          <p:cNvPr id="131084" name="Picture 12" descr="http://upload.wikimedia.org/wikipedia/commons/7/72/Photo_of_baby_with_FAS.jpg"/>
          <p:cNvPicPr>
            <a:picLocks noChangeAspect="1" noChangeArrowheads="1"/>
          </p:cNvPicPr>
          <p:nvPr/>
        </p:nvPicPr>
        <p:blipFill>
          <a:blip r:embed="rId4" cstate="print"/>
          <a:srcRect/>
          <a:stretch>
            <a:fillRect/>
          </a:stretch>
        </p:blipFill>
        <p:spPr bwMode="auto">
          <a:xfrm>
            <a:off x="4849267" y="252244"/>
            <a:ext cx="2592288" cy="3120347"/>
          </a:xfrm>
          <a:prstGeom prst="rect">
            <a:avLst/>
          </a:prstGeom>
          <a:noFill/>
        </p:spPr>
      </p:pic>
      <p:pic>
        <p:nvPicPr>
          <p:cNvPr id="131086" name="Picture 14" descr="https://encrypted-tbn0.gstatic.com/images?q=tbn:ANd9GcSmel9WpVG8LwDeNGzukgjB11y_lUox6HiJ5GIlHGakrMP6Cbyb"/>
          <p:cNvPicPr>
            <a:picLocks noChangeAspect="1" noChangeArrowheads="1"/>
          </p:cNvPicPr>
          <p:nvPr/>
        </p:nvPicPr>
        <p:blipFill>
          <a:blip r:embed="rId5" cstate="print"/>
          <a:srcRect/>
          <a:stretch>
            <a:fillRect/>
          </a:stretch>
        </p:blipFill>
        <p:spPr bwMode="auto">
          <a:xfrm>
            <a:off x="9241755" y="4356696"/>
            <a:ext cx="2093916" cy="2160240"/>
          </a:xfrm>
          <a:prstGeom prst="rect">
            <a:avLst/>
          </a:prstGeom>
          <a:noFill/>
        </p:spPr>
      </p:pic>
      <p:sp>
        <p:nvSpPr>
          <p:cNvPr id="131088" name="AutoShape 16" descr="data:image/jpeg;base64,/9j/4AAQSkZJRgABAQAAAQABAAD/2wCEAAkGBhQSERQUEhQWFBQUFBQUFRUYFxQXFBcVFBQVFRQUFxUXHCYeFxkkHBQUHy8gJCcpLCwsFR4xNTAqNSYrLCkBCQoKDgwOGg8PGikkHyQsLCwsLCwsLCksKSwsLCwpLCwsLCwpKSwpLCwsLCwsLCwsLCwsLCwsKSwsLCksKSwsLP/AABEIALcBFAMBIgACEQEDEQH/xAAcAAABBQEBAQAAAAAAAAAAAAADAAIEBQYBBwj/xAA6EAABAwIEBAMGBQMEAwEAAAABAAIDBBEFEiExBkFRYSJxkRMygaGx8BRCwdHxByNSM2Jy4RZTohX/xAAaAQACAwEBAAAAAAAAAAAAAAACBAABAwUG/8QAKxEAAgIBBAEBBwUBAAAAAAAAAAECEQMEEiExQRMUIkJRcZGhMmGBsdEj/9oADAMBAAIRAxEAPwDzgy6qTGq6nNypwKgIUlPh3QC9Jkuqsg6TdNumSP1KZnVFh2p5lsobpE32qhCb7ZcdOVGa5HjiuoQJHqpsDNQBudEGJq0HCtB7SYG2jNfignLZFyDxwc5KKNvw1hQhhA/MdSrCpdYIQrgNNlGrKsW3XAnJyds9LCCikl0QK+dRqGoySNfa+VwNvJR6ypuUyB61xgz6o9UwnFmTtJZyNiDuFLcFUcKYMxkbZASXPaL66eVldli7cG3FNnnciipNR6Ickd+ZUaShJ2e4K19n2Qw4HZGAUL4Jm7Pv52XfazgXLAR2Kt2w3dqm4vWCMAc+ihClGO20c0t+GnyUmLEmu2IVRUVZdfQWUvD8HzMzHS+yhCwM4XMwUc4ZIPdN+xQ3wyN3b6KEJJKZmUX8SRuD8bpwqwd1CEjOFwkFAMg5EJjpLKEOy07TyUZ9MMtrJ/4lNfJooQpMSotNB5eXNZiZpade3zutTPUXJ6Xus1izjrta/wAlnIKIAVdufdcVDPUOzHW3oks9xrtKWhb4UZ8tlF/EBrVDdV3W4uT31C6yVV7TcqY1hUIFmOq4HKSKIuspcGFqEKwREojaUq6jw3qiCnAUIVUNGVL9nYKQ4gKJNMoQLTxF7wxu7jYL1TBcGbTxBoGtrk8yVkf6d4TnkdM4aN0b58yvQKgrl6zLb2I6+hw0t78lZWLOYhM5vun4K+rXKhqhcpBI6bKh2IXNjoVb4fSSSNLmMc4DcgEgKFUYZn0A1Og63Oy9lwDCRT08cQ/K0Zj1d+Yn43T+DFvENTn9NEHgaOQU39wWGY5QdDb+bq+z2K6NE1xXUjHaqONOW6TYQkFV76fKSRpdSC5Dc9ECC9p3I9FW1mFOkJPtHDzDVYyAFDzkKiyri4bN/HJmHQC3zup7cWjbK2AA35bW0F0dk4CrMawwSeIXDhqHDcHlZQheiVtr7eagz1bf8gshVPqHGzn36a2B8+6hTMkb7zT53uq3F0a+WtaNwCOv6okdLFILgDvZV8dZEIWAm9m2PW6dTVTR7h0VlB5cEbyJ+qgz4Y4E2N/v+FasrRomTSi/K3VSijPzscNwoE+IWFj5fyrjFK0Bh23sPv4Kjqog9t+apljJJwRos5i1Ta405qxnlLQR3WTxWsN9/srOTNIogzT+IpKukk1XVgbFI+UuNgrShwRzuSraKUMNzqtDR8ShvJNihNo+GjzVpDw2FDg4sapreKGcirKLBuHBoTHMAUN2Nhw0KC6uuqISpJAn4fhUlQ8NjadTq43ytHUn9Fr+HcEaKaOXKC+QZi4i5DTq0DppZX8L2taQNwOXf+Elk1VNpI6OLRbkpSf8GExjhSOIWzONhq8kC57NtsspV4S8AlnjaOnvD4c1teKKwk5eqqoXezF+Qvf0JH0KwxZsl22N5tNiapKjacJ4eIKVjeZFz5nUqXU1IWfpOIjGcjvEzl/kB2PNWM1S17czTcJfJFttsYx0opIh106i09MXuAAuSbADmU/2dzdbrhLARG32rx43e7/tb+5R4cLm6Az51jjY/h3hRsNnyAOk5dG+XfutCurhXYhBQVI4U5ubuQ1yYU9xQ3IwBjkNye5DKosG5CcUR5QZCoQE9CdKnvKjSuUIAqWhwUCS45qTO/7+/JQppVRYpLEagH4JMw2N8LnROcyYXsMx+nNR3VJt2+woBryx1xpbmNfVVZdAcP4kkD/ZTWDhsdr9ul1Y1eMubuCFncbyT6/mve/Tuq+l4lfCPZVAzsOjZN/gUNl0XtRjwPhJ3QYcSFiAbjmqnEadr25ojdp1BH0VJHM5h5odzQSimXuK1n31A3PyWRrZrkqwra4n0VJPJdC3YSVAXOSTLpKqLK8t1SMae4ap9kwLEcApCchHa1NfFdQhJpsQIB1Ww4DwM18rgXZYog0yEe8c18rG9CcpueQHdYIttdex/wBFMPyUc0pFjLLYHq2NoA/+nPWOabjC0MafGpzSfR6C6MNjDWCzWgBoHIAWAUCXwxk9bk/oPvqp8R0dfr+gQni8Tu11yu2d1e6ea41U3qADy1Vdj2Jhl2j8zGtA7+K59HKRirSKsE8ysXXyuMri7k5zR2DSQB8lthVxM8r2tGinxfxb/lZ8hr+ivcHxMn4rz6KQvd20+Wi1FDNkAuikqdAp7k2ei4JC2WeNhIDR43dw22nxNl6LHWsPukHyXgFVjFnMyn3rtuOm9vkr7B8dewgAmxTOKcYcHP1EJTdns7X3SJUDCKjNG09QFNJTpzxEphcukpjlRZxxQyuuQy9QhxyjvcjEoEhULI8h0USd24H3oqzHeITA+waC0b66/A8kqXGY5m3jcO7To4HuPPnssIZoTbSGMmmyY0pSXDCTv+91Xyvtv990eaT019PuyrppenSyNmSQKWa1787KFLKRfb71/Rcnmtt987qtqJuV79eSzlKjRRHTyAlV1UwkEEBwO43TZqix0PVRH1hCxczXYQXSyQEmMks5t5j90v8A9Zrx0KkyYgD7zQfkVW1NHE43aXMPqESnYLi0cqJlDeUpKV491wcPQ+hUV8rhu2yKrBuh5ckh/iAkiorgbKNVxpRJ2oTFsLj09jUNFjUIAlbuvf8A+nsDWYbStbs6LOf+TyXO+ZK8jj4WaImTVMwijflORozy5XbEi4AOoNtdN7WsvQKLjyCCCOGnifIImNY1zyG3DQBchvXdK6j3kkh3StQbbNtPoCB59E2FrvE229iNNNth6LE/+bVcp/txtbfbKwk9vEbq0wjFqplRGKnOPa3awmxs4DMNBtoDuk9m06ccrnwkUHFbMszbixvqsNUwAvfc7udsP9xXqnHmGNY5xJN7hwO5uSNPKxXkU73ue/Ltmd9d7qQTTaQWRppSonUcbGW89yp1TWCyz+VwOpJPO5RHuc4WaLlbRx8i8sqS6DQVJfKANgbrW0r7W7WWdwXDsup1PMrQsKmSk+DCLbVs9e4Trc0QHRaAlec8FYnbwr0GN9wujB7opnNmqlQ8lMJSJTCUQInOQ3lOJQnFQgKRAMhCJI5RpXKMJFJjlAHm/VUceEAX0sBrpe9+/Naqp1Fj0VJMHNJ76XXJzYHB2uju6fUxyxUZd/2Z3EMcdE+24HvXPyB6rjMbZI3TfodCNOYPl8yu1uHDMXWueu5+HRUVZhzr3ZoR0Q49Q1xImbSRfMeC1qp7/fzKqp5d0IGUDVpPPuoj6i/7LZzUuhP03HsdPIoz3rj5EFzkBYnlRpEYlDciQLIznlDdIjvCC5i1TMmgJA6JLpYkisChO1QrIi44JoWGIjCmEJNKohKqqx5bvezcoHIADQAdByC9mo8Kp3UzHQRsBMbXZhre7QbgnzXihOi1vAfGxpyKeY/2nG0bv/W4n3T/ALCTvyPbZfPBuPujukyqMqkbbD60EmN+kjduQcOo7jp8VZVxMsQeD44nBw654yHN+HM9vUVHEDWOII0c3XTcHrdFwHEbuyvteQWvycRzHQ7gjyXLT8HccbVoy3FfGzqmQH2ZAbbwF3Mb3I3PK/K/rmcLBy7X03+qvuL+H3wzZ7eF/iG50OuqpMPwN89VHTsLgJ5WtNiQMp8T726NDvRN4oqXHkS1E5QSlVosqTh0uaJH+64ZmAc28nHsU+aiynQeEre47QBj3NAsG+Fo7NFh9Fl6mFNOKj0IKbnyyBAyyktTTFZPDUtJcmyZbcP1eSUdyvWcOqMzQvFIX2cD0K9P4cxDMwfBNaeXFCeoXNmmJTCVwFcumhYTigPciEoMrlCwErvv5fsokjte36fdkeVyhVD0LCATzb/eygTPv8v59Uaok++/K59FBkd92v8AzzQMOIJ7Gu02Ka3DgeSC7X0+zorzB2Axi+4JH6/T6Ll5sSTtHdwZXJVIzWPUoYy46LzOaqcHm+117BxDTXaRyXl+N0GU7LPG6kXljcSGJL6rmZQmvLSpDZQdkzQgwhcmErl1y6gJwppXSUxxRAjSkhlJFQI1csknBOiQ0hDsjEIRVEHtQ5Wp4KVlCFzg/GMkeVkv9xosAd3gDkb+8Pmt7ivElM+mD2OY05mv5BzSzxaN3zXAtovIXixVrTSZoj2WEsEJDmPWZMarv6noeN8XwVlNDlcwSuaBI1zmt9k7ZwOa19djsdPJWvBXDcn42ncwAsgLnyyC2XxRuaGA8ycw+B7LxRrTn0FzewHUnYL6v4I4YZQUkcLB4rB0jubpHC7ifp2AAVR06Ut1hS103DZS6KHjOjtJfqFhq2CxXq/FlDnjuNwvOcQp7+i1mhfGyuqqa7WuG2oUaOnubLV4fhZkpXaatOipjFlcD3WUo+TSM/BBmoS1XvC9cQcpOymsoQ9twOSmYfgcMdnE3cd9xl8uRVP/AJOw4Reb3TT0lRmCOqT2uX/Tf5KSKyS2tj99kS1cP3I9DNeUT3qO9yhTYuR7zUE403oi9px/MD2TKvH5QeZ33/0oMr/P72/RcfiTShOmB2/hT2jH8yvZsq7iRZvoocoH1+/vup74e6GKdn5je3TT4LGWoh4Yxj00/KIlLSuebAX+g7lXsFKI26n17/wPRRG4k1jcrbAfO/UnmVW1+ODqkcmXd0dLHDaiZis7LG5XneOhribKzxLF781m6qp181nG2E2kU1RAogJBVjO8IDo7puMqXIlOKb4OMmv5rpKJDh11Kfg5AuHXV74gelIriUwlFlhI6IDijRk012K6SZfskioAS6wpOCanBIK4ILgitcmyBQgwJrXapMK5lJcABckgAcySbABQgeGgfNI2ONuZ7jYAfXsFu6P+mnsYA6eQ53kCzfcZf6lXHBXC4pbSPF5j/wDIPILU4hKzKWuIIO11usVK2LSzW6iYzBf6Yxuqqcte4hsrHu2IIYc1j0vb5r3wBeR8DTZMTbHnNnskIbfwki2tuouvXSqnHazTHK0AqYszSDzWVPDY9rrq3otYXIMkYKzqzROiBT4c1jC1osFh8fwoxyHTQm4Xo1lX4jQNkGoUlG0WpUzLYI24U6qwYP1Di03vpsfMFSoaAMUsBC4JqpGkckoO4ujGVlPNG5t2ktBuXDXTyCLFjQOx+HNax0arcQwGKTVzRfqND6hKy0kfhdDsNdL41ZmsVxd4acoBJ5+YIVVHiLgBmPIetlb4nwi4ghrz5H9wspX4LLHvm8730Sc9PNdj+PU45rhlm7GO6m0ldcjXVYGeXIdXO9FY4JM57mhpJudND1WLx0abt3CPRjJ4L3CwnEXErmPs13oruuppGssSRp1WIrsNJku46XVJJvkvpcFxT4s97b6qLU1btblAlxpkTA1ovYWsqR+KF5JPNFHG3zQDyJFhPWqtlmzFDdNdJjtVso0YynuJENOjexsnRPCHJKN0DtsNUkSY32sm1Fbp9/fJRfxG/ko1VOrULZUp0iNVVFyopeuvKGSnoxpHPnK2P9qVxDukipAbmWLmphaiskuuOamBQEQuXT8qNheFyVMoiiF3HUk7ADclQhGgp3SPaxgLnONgBzXofBfBroHmWqYM4t7MbhvU7b/sh8OcDTUtUyV5a+MNdci4IJtbQr0URAtvut8cK5YtlyXxErJZz7zdbbjss/xfVPORrHZbkC/nzVliM5iuW6jm39lWYzE2aDMw3B5plO+hWqas7wm2WPFaPOczCXsvzGaJxBPxaPVe6F1ivmDDMedSTMuS5jJA5jjdxa4EXZ1yn5L6Vw6vbPCyVmoe0OHxF0pNU+R6DJBN0NyeRzQ3IAxhTHJxKG4qyEOtcGi9rlVorTa92jsb39FKxrDnSgZH5CL7i4KxuK4VVQsLnFr2g7tve3lZJZllt7ejp6Z6dQW6rNRBWOds5pRJDJ2+S84wviBzXuDzYG9vO5/dTzxQeqUc8q7bHdmJ/pS+xrpJyPesAodRJG4a2KxmKcRvy3AJN2i36/Kypm8SOyguNj08iR+iB5ckvLCWLHHwjX1GEUbz4o2nzU3D4KaD/TjY23QLzOp4pcTomHip9xvbmh2zfZblBdHp+IVTXg7Lz/iR7WHzR6TjG+gZcqgxyrklJ/t5VFF3yW5KrRUTzX2UclS46SwJdoo0pF9E3GukJTT7Y0vSichErmdabTHdTLFlRYIE9SoplPVMJQrHyXLM6JAqChvluhXXCVoooyeRji5MLlwppKNIzbHJJl11XQNk8TB2rfRGjlvoqm9tlaYBQvqZmRN3cdT/AItHvO++y17MnwWWDYI+pcWsIAG7jsO3mvQODOEfwrnuLs7n2F7WAA/lXOF4GyCMMjFh8yepPVTmyBoTMYKPPkTlkcuF0THx6WVLiEr4PHGC4DeP/Ic8vdS315AvyTY6xslx8v2VtgJFY98dTF7SE3GtxzBG4I5EHksjhmJ+yqpKZ+jJTZv+15/Qq1xqB9DN+JhGaN3+tGPzN/yA/wAx87Kl43pWTMZV07rggG4G3MeRBQqVch7U+AGIUIzujcNCXFp/3AA/oV7H/SzEs1MYTe8WrbkElp8uh+oXj9RWe3po52++22cD/Nm/wP6rTcD4+2nqWPzDK6wcAD7jxoSfLX4LWa3deQYScavxwz29j/RckZ8Qk9vMbHUfFM9tbf1Sg4DchOUk5XIEsJ81ZADyo8ouLHZHeo8qIEy+JcJROJIFr8gqeo4Pb+Ukea2lVUtZa7hfof8ApR5Z49y9vwSWTLjTo6WLT5WlLo8/ruF3211A5XKzNfhWQ2DCT0sSV7OyeC1yfkFDqMYp29NOZ07pOWSPhD0McupM8W/8bq5Pchf52t9UaL+ndY73iGebjf5LeYtx9Gxxa0jQXWarv6g75bm6FZZ+F+ApYsfl/kNgvAhjcHSzXtuANPiSrfEcPiOjbFYKu4xmfcA5Qq52OSnTOfVX6U5csB5sceEXXE0DYxuLnksm590aV5dq4knugOTGPHtQrmyb2cJTSVy64t0hZsddcJSDSnCJXQNg7pIuRcLVYNgSVxGLU0tUICJST8q4rKLHBMAlqn5YxpfxPPut8+p7L13hzhuKkYAweI+88+8749OymYdh8cEYZG0NaOn1PdSHvTkYKJz55HP6BmT667IVYL6jb91GkPM7WTBiFjY7K2wUh8dSNQeX3dQMShdH449269vJS6mEEXB5akKK2c+67b75oA0FosTZVxOaff2c3mD17hYhz/wM7oZdaWc632jefzDt98lOxqB0DxPTmzm6kciOYPwRq6oixKkcWi0jffHNp/ZUElX0KGgj/C1ToHn+1OPCeVz7hH09FY0MLmXbfK6I9L3idrmtzyk+hCyrakvj/DyXzxH+07n/AMCeXULVcP1vt2tef9aPwvB2cDoQQPykX+wFrjlfH2ByRrn7/wCnt3A2OielAJzOhsx3Ut/K700+Cv3u9CvIeG8aNJOx4zGI+BzBazQLZg635m7j/testLXt0Icx4uDyIOxWU1TtGuKVqmNfCDsbILjI3YhwRGxG1r6j5ppkI3CE0AOrP8mkd0J7xyKll4KjSwDkrKM9jWHzvdeF7QLbOvuPJYvHaKqi1c5pB/xuWg+Zt9F6RNGQqqrYHaGxB3B++wS8tPjfgcjrMqSVnl4xmdrSCeZsdrXVXVTyvvd+h/dbnFuGxclnp+3yVGMBkecrGFx+Q7k9FjLFCHNG0M+TI6TMlVUxJBJ200HJQ5IgFtZOAap25Yztcn9kem/pk0azzX7NG6y9SKNnhm+zzlwvsutpSNSt9idFR0zTlbcjQFxufRYzEK/2jrMbYdAqjklN1HoksMcauT5IhksgEFx0CkiiO59EXLbkmVGhOU93RC9gRuiNiClX+KY5isAFlTSEQppChBhCaQnFcKhBhXLJ6aSrKG2SXV1Qh7pnzWHbdR6ibLq73OZ59dkkk42c5IDNPtbnYD4oEj7A9tz+gSSVMJEd1WWG4vbkEcVIk87Hy00JSSQheCvqnWBvtqPpe6xlRM+jqBLFtfxNvoRzaf35FJJXLouHYLiaNjiyeLQSC9uYI3umYDiRZJn5gh5/46Nk+RB8wkkgTqVmlXGmehPqw0Oeb5bDOBbb/wBgB/M0AnyuOi23B/E3s3CmlJIcR7MgXy5hcD/id+1/RJJnIlYpjbo3J3sfgUn91xJKjpGmgB2UOS4SSRpgsjySqFUM57JJKFlVUnr15fRV81c4MtGDmLtbFo0tpqeWhXEljkgpqmb4sjxy3RM1ivEdRGNhbkc2qoZuI6iQZcwHfVJJL+hBPoZerytdlVPROebveSVwUwGwXElrSXQs5OTtnCU0kFdSUIBkhQTdJJC+C07GkphXUlC6GFcISSUJRyy4kkrKG3XUklZR/9k="/>
          <p:cNvSpPr>
            <a:spLocks noChangeAspect="1" noChangeArrowheads="1"/>
          </p:cNvSpPr>
          <p:nvPr/>
        </p:nvSpPr>
        <p:spPr bwMode="auto">
          <a:xfrm>
            <a:off x="1374776" y="-1093786"/>
            <a:ext cx="2628899" cy="1743076"/>
          </a:xfrm>
          <a:prstGeom prst="rect">
            <a:avLst/>
          </a:prstGeom>
          <a:noFill/>
        </p:spPr>
        <p:txBody>
          <a:bodyPr vert="horz" wrap="square" lIns="91408" tIns="45704" rIns="91408" bIns="45704" numCol="1" anchor="t" anchorCtr="0" compatLnSpc="1">
            <a:prstTxWarp prst="textNoShape">
              <a:avLst/>
            </a:prstTxWarp>
          </a:bodyPr>
          <a:lstStyle/>
          <a:p>
            <a:endParaRPr lang="nl-BE">
              <a:solidFill>
                <a:srgbClr val="000000"/>
              </a:solidFill>
            </a:endParaRPr>
          </a:p>
        </p:txBody>
      </p:sp>
      <p:sp>
        <p:nvSpPr>
          <p:cNvPr id="131090" name="AutoShape 18" descr="data:image/jpeg;base64,/9j/4AAQSkZJRgABAQAAAQABAAD/2wCEAAkGBxITEhQUEhQVFBQVFRUWFRYVFBcVFRUYFxcYFhQXFxYYHCggGBomHRUVITEiJSkrLi4uFx8zODMsNygtLisBCgoKDg0OGxAQGiwkICQsLCwsLCwsLCwsLCwsLCwsLCwsLCwsLCwsLCwsLCwsLCwsLCwsLCwsLCwsLCwsLCwsLP/AABEIAMsA+AMBIgACEQEDEQH/xAAcAAABBQEBAQAAAAAAAAAAAAAAAQIDBQYEBwj/xABCEAABAwIEAwYDBAkCBQUAAAABAAIDBBEFEiExBkFREyJhcYGRB6GxFDJCwSNSYnKCkrLR8KLhQ1ODwtIIFSQlM//EABkBAQADAQEAAAAAAAAAAAAAAAABAgMEBf/EACMRAQEAAgICAQUBAQAAAAAAAAABAhEDIRIxQQQTMlFhcSL/2gAMAwEAAhEDEQA/APICU0uSuUZKySdmSXTUKUL2l7tJf9Z7j7d38lROfv7q9mH/AMVng2/qSSs8VXD5WozLXcIzAtiudYptRzySC31B91j134RWmN/gRY/VvzA+acmPliYXVeqzx3cz1Hq0lhH+eC0PD0dnPZuCA4etwf6fmszh9X2sRd0e148nizvncrW4LHqXcjYDyF/7lcEnbot6c+J4PrmZoVww1D4z3lsHx3VVi8DGsc95DWtF3OcbADzVrx/omf7OocQa4bqxilFl5RXcXUzCeyzvPVos33cR9FWzceVBvkAb0uS4+2gV8cMv0jLLFzfEOINxCcA3BLXeRcxpIWbupamZz3Oe8lznG5J3JKiK6YwoTbpUilAui6EhKBxcm5kxxQ1rjewJsLmwJsOptyVtISXRdRtcngqElui6EKAXRdCEBdF0IQKChIEIGuTE5yarIIkugp8MJeQ0bnQINDUw2pWDmWtNvMFZudliQtsYDmOewZ2TRdwNmloFnW9/dUNVAGuLWb83Ea2PhsFlhlppcdqMBObGTqFqKWmztDcgNgBc2H11XcOHM20Yv1YRf/dLzSLzh/pnBeLWvG65a4EHwvzt0XsGGuBa1zSCC0aheIy4LLBIHXym4tmu2/QXOl16ZwriDbWkJjlB1FrX8dO6efJYZ68txbVk1W3AXinxI4mdUzuhYf0ETrWG0jxu89QDoB6r1biDExBRzTA3LI3Fvi4izPmQvnhb4T5Y2hKEiUK6pCkKVIUCJE5JZAijeVIo3qYH0eXO3ObNvqbXA6X8NlfYdH2gIY+OH8LidA4O0vbmR0WepoXPcGtBJOgA3JV1hlOW96ws27nF2zbb3v4jbdbYM83HimFdjazs7dibFuU9CD4ariAt6q2xDG3PIsyNptZ5APf6HfS3gqp8uuwHvf3KrlJ8Jxt+TkJrSnLNcIQhQBCEIAIQEIGFNKUlIVYNIWk4MrJWy5I8lnWLs7WkgDdzbi+ngs6FrOF6N0eeRzSLMNj89OuipyXpOM7WnFlWCwE/dae6Ocj98x8G6adSFjXzEfX18epWlxKndNVNh5QRhzx+28B7h/qDfRVGMUOQF3U2Gn0WeOp0vlf07eHXGR1jsvS8LpAAFguDKPY9V6nhcOgWOfeXS86jmxPB2zxFhAv+EkaA9D4Fee0tOYJMpaXNBtlcTmYRuAV7MyDRYXj+gDHsmGgk7j/Bw1Y71FwfIKbjqL8eUt1TqipjfTuYS5zXWBY+4OhB1Nr2uBzXmGNUAY77rYt9M+a/S22novRMExO4McmvLX8jyPqszxVg/eyX74GaJx/E3mL8xf1B8Cp48tVGfH8fLFIQ4EGxFiNChdLmKkKLoQCRCVA2yjkUpUcimCbCHubK0tvcdDb/AAK3mpXlkoYQbPBIc7cbWF9zr81QwPsei9EwGXLHGBGXZtyBe5Fg4AWN9b3HTRdHHN9MeS6YUFjGkPYc4P3QLW+a4HS3N16Nxtw/GHvkzNimazO5ubM11mi1gB3T4LCYpAxpYWkd5t3C+zhofL/ZRnjpOGW0DCpVA1StWFanIQhQBCEIAIQEII3Jt0EoVkHwmxBHJepYBMJsjHRFjnZGi7rgi7b5Ra4vf6LDYHh0MoaHPeHk/dDdPCx6r03hOiBqGkvLywsab6i3K3ll18VhyXfTTCKbhCnMv/uFQRcuqCwHnYFx+hb7Kj40t2sULfwi7rdTbdbn4fU7WUVWXW7lVPm/hNl5xNUdtWPfyLjbyCX3sbLhemAA9F6Bh8egWRwCLQLbUQ0WOPtpk7OSzXHVMH0snLJZ1/W35rUWVdj1B2tNPH+vE8Dzym3zWtjOe3kNNLma1432Pou7E5HzwZRYys1jcdD4tJ8R9AqDhKUuieDyd9QD+avIjZZZTxr0cZM8ZaxtQ3tiQRkqG6OYRYSW6dH25c1Weenn816BiWGw1A7/AHXj7sjfvDpfqFncTwCZmsgzDlOwFzXdO0A1H731XRhySuPl4bO1EEqWogew5Xix3HQjq07EJl1dznISBKgQpj1ImuCkQAL0fBuJy2EZH5Qwhpc5jA5xIsALaDcanaw3XnDgrjhiWNsh7QF4LSBHfKHm4Ni7cWsDprotePLVZ547jX0GBS1z3uq3FgewujsQcuU2DngDU36+K87r4XMke1xBLSRcbG3TwXr2H8Q9nE+R8DBHHGZDEO+52rW95x0A7w7tjssjxDNBXPH2OkMYGZznANbuBYWb+EWOp1OnrrnjLOmeGXbFtKlalrKbs3Fp3SRlc9bw9CEKiQhCEAEICEEJSJSgKyHfhpdcZA4u6A29z0XpPw6dIyoAfqJNzsAR923huPHVZfAMUayIdpJG0DTRgzAfVx8gtJw5jtN9piLi4MvYOebd46NNhy87Lnztt9NsdO2sldS0+Lw6gfaWyNO12zsz/ksDw5Fd916D8XZezhji0zyO1I3c1lmsv1sDZZThej2KjO/8pk7b3BGWAWtpNgs5hUdrLS04WeBk62hLLI0A5iA0NJcTsBbn806Nec8ccQh7XwMdfObPynZn6pPU22Wty0jHG5Xp59w8crHv2a97i2+lxfRXTDzXDGBcACwHzXYCssru7ejhNTSQuXTSVzmbbdNwuQKVgVVrFxJSQVceSRjT06tPUHdqwPE3C0tKS7V0ROj+begd/fbyWvpyWm40Wio65krezlAObTUaEHkQr4Z3Fz83DLNvDgnLQcbcPfY57Nv2Ul3Rk8rHvM/huPQhZ5dW9vPs0ciyAlQRuamRvLTcaEc1PZLFTuebMaXHwF1MprbZ8LVBkpKnPqe6CSbaFzSdbeBVXR4/FTPIgD3C/eLtM9trjpddOGYXXxQEtizxy/osrCJHhziSy7Wm+99fdZ7GcCqKSQR1EZjeWh9iWk2PXKT0I9Ft93qaZ/b1btzYvWGaVzzpc3t06qKMJAxSALO3a8mghCFRIQhCACEBCCIhFk4hAVgAJztkAJ8UBe5rBu9wYPNxyj5lQNnx1iUlQ+j7QWcKWBzh+05oJPqrjhuDQKhx5wkxCUN1bGWxN8o2hn5LZYHBYBcvLW+LT4bHoFdQBVtCzRWkYUYoyU/G2LfZ6R5Bs9/6NnW7tyPJtyvG/IrU/E3Fs9U2IHuwN1/ffqb+TcvuVj+1U3t1cOOsXQ24O67I5VXdsE9kqixrvS2icuqJVkMq7IpFRaVYMKlYVwtmXTC5Qmk+IR7XDYpD96KcNv4Oa4f+PsvMAvQuM6m1C6P9aeIj0bJf6Lzxq6+P8Xmc01nTwuvDcOlnfkiaXHnyABNrknQarkC9K4IcKeG4YXOJzu/acRYa/qtG3iXHmpzy8Ypjj5VzUHAbYh2lU7M0feDdGN/e5ka+SbJHRvqTE6YxU29425iLC+UC2xI8Vvp4HTMGbRpuS0eI1F1DS4RRvAb2THdnoDlAyjfUjlz9FzXK29urDWMU+HcSsgOWlZ2MH3XSyG8xHUOJys66BeYcQTiSpmeJXzNLzlkkcXPc3lcnW3JLj1cJZ5C17nRZ3dlmsLMv3dALDT16quXRhjcWHJnMvUJZCVIVdkQoQhAIQhABCAhA0pQghAUhVccJMH2qN7vuw5p3eULTIP8AU1o9VTq6wcZKarl5uEdO3/qOL5P9MQ91F9Ed3DsZe8vOpcSSfEm5XpeEQ6LDcLU9gF6LhrNlx5XddE9LmmC6nPDWknYAk+Q3XPAq/i6s7Ojmde3cyDzeQwf1K09Ik3dPFMVe6WWSUkkyPc7+Yk2+a56WJxuLajbW2isJ25LZg5vTMCL+V1GJm3BB2/w/54KZbp3XCREIJOgT2071OKjoEt5Tyso3Txh0UJG5Uwmtsofsr+ZUsVK7kopqrCkbm5qyibZUYpZRqCF0x9tzc1VsXhvF1E6WCzBdzHB1hzGoNvHW6wDem3VelxzuH3rFK6kopXAzxG/Ua/XW3ndacfL4zVc3NweV3GW4RwjtpWl/3Qb+y9bw2iaNLaKHCsIhDb05EjANQBZ7fNvP0V3h7GkfkptuV2x14zSsqcShMj6dh78bA9w2br+Enrtp4hQcRY1AyhmEpLs0TmZQSLue05GtI2Ox8gei78YkoqXNUzNjads2UFzzb7rR+I7ae68U4ox99ZLmI7ONmkUd7hjfHq48z6bBTjhd7VzznjpTIQhbsAkKVNQCEIQCEIQAQgIQBSBBQgVX3Z2pKVv/ADZZ5XfwubCz+hyz5ctbVxETwQn/AIFPA31cwSuP80hUZ9RbGdtNgEFgPRbShGyz2ExAALS0YXHPbdZQhYz4nYs6OOOON2Vz3EuI3ytHyuSFs2bLz3jzAauWYSiNz2ZAG5dSBqSbeN/kFdbim8nnckZdu4nzJKljw9ltS4eRsu2ekMf/AOrHx/vNLR80jXM5FT5X4dUwnykw+xBadSw2vzI5fJWHaKtgsHXGztCPEXsfyXcwgqmS+Pp1hwTu0XN2icCqrJHylKxMCddEHWShqQJwQ06KCukhcHxusR81t6PGDUxSdgI21YacrZCWxvd1Nv8AOvVYGykp5HMcHNNiNirY5arPk45lGGx6rqZJ3/bC/tmEtc14t2f7Ibs0eWh31XCvZuIsCZi1N2sQAroWi3LtWjXs3deeU8jpsV4x4G4I3B0I6gjkV2SyzceZnjcbqlQhCKhNSpEAhCEAhCEAEICECFCChBJS0/aSMjG8j2M/ncG/mtnM4PxGpI1Alc0eTLRj5MVJwLT58Ro2nbt2OP8A0/0n/YrDhuTNNI47ue53uSfzVOX8V8Pb0TDmaBX1ExUVAbWWgoXhckbV2VDg1jidAASfIC5XFgFe+TC6aoaSXdiL66ktJGvtZLjkJmgliY7K58b2B3QuBAPkuT4dUcrcM+yTNLZYHSNI3D2OcXsewjdupHoujCdVSXVjzfHuLa90jmCZ7QDYtsz11yrMzRSSOLnvJdvc/wCy2/xHwXs3CVo1Js7/ALf7LGROKpjenbZKjjY+LvA3A3Cu8w3HPZVrnXXTTOOUX5ae23yUZdrY9OoFSscucOUjSVRptOCnByizeKUIJgU9qhaVICoSnaU4qNpT7qBa8M4kYJ2uvZpIDvLkqP40YAIKxtRGLRVbS822bK2wkA8wQ7zLlMStV8R4ftGCMkOroXRyA9Nezf6WefZdPDfhxfV4+sniCEIWziIkSpEAhCEAhCEAEICECFCChBpfhqP/ALSk8XuHvFIEzBHlktuhI9jb8lz8F1jYa+klcbNZPHmJ2AJyuJ8AHFdVVA6KeQEWLZHgjp3iqcnpfBuKLEeSv6Wr8V53T1HMFXFHifiuTWm22+gluu6EdND4aLI0GJjTVaCkrgVaVFcnGOBSVcWUPs4ajMNHdLkLyqvwaaB2WZhb0O7T+67Yr3GKYFLPSMkaWuaHNO4IBHsrrY8uvbwIxropb6g+BH0/JejYv8P43XMDuzP6pu5nod2/NZGs4aqYHEviJbY95nfHhtqOfJRXRhnjfSvui6R3gExzrbkD6qrZLnUjfFcjZD+FPseZ900bdbXjqnhy5GO6a+QUme25A9dVCdutpUrXeq5I9dgSfHT5bqcE8zbwGijRtKQttiovw7VX/wCUf6wsMtvirrcPVPjHb1MjQtuD8nN9V+DwZCChdLzwkQhQBCEIBCEIAIQEIApEpSIBWLMYkuM9pbADv3zEDQAvBudNNVXIT2NJT4pTv3zQO6H9JGf4wMzfUHzXcYngZm2ezk9hD2+429VjCn09S+N2aNzmO6tJHvbceBVLxyrTOxs6fEC0q/w7Gh1Wb4Pe+vqBBI1g7jnulYMj2taNSWt7rzcgbDfdabFeBJotYpWSt5fgd87i/qscuOxrjdxoKLFwbaq5gxEdV5WXTwmzmuHzHuNF30nEFt1XtP8Ar1SOuBUgmaVgKPHweasGYyOqnyR4tDiOBU0wOeNpJ/EBld/M2xWZrPh3HvC8t8HjP/quD9VYwY14rsixcdU3FpllPVYiq4KrG3ytY8fsOAPs6y4IOE697rNp7eMj2getiT7Ar1OmxIHddzJ2lWki1582MwrgBgA+0SOkdza3uM9Lan3Wpw/AaeIfo42NPUNFz5nddem6aZ+qvJIyyyyvtU4pj9DA/s5ZImPtq0kBw6Xtt6riqOIqHIXHJKSCLNGa/ryU3EvDkNWM+VrZgNH5Rr4P6j5hee1tDJC7JK3KeXMEdQdiqZ5abcOGOXyjbv8A57LSfEKu7HBIIdn1ErLjY5WXkcfEXDB/EqjCKB00rI27uPsOZPRZ34j8QNq6oCI3p6dnYw22cB9+T+J3yaFPBPlP1WXUxZRCEhW7iCEIQCEIQCEIQAQgIQBSJShA0oBSpqkCQoJSXUj0n4HRM+0VMjxfLC1gPTtHHN/QFr+KHTwAmP8ASRnUc7f7WWM+CjZH1FRE1t2vha5772yFjjk88xcR6LS4ziVVTuLQxssQJvqNOdr303WHNO3V9Pf686xXiAydQ/8AXBLXAcgSNSq8YxJzId+80E+41+al4ingfJmhjdET99riCL9W2VSrY4zXpGeV2tRjzh/w2+hI+t120/EjfxBzfTN9FnMoXZTUTnfht52+l7pcMf0z3/WrpeIGHZ7fe3yKs4cY8fmsgcAedi09LED6pkXDVVfutc3xBA+hUfaivm9Ho8RO+/qr2hxa25t5ry+DDMSYLC/qA75gqaHHJoXZaljoj+sWuyH1Og91S8dnpbzj1uPEQdj81N9rHMLAUmK6g3BafVX9JizQBm2PPYe/JV7W6aSSYlt2AEjlzPgLqCOsjf8Ao54g8E6skZrrsQTsfEKvEzrF0b2k6kh2bb94bCwOp6Khxj4gMp2tdHJFNJnylkb7ljMpzPzWte+UDzKvN1Frj+IuLw0YdT0V2yTMImcXXfCy9jE3m1zuZOoAtzuPLFd8ZcRCuqO2DCwCNkdiQXOylxzOI5963k0KjW0mmWVtu6EJUiICEIQCEIQCEIQAQgIQBQnkIsgjTSpSEyykRXSJ5CSysh7T/wCn6htT1s5td72RgnoxpcfS7x7Kg+JNxM58bixxvfK8tJHjqLjwHRbf4MRgYPcCxdPNfx1A+gC8++JMhMhBOl1XP4JWYzdo2NskjnOLXuue9YjMGsLiLjSMH+Nc1Nh8ZtmLvQtUEEYJ1A/y66m07bbcjzPRRek7rvhw6EfjkHoD9AraLDhvnJ/lFjsd9Vly4gkA8itPhTszG31vlJ88g/smlalOHC4tIPJ39wV009IWg2kbe/6xCrHVDrctz+FvJ3knsnP7PL8Lf7IhpaMyN2LuX3Zb+ehCmxDE8oyyHQtJyyx3abHUXafELNvkILCLC5N7ADkei7Ju+KfNc5n5Xa7jId/Hx3QcuCYex7XzFjog+zo2R3sBbQ5ba5ib7LRYbJFHlbVO7jyWkCItLrAnTOCBa1yOissLp2/YIX2GYSOZf9los0W20tuqvimnaTGLCxgrCRyuKd1jb1PunjKmWslxdxSwh9NSPPYE6ltmi2l290APJsLu2toNyscCo4x/nspg1W1pJQU5NATgFCQhOslsoDEJ9kWQMQn2RZAxCfZFkDAhPAQg/9k="/>
          <p:cNvSpPr>
            <a:spLocks noChangeAspect="1" noChangeArrowheads="1"/>
          </p:cNvSpPr>
          <p:nvPr/>
        </p:nvSpPr>
        <p:spPr bwMode="auto">
          <a:xfrm>
            <a:off x="1374777" y="-407988"/>
            <a:ext cx="304800" cy="304800"/>
          </a:xfrm>
          <a:prstGeom prst="rect">
            <a:avLst/>
          </a:prstGeom>
          <a:noFill/>
        </p:spPr>
        <p:txBody>
          <a:bodyPr vert="horz" wrap="square" lIns="91408" tIns="45704" rIns="91408" bIns="45704" numCol="1" anchor="t" anchorCtr="0" compatLnSpc="1">
            <a:prstTxWarp prst="textNoShape">
              <a:avLst/>
            </a:prstTxWarp>
          </a:bodyPr>
          <a:lstStyle/>
          <a:p>
            <a:endParaRPr lang="nl-BE">
              <a:solidFill>
                <a:srgbClr val="000000"/>
              </a:solidFill>
            </a:endParaRPr>
          </a:p>
        </p:txBody>
      </p:sp>
      <p:pic>
        <p:nvPicPr>
          <p:cNvPr id="131092" name="Picture 20" descr="http://topnews.in/health/files/Pregnant-Smoking.jpg"/>
          <p:cNvPicPr>
            <a:picLocks noChangeAspect="1" noChangeArrowheads="1"/>
          </p:cNvPicPr>
          <p:nvPr/>
        </p:nvPicPr>
        <p:blipFill>
          <a:blip r:embed="rId6" cstate="print"/>
          <a:srcRect/>
          <a:stretch>
            <a:fillRect/>
          </a:stretch>
        </p:blipFill>
        <p:spPr bwMode="auto">
          <a:xfrm>
            <a:off x="1896939" y="4356694"/>
            <a:ext cx="3240360" cy="2151802"/>
          </a:xfrm>
          <a:prstGeom prst="rect">
            <a:avLst/>
          </a:prstGeom>
          <a:noFill/>
        </p:spPr>
      </p:pic>
      <p:pic>
        <p:nvPicPr>
          <p:cNvPr id="131094" name="Picture 22" descr="http://www.who.int/entity/tobacco/healthwarningsdatabase/img/tobacco_medium_Brazil_pregnancy_04_en_medium.jpg"/>
          <p:cNvPicPr>
            <a:picLocks noChangeAspect="1" noChangeArrowheads="1"/>
          </p:cNvPicPr>
          <p:nvPr/>
        </p:nvPicPr>
        <p:blipFill>
          <a:blip r:embed="rId7" cstate="print"/>
          <a:srcRect/>
          <a:stretch>
            <a:fillRect/>
          </a:stretch>
        </p:blipFill>
        <p:spPr bwMode="auto">
          <a:xfrm>
            <a:off x="5493783" y="4068667"/>
            <a:ext cx="2637501" cy="3024337"/>
          </a:xfrm>
          <a:prstGeom prst="rect">
            <a:avLst/>
          </a:prstGeom>
          <a:noFill/>
        </p:spPr>
      </p:pic>
    </p:spTree>
    <p:extLst>
      <p:ext uri="{BB962C8B-B14F-4D97-AF65-F5344CB8AC3E}">
        <p14:creationId xmlns:p14="http://schemas.microsoft.com/office/powerpoint/2010/main" val="28790092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6194" name="Picture 2" descr="P:\operatiestukken\cancer in pregnancy\Lesley Verley tijdens chemo.jpg"/>
          <p:cNvPicPr>
            <a:picLocks noGrp="1" noChangeAspect="1" noChangeArrowheads="1"/>
          </p:cNvPicPr>
          <p:nvPr>
            <p:ph idx="4294967295"/>
          </p:nvPr>
        </p:nvPicPr>
        <p:blipFill>
          <a:blip r:embed="rId2" cstate="print"/>
          <a:srcRect/>
          <a:stretch>
            <a:fillRect/>
          </a:stretch>
        </p:blipFill>
        <p:spPr bwMode="auto">
          <a:xfrm>
            <a:off x="2761040" y="1260350"/>
            <a:ext cx="7915707" cy="5256584"/>
          </a:xfrm>
          <a:prstGeom prst="rect">
            <a:avLst/>
          </a:prstGeom>
          <a:noFill/>
        </p:spPr>
      </p:pic>
    </p:spTree>
    <p:extLst>
      <p:ext uri="{BB962C8B-B14F-4D97-AF65-F5344CB8AC3E}">
        <p14:creationId xmlns:p14="http://schemas.microsoft.com/office/powerpoint/2010/main" val="9022720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2"/>
          <p:cNvSpPr txBox="1">
            <a:spLocks/>
          </p:cNvSpPr>
          <p:nvPr/>
        </p:nvSpPr>
        <p:spPr bwMode="auto">
          <a:xfrm>
            <a:off x="1680915" y="1116335"/>
            <a:ext cx="10133012" cy="504056"/>
          </a:xfrm>
          <a:prstGeom prst="rect">
            <a:avLst/>
          </a:prstGeom>
          <a:noFill/>
          <a:ln w="9525">
            <a:noFill/>
            <a:miter lim="800000"/>
            <a:headEnd/>
            <a:tailEnd/>
          </a:ln>
        </p:spPr>
        <p:txBody>
          <a:bodyPr lIns="104160" tIns="52080" rIns="104160" bIns="52080"/>
          <a:lstStyle/>
          <a:p>
            <a:pPr defTabSz="1041517" eaLnBrk="0" hangingPunct="0">
              <a:spcBef>
                <a:spcPct val="20000"/>
              </a:spcBef>
              <a:defRPr/>
            </a:pPr>
            <a:r>
              <a:rPr lang="en-GB" sz="2200" b="1" kern="0" dirty="0">
                <a:solidFill>
                  <a:schemeClr val="tx2">
                    <a:lumMod val="90000"/>
                  </a:schemeClr>
                </a:solidFill>
                <a:latin typeface="+mn-lt"/>
              </a:rPr>
              <a:t>Congenital malformations </a:t>
            </a:r>
            <a:r>
              <a:rPr lang="en-GB" b="1" kern="0" dirty="0">
                <a:solidFill>
                  <a:schemeClr val="tx2">
                    <a:lumMod val="90000"/>
                  </a:schemeClr>
                </a:solidFill>
                <a:latin typeface="+mn-lt"/>
              </a:rPr>
              <a:t>(n = 13/175: 7.4%</a:t>
            </a:r>
            <a:r>
              <a:rPr lang="nl-BE" dirty="0">
                <a:solidFill>
                  <a:schemeClr val="tx2">
                    <a:lumMod val="90000"/>
                  </a:schemeClr>
                </a:solidFill>
                <a:latin typeface="+mn-lt"/>
              </a:rPr>
              <a:t>; </a:t>
            </a:r>
            <a:r>
              <a:rPr lang="nl-BE" dirty="0">
                <a:solidFill>
                  <a:srgbClr val="FF0000"/>
                </a:solidFill>
                <a:latin typeface="+mn-lt"/>
              </a:rPr>
              <a:t>2.9% major </a:t>
            </a:r>
            <a:r>
              <a:rPr lang="nl-BE" dirty="0">
                <a:solidFill>
                  <a:schemeClr val="tx2">
                    <a:lumMod val="90000"/>
                  </a:schemeClr>
                </a:solidFill>
                <a:latin typeface="+mn-lt"/>
              </a:rPr>
              <a:t>and </a:t>
            </a:r>
            <a:r>
              <a:rPr lang="nl-BE" sz="1600" dirty="0">
                <a:solidFill>
                  <a:srgbClr val="376092"/>
                </a:solidFill>
                <a:latin typeface="+mn-lt"/>
                <a:ea typeface="Times New Roman"/>
                <a:cs typeface="Times New Roman"/>
              </a:rPr>
              <a:t>4.6% minor</a:t>
            </a:r>
            <a:r>
              <a:rPr lang="en-GB" b="1" kern="0" dirty="0">
                <a:solidFill>
                  <a:schemeClr val="tx2">
                    <a:lumMod val="90000"/>
                  </a:schemeClr>
                </a:solidFill>
                <a:latin typeface="+mn-lt"/>
              </a:rPr>
              <a:t>)</a:t>
            </a:r>
            <a:endParaRPr lang="en-GB" sz="2400" b="1" dirty="0">
              <a:solidFill>
                <a:schemeClr val="tx2">
                  <a:lumMod val="90000"/>
                </a:schemeClr>
              </a:solidFill>
              <a:latin typeface="+mn-lt"/>
            </a:endParaRPr>
          </a:p>
        </p:txBody>
      </p:sp>
      <p:sp>
        <p:nvSpPr>
          <p:cNvPr id="6" name="Rectangle 2"/>
          <p:cNvSpPr txBox="1">
            <a:spLocks noChangeArrowheads="1"/>
          </p:cNvSpPr>
          <p:nvPr/>
        </p:nvSpPr>
        <p:spPr>
          <a:xfrm>
            <a:off x="1466534" y="2"/>
            <a:ext cx="10683875" cy="1008112"/>
          </a:xfrm>
          <a:prstGeom prst="rect">
            <a:avLst/>
          </a:prstGeom>
        </p:spPr>
        <p:txBody>
          <a:bodyPr lIns="0" tIns="52080" rIns="0" bIns="0" anchor="b"/>
          <a:lstStyle/>
          <a:p>
            <a:pPr algn="ctr" fontAlgn="auto">
              <a:spcAft>
                <a:spcPts val="0"/>
              </a:spcAft>
              <a:defRPr/>
            </a:pPr>
            <a:r>
              <a:rPr lang="fr-BE" sz="4400" b="1" i="1" dirty="0" err="1">
                <a:solidFill>
                  <a:srgbClr val="0070C0"/>
                </a:solidFill>
                <a:effectLst>
                  <a:outerShdw blurRad="38100" dist="38100" dir="2700000" algn="tl">
                    <a:srgbClr val="000000">
                      <a:alpha val="43137"/>
                    </a:srgbClr>
                  </a:outerShdw>
                </a:effectLst>
                <a:latin typeface="+mj-lt"/>
                <a:ea typeface="+mj-ea"/>
                <a:cs typeface="+mj-cs"/>
              </a:rPr>
              <a:t>Pregnancy</a:t>
            </a:r>
            <a:r>
              <a:rPr lang="fr-BE" sz="4400" b="1" i="1" dirty="0">
                <a:solidFill>
                  <a:srgbClr val="0070C0"/>
                </a:solidFill>
                <a:effectLst>
                  <a:outerShdw blurRad="38100" dist="38100" dir="2700000" algn="tl">
                    <a:srgbClr val="000000">
                      <a:alpha val="43137"/>
                    </a:srgbClr>
                  </a:outerShdw>
                </a:effectLst>
                <a:latin typeface="+mj-lt"/>
                <a:ea typeface="+mj-ea"/>
                <a:cs typeface="+mj-cs"/>
              </a:rPr>
              <a:t> </a:t>
            </a:r>
            <a:r>
              <a:rPr lang="fr-BE" sz="4400" b="1" i="1" dirty="0" err="1">
                <a:solidFill>
                  <a:srgbClr val="0070C0"/>
                </a:solidFill>
                <a:effectLst>
                  <a:outerShdw blurRad="38100" dist="38100" dir="2700000" algn="tl">
                    <a:srgbClr val="000000">
                      <a:alpha val="43137"/>
                    </a:srgbClr>
                  </a:outerShdw>
                </a:effectLst>
                <a:latin typeface="+mj-lt"/>
                <a:ea typeface="+mj-ea"/>
                <a:cs typeface="+mj-cs"/>
              </a:rPr>
              <a:t>outcome</a:t>
            </a:r>
            <a:endParaRPr lang="fr-BE" sz="4400" b="1" i="1" dirty="0">
              <a:solidFill>
                <a:srgbClr val="0070C0"/>
              </a:solidFill>
              <a:effectLst>
                <a:outerShdw blurRad="38100" dist="38100" dir="2700000" algn="tl">
                  <a:srgbClr val="000000">
                    <a:alpha val="43137"/>
                  </a:srgbClr>
                </a:outerShdw>
              </a:effectLst>
              <a:latin typeface="+mj-lt"/>
              <a:ea typeface="+mj-ea"/>
              <a:cs typeface="+mj-cs"/>
            </a:endParaRPr>
          </a:p>
          <a:p>
            <a:pPr algn="ctr" defTabSz="1041150" eaLnBrk="0" hangingPunct="0">
              <a:defRPr/>
            </a:pPr>
            <a:r>
              <a:rPr lang="fr-BE" sz="1100" dirty="0">
                <a:solidFill>
                  <a:prstClr val="black"/>
                </a:solidFill>
                <a:latin typeface="+mn-lt"/>
              </a:rPr>
              <a:t>Van Calsteren et al, J Clin </a:t>
            </a:r>
            <a:r>
              <a:rPr lang="fr-BE" sz="1100" dirty="0" err="1">
                <a:solidFill>
                  <a:prstClr val="black"/>
                </a:solidFill>
                <a:latin typeface="+mn-lt"/>
              </a:rPr>
              <a:t>Oncol</a:t>
            </a:r>
            <a:r>
              <a:rPr lang="fr-BE" sz="1100" dirty="0">
                <a:solidFill>
                  <a:prstClr val="black"/>
                </a:solidFill>
                <a:latin typeface="+mn-lt"/>
              </a:rPr>
              <a:t> 2010</a:t>
            </a:r>
            <a:endParaRPr lang="nl-BE" sz="1100" dirty="0">
              <a:solidFill>
                <a:prstClr val="black"/>
              </a:solidFill>
              <a:latin typeface="+mn-lt"/>
            </a:endParaRPr>
          </a:p>
        </p:txBody>
      </p:sp>
      <p:graphicFrame>
        <p:nvGraphicFramePr>
          <p:cNvPr id="7" name="Tabel 6"/>
          <p:cNvGraphicFramePr>
            <a:graphicFrameLocks noGrp="1"/>
          </p:cNvGraphicFramePr>
          <p:nvPr>
            <p:extLst>
              <p:ext uri="{D42A27DB-BD31-4B8C-83A1-F6EECF244321}">
                <p14:modId xmlns:p14="http://schemas.microsoft.com/office/powerpoint/2010/main" val="1163250868"/>
              </p:ext>
            </p:extLst>
          </p:nvPr>
        </p:nvGraphicFramePr>
        <p:xfrm>
          <a:off x="1680916" y="1581611"/>
          <a:ext cx="10081444" cy="5679106"/>
        </p:xfrm>
        <a:graphic>
          <a:graphicData uri="http://schemas.openxmlformats.org/drawingml/2006/table">
            <a:tbl>
              <a:tblPr firstRow="1" bandRow="1">
                <a:tableStyleId>{5C22544A-7EE6-4342-B048-85BDC9FD1C3A}</a:tableStyleId>
              </a:tblPr>
              <a:tblGrid>
                <a:gridCol w="2520361">
                  <a:extLst>
                    <a:ext uri="{9D8B030D-6E8A-4147-A177-3AD203B41FA5}">
                      <a16:colId xmlns:a16="http://schemas.microsoft.com/office/drawing/2014/main" xmlns="" val="20000"/>
                    </a:ext>
                  </a:extLst>
                </a:gridCol>
                <a:gridCol w="4536747">
                  <a:extLst>
                    <a:ext uri="{9D8B030D-6E8A-4147-A177-3AD203B41FA5}">
                      <a16:colId xmlns:a16="http://schemas.microsoft.com/office/drawing/2014/main" xmlns="" val="20001"/>
                    </a:ext>
                  </a:extLst>
                </a:gridCol>
                <a:gridCol w="1656184">
                  <a:extLst>
                    <a:ext uri="{9D8B030D-6E8A-4147-A177-3AD203B41FA5}">
                      <a16:colId xmlns:a16="http://schemas.microsoft.com/office/drawing/2014/main" xmlns="" val="20002"/>
                    </a:ext>
                  </a:extLst>
                </a:gridCol>
                <a:gridCol w="1368152">
                  <a:extLst>
                    <a:ext uri="{9D8B030D-6E8A-4147-A177-3AD203B41FA5}">
                      <a16:colId xmlns:a16="http://schemas.microsoft.com/office/drawing/2014/main" xmlns="" val="20003"/>
                    </a:ext>
                  </a:extLst>
                </a:gridCol>
              </a:tblGrid>
              <a:tr h="640080">
                <a:tc>
                  <a:txBody>
                    <a:bodyPr/>
                    <a:lstStyle/>
                    <a:p>
                      <a:r>
                        <a:rPr lang="en-GB" sz="1700" b="1" kern="1200" dirty="0" smtClean="0">
                          <a:solidFill>
                            <a:schemeClr val="bg1"/>
                          </a:solidFill>
                          <a:effectLst/>
                          <a:latin typeface="Gill Sans Std"/>
                          <a:ea typeface="Times New Roman"/>
                          <a:cs typeface="Arial"/>
                        </a:rPr>
                        <a:t>Treatment during pregnancy</a:t>
                      </a:r>
                      <a:endParaRPr lang="nl-BE" sz="1700" b="1" kern="1200" dirty="0">
                        <a:solidFill>
                          <a:schemeClr val="bg1"/>
                        </a:solidFill>
                        <a:effectLst/>
                        <a:latin typeface="Gill Sans Std"/>
                        <a:ea typeface="Times New Roman"/>
                        <a:cs typeface="Arial"/>
                      </a:endParaRPr>
                    </a:p>
                  </a:txBody>
                  <a:tcPr>
                    <a:solidFill>
                      <a:schemeClr val="accent1">
                        <a:lumMod val="75000"/>
                      </a:schemeClr>
                    </a:solidFill>
                  </a:tcPr>
                </a:tc>
                <a:tc>
                  <a:txBody>
                    <a:bodyPr/>
                    <a:lstStyle/>
                    <a:p>
                      <a:pPr algn="ctr">
                        <a:lnSpc>
                          <a:spcPct val="115000"/>
                        </a:lnSpc>
                        <a:spcAft>
                          <a:spcPts val="0"/>
                        </a:spcAft>
                      </a:pPr>
                      <a:r>
                        <a:rPr lang="nl-BE" sz="1700" b="1" kern="1200" dirty="0" err="1">
                          <a:solidFill>
                            <a:schemeClr val="bg1"/>
                          </a:solidFill>
                          <a:effectLst/>
                          <a:latin typeface="Gill Sans Std"/>
                          <a:ea typeface="Times New Roman"/>
                          <a:cs typeface="Arial"/>
                        </a:rPr>
                        <a:t>Malformation</a:t>
                      </a:r>
                      <a:endParaRPr lang="nl-BE" sz="1700" b="1" kern="1200" dirty="0">
                        <a:solidFill>
                          <a:schemeClr val="bg1"/>
                        </a:solidFill>
                        <a:effectLst/>
                        <a:latin typeface="Gill Sans Std"/>
                        <a:ea typeface="Times New Roman"/>
                        <a:cs typeface="Arial"/>
                      </a:endParaRPr>
                    </a:p>
                  </a:txBody>
                  <a:tcPr marL="34290" marR="34290" marT="9525" marB="0" anchor="ctr">
                    <a:solidFill>
                      <a:schemeClr val="accent1">
                        <a:lumMod val="75000"/>
                      </a:schemeClr>
                    </a:solidFill>
                  </a:tcPr>
                </a:tc>
                <a:tc>
                  <a:txBody>
                    <a:bodyPr/>
                    <a:lstStyle/>
                    <a:p>
                      <a:pPr algn="ctr">
                        <a:lnSpc>
                          <a:spcPct val="115000"/>
                        </a:lnSpc>
                        <a:spcAft>
                          <a:spcPts val="0"/>
                        </a:spcAft>
                      </a:pPr>
                      <a:r>
                        <a:rPr lang="en-GB" sz="1700" b="1" kern="1200" dirty="0">
                          <a:solidFill>
                            <a:schemeClr val="bg1"/>
                          </a:solidFill>
                          <a:effectLst/>
                          <a:latin typeface="Gill Sans Std"/>
                          <a:ea typeface="Times New Roman"/>
                          <a:cs typeface="Arial"/>
                        </a:rPr>
                        <a:t>n</a:t>
                      </a:r>
                      <a:endParaRPr lang="nl-BE" sz="1700" b="1" kern="1200" dirty="0">
                        <a:solidFill>
                          <a:schemeClr val="bg1"/>
                        </a:solidFill>
                        <a:effectLst/>
                        <a:latin typeface="Gill Sans Std"/>
                        <a:ea typeface="Times New Roman"/>
                        <a:cs typeface="Arial"/>
                      </a:endParaRPr>
                    </a:p>
                  </a:txBody>
                  <a:tcPr marL="34290" marR="34290" marT="9525" marB="0" anchor="ctr">
                    <a:solidFill>
                      <a:schemeClr val="accent1">
                        <a:lumMod val="75000"/>
                      </a:schemeClr>
                    </a:solidFill>
                  </a:tcPr>
                </a:tc>
                <a:tc>
                  <a:txBody>
                    <a:bodyPr/>
                    <a:lstStyle/>
                    <a:p>
                      <a:pPr algn="ctr">
                        <a:lnSpc>
                          <a:spcPct val="115000"/>
                        </a:lnSpc>
                        <a:spcAft>
                          <a:spcPts val="0"/>
                        </a:spcAft>
                      </a:pPr>
                      <a:r>
                        <a:rPr lang="nl-BE" sz="1700" b="1" kern="1200" dirty="0">
                          <a:solidFill>
                            <a:schemeClr val="bg1"/>
                          </a:solidFill>
                          <a:effectLst/>
                          <a:latin typeface="Gill Sans Std"/>
                          <a:ea typeface="Times New Roman"/>
                          <a:cs typeface="Arial"/>
                        </a:rPr>
                        <a:t>(%)</a:t>
                      </a:r>
                    </a:p>
                  </a:txBody>
                  <a:tcPr marL="34290" marR="34290" marT="9525" marB="0" anchor="ctr">
                    <a:solidFill>
                      <a:schemeClr val="accent1">
                        <a:lumMod val="75000"/>
                      </a:schemeClr>
                    </a:solidFill>
                  </a:tcPr>
                </a:tc>
                <a:extLst>
                  <a:ext uri="{0D108BD9-81ED-4DB2-BD59-A6C34878D82A}">
                    <a16:rowId xmlns:a16="http://schemas.microsoft.com/office/drawing/2014/main" xmlns="" val="10000"/>
                  </a:ext>
                </a:extLst>
              </a:tr>
              <a:tr h="903352">
                <a:tc>
                  <a:txBody>
                    <a:bodyPr/>
                    <a:lstStyle/>
                    <a:p>
                      <a:pPr>
                        <a:lnSpc>
                          <a:spcPct val="115000"/>
                        </a:lnSpc>
                        <a:spcAft>
                          <a:spcPts val="0"/>
                        </a:spcAft>
                      </a:pPr>
                      <a:r>
                        <a:rPr lang="nl-BE" sz="1700" b="1" kern="1200" dirty="0">
                          <a:solidFill>
                            <a:srgbClr val="000000"/>
                          </a:solidFill>
                          <a:effectLst/>
                          <a:latin typeface="Gill Sans Std"/>
                          <a:ea typeface="Times New Roman"/>
                          <a:cs typeface="Arial"/>
                        </a:rPr>
                        <a:t>None</a:t>
                      </a:r>
                      <a:endParaRPr lang="nl-BE" sz="1100" dirty="0">
                        <a:effectLst/>
                        <a:latin typeface="Calibri"/>
                        <a:ea typeface="Calibri"/>
                        <a:cs typeface="Times New Roman"/>
                      </a:endParaRPr>
                    </a:p>
                  </a:txBody>
                  <a:tcPr/>
                </a:tc>
                <a:tc>
                  <a:txBody>
                    <a:bodyPr/>
                    <a:lstStyle/>
                    <a:p>
                      <a:pPr marL="285750" indent="-285750">
                        <a:lnSpc>
                          <a:spcPct val="115000"/>
                        </a:lnSpc>
                        <a:spcAft>
                          <a:spcPts val="0"/>
                        </a:spcAft>
                        <a:buFont typeface="Arial" panose="020B0604020202020204" pitchFamily="34" charset="0"/>
                        <a:buChar char="•"/>
                      </a:pPr>
                      <a:r>
                        <a:rPr lang="en-GB" sz="1700" kern="1200" dirty="0" err="1" smtClean="0">
                          <a:solidFill>
                            <a:srgbClr val="FF0000"/>
                          </a:solidFill>
                          <a:effectLst/>
                          <a:latin typeface="Calibri"/>
                          <a:ea typeface="Times New Roman"/>
                          <a:cs typeface="Times New Roman"/>
                        </a:rPr>
                        <a:t>Prader</a:t>
                      </a:r>
                      <a:r>
                        <a:rPr lang="en-GB" sz="1700" kern="1200" dirty="0" smtClean="0">
                          <a:solidFill>
                            <a:srgbClr val="FF0000"/>
                          </a:solidFill>
                          <a:effectLst/>
                          <a:latin typeface="Calibri"/>
                          <a:ea typeface="Times New Roman"/>
                          <a:cs typeface="Times New Roman"/>
                        </a:rPr>
                        <a:t>-Willi</a:t>
                      </a:r>
                      <a:endParaRPr lang="nl-BE" sz="1100" dirty="0">
                        <a:effectLst/>
                        <a:latin typeface="Calibri"/>
                        <a:ea typeface="Calibri"/>
                        <a:cs typeface="Times New Roman"/>
                      </a:endParaRPr>
                    </a:p>
                    <a:p>
                      <a:pPr marL="285750" indent="-285750">
                        <a:lnSpc>
                          <a:spcPct val="115000"/>
                        </a:lnSpc>
                        <a:spcAft>
                          <a:spcPts val="0"/>
                        </a:spcAft>
                        <a:buFont typeface="Arial" panose="020B0604020202020204" pitchFamily="34" charset="0"/>
                        <a:buChar char="•"/>
                      </a:pPr>
                      <a:r>
                        <a:rPr lang="en-GB" sz="1700" kern="1200" dirty="0" smtClean="0">
                          <a:solidFill>
                            <a:srgbClr val="376092"/>
                          </a:solidFill>
                          <a:effectLst/>
                          <a:latin typeface="Calibri"/>
                          <a:ea typeface="Times New Roman"/>
                          <a:cs typeface="Times New Roman"/>
                        </a:rPr>
                        <a:t>Congenital </a:t>
                      </a:r>
                      <a:r>
                        <a:rPr lang="en-GB" sz="1700" kern="1200" dirty="0" err="1" smtClean="0">
                          <a:solidFill>
                            <a:srgbClr val="376092"/>
                          </a:solidFill>
                          <a:effectLst/>
                          <a:latin typeface="Calibri"/>
                          <a:ea typeface="Times New Roman"/>
                          <a:cs typeface="Times New Roman"/>
                        </a:rPr>
                        <a:t>laryngomalacie</a:t>
                      </a:r>
                      <a:endParaRPr lang="nl-BE" sz="1100" dirty="0">
                        <a:effectLst/>
                        <a:latin typeface="Calibri"/>
                        <a:ea typeface="Calibri"/>
                        <a:cs typeface="Times New Roman"/>
                      </a:endParaRPr>
                    </a:p>
                    <a:p>
                      <a:pPr marL="285750" indent="-285750">
                        <a:lnSpc>
                          <a:spcPct val="115000"/>
                        </a:lnSpc>
                        <a:spcAft>
                          <a:spcPts val="0"/>
                        </a:spcAft>
                        <a:buFont typeface="Arial" panose="020B0604020202020204" pitchFamily="34" charset="0"/>
                        <a:buChar char="•"/>
                      </a:pPr>
                      <a:r>
                        <a:rPr lang="en-GB" sz="1700" kern="1200" dirty="0" err="1" smtClean="0">
                          <a:solidFill>
                            <a:srgbClr val="376092"/>
                          </a:solidFill>
                          <a:effectLst/>
                          <a:latin typeface="Calibri"/>
                          <a:ea typeface="Times New Roman"/>
                          <a:cs typeface="Times New Roman"/>
                        </a:rPr>
                        <a:t>Hemangioma</a:t>
                      </a:r>
                      <a:endParaRPr lang="nl-BE" sz="1100" dirty="0">
                        <a:effectLst/>
                        <a:latin typeface="Calibri"/>
                        <a:ea typeface="Calibri"/>
                        <a:cs typeface="Times New Roman"/>
                      </a:endParaRPr>
                    </a:p>
                  </a:txBody>
                  <a:tcPr marL="34290" marR="34290" marT="9525" marB="0" anchor="ctr"/>
                </a:tc>
                <a:tc>
                  <a:txBody>
                    <a:bodyPr/>
                    <a:lstStyle/>
                    <a:p>
                      <a:pPr algn="ctr">
                        <a:lnSpc>
                          <a:spcPct val="115000"/>
                        </a:lnSpc>
                        <a:spcAft>
                          <a:spcPts val="0"/>
                        </a:spcAft>
                      </a:pPr>
                      <a:r>
                        <a:rPr lang="nl-BE" sz="1700" kern="1200" dirty="0">
                          <a:solidFill>
                            <a:srgbClr val="000000"/>
                          </a:solidFill>
                          <a:effectLst/>
                          <a:latin typeface="Calibri"/>
                          <a:ea typeface="Times New Roman"/>
                          <a:cs typeface="Times New Roman"/>
                        </a:rPr>
                        <a:t>3/58 </a:t>
                      </a:r>
                      <a:endParaRPr lang="nl-BE" sz="1100" dirty="0">
                        <a:effectLst/>
                        <a:latin typeface="Calibri"/>
                        <a:ea typeface="Calibri"/>
                        <a:cs typeface="Times New Roman"/>
                      </a:endParaRPr>
                    </a:p>
                  </a:txBody>
                  <a:tcPr marL="34290" marR="34290" marT="9525" marB="0" anchor="ctr"/>
                </a:tc>
                <a:tc>
                  <a:txBody>
                    <a:bodyPr/>
                    <a:lstStyle/>
                    <a:p>
                      <a:pPr algn="ctr">
                        <a:lnSpc>
                          <a:spcPct val="115000"/>
                        </a:lnSpc>
                        <a:spcAft>
                          <a:spcPts val="0"/>
                        </a:spcAft>
                      </a:pPr>
                      <a:r>
                        <a:rPr lang="nl-BE" sz="1700" kern="1200" dirty="0">
                          <a:solidFill>
                            <a:srgbClr val="000000"/>
                          </a:solidFill>
                          <a:effectLst/>
                          <a:latin typeface="Calibri"/>
                          <a:ea typeface="Times New Roman"/>
                          <a:cs typeface="Times New Roman"/>
                        </a:rPr>
                        <a:t>(5.2)</a:t>
                      </a:r>
                      <a:endParaRPr lang="nl-BE" sz="1100" dirty="0">
                        <a:effectLst/>
                        <a:latin typeface="Calibri"/>
                        <a:ea typeface="Calibri"/>
                        <a:cs typeface="Times New Roman"/>
                      </a:endParaRPr>
                    </a:p>
                  </a:txBody>
                  <a:tcPr marL="34290" marR="34290" marT="9525" marB="0" anchor="ctr"/>
                </a:tc>
                <a:extLst>
                  <a:ext uri="{0D108BD9-81ED-4DB2-BD59-A6C34878D82A}">
                    <a16:rowId xmlns:a16="http://schemas.microsoft.com/office/drawing/2014/main" xmlns="" val="10001"/>
                  </a:ext>
                </a:extLst>
              </a:tr>
              <a:tr h="1458767">
                <a:tc>
                  <a:txBody>
                    <a:bodyPr/>
                    <a:lstStyle/>
                    <a:p>
                      <a:pPr>
                        <a:lnSpc>
                          <a:spcPct val="115000"/>
                        </a:lnSpc>
                        <a:spcAft>
                          <a:spcPts val="0"/>
                        </a:spcAft>
                      </a:pPr>
                      <a:r>
                        <a:rPr lang="nl-BE" sz="1700" b="1" kern="1200" dirty="0" err="1">
                          <a:solidFill>
                            <a:srgbClr val="000000"/>
                          </a:solidFill>
                          <a:effectLst/>
                          <a:latin typeface="Gill Sans Std"/>
                          <a:ea typeface="Times New Roman"/>
                          <a:cs typeface="Arial"/>
                        </a:rPr>
                        <a:t>Surgery</a:t>
                      </a:r>
                      <a:endParaRPr lang="nl-BE" sz="1100" dirty="0">
                        <a:effectLst/>
                        <a:latin typeface="Calibri"/>
                        <a:ea typeface="Calibri"/>
                        <a:cs typeface="Times New Roman"/>
                      </a:endParaRPr>
                    </a:p>
                  </a:txBody>
                  <a:tcPr/>
                </a:tc>
                <a:tc>
                  <a:txBody>
                    <a:bodyPr/>
                    <a:lstStyle/>
                    <a:p>
                      <a:pPr marL="285750" indent="-285750">
                        <a:lnSpc>
                          <a:spcPct val="115000"/>
                        </a:lnSpc>
                        <a:spcAft>
                          <a:spcPts val="0"/>
                        </a:spcAft>
                        <a:buFont typeface="Arial" panose="020B0604020202020204" pitchFamily="34" charset="0"/>
                        <a:buChar char="•"/>
                      </a:pPr>
                      <a:r>
                        <a:rPr lang="en-GB" sz="1700" kern="1200" dirty="0" err="1" smtClean="0">
                          <a:solidFill>
                            <a:srgbClr val="FF0000"/>
                          </a:solidFill>
                          <a:effectLst/>
                          <a:latin typeface="Calibri"/>
                          <a:ea typeface="Times New Roman"/>
                          <a:cs typeface="Times New Roman"/>
                        </a:rPr>
                        <a:t>Cardial</a:t>
                      </a:r>
                      <a:r>
                        <a:rPr lang="en-GB" sz="1700" kern="1200" dirty="0" smtClean="0">
                          <a:solidFill>
                            <a:srgbClr val="FF0000"/>
                          </a:solidFill>
                          <a:effectLst/>
                          <a:latin typeface="Calibri"/>
                          <a:ea typeface="Times New Roman"/>
                          <a:cs typeface="Times New Roman"/>
                        </a:rPr>
                        <a:t> </a:t>
                      </a:r>
                      <a:r>
                        <a:rPr lang="en-GB" sz="1700" kern="1200" dirty="0" err="1">
                          <a:solidFill>
                            <a:srgbClr val="FF0000"/>
                          </a:solidFill>
                          <a:effectLst/>
                          <a:latin typeface="Calibri"/>
                          <a:ea typeface="Times New Roman"/>
                          <a:cs typeface="Times New Roman"/>
                        </a:rPr>
                        <a:t>hamartomas</a:t>
                      </a:r>
                      <a:r>
                        <a:rPr lang="en-GB" sz="1700" kern="1200" dirty="0">
                          <a:solidFill>
                            <a:srgbClr val="FF0000"/>
                          </a:solidFill>
                          <a:effectLst/>
                          <a:latin typeface="Calibri"/>
                          <a:ea typeface="Times New Roman"/>
                          <a:cs typeface="Times New Roman"/>
                        </a:rPr>
                        <a:t> in tuberous sclerosis </a:t>
                      </a:r>
                      <a:endParaRPr lang="nl-BE" sz="1100" dirty="0">
                        <a:effectLst/>
                        <a:latin typeface="Calibri"/>
                        <a:ea typeface="Calibri"/>
                        <a:cs typeface="Times New Roman"/>
                      </a:endParaRPr>
                    </a:p>
                    <a:p>
                      <a:pPr marL="285750" indent="-285750">
                        <a:lnSpc>
                          <a:spcPct val="115000"/>
                        </a:lnSpc>
                        <a:spcAft>
                          <a:spcPts val="0"/>
                        </a:spcAft>
                        <a:buFont typeface="Arial" panose="020B0604020202020204" pitchFamily="34" charset="0"/>
                        <a:buChar char="•"/>
                      </a:pPr>
                      <a:r>
                        <a:rPr lang="en-US" sz="1700" kern="1200" dirty="0" smtClean="0">
                          <a:solidFill>
                            <a:srgbClr val="FF0000"/>
                          </a:solidFill>
                          <a:effectLst/>
                          <a:latin typeface="Calibri"/>
                          <a:ea typeface="Times New Roman"/>
                          <a:cs typeface="Times New Roman"/>
                        </a:rPr>
                        <a:t>Multiple </a:t>
                      </a:r>
                      <a:r>
                        <a:rPr lang="en-US" sz="1700" kern="1200" dirty="0">
                          <a:solidFill>
                            <a:srgbClr val="FF0000"/>
                          </a:solidFill>
                          <a:effectLst/>
                          <a:latin typeface="Calibri"/>
                          <a:ea typeface="Times New Roman"/>
                          <a:cs typeface="Times New Roman"/>
                        </a:rPr>
                        <a:t>congenital anomalies (</a:t>
                      </a:r>
                      <a:r>
                        <a:rPr lang="en-US" sz="1700" kern="1200" dirty="0" err="1">
                          <a:solidFill>
                            <a:srgbClr val="FF0000"/>
                          </a:solidFill>
                          <a:effectLst/>
                          <a:latin typeface="Calibri"/>
                          <a:ea typeface="Times New Roman"/>
                          <a:cs typeface="Times New Roman"/>
                        </a:rPr>
                        <a:t>ao</a:t>
                      </a:r>
                      <a:r>
                        <a:rPr lang="en-US" sz="1700" kern="1200" dirty="0">
                          <a:solidFill>
                            <a:srgbClr val="FF0000"/>
                          </a:solidFill>
                          <a:effectLst/>
                          <a:latin typeface="Calibri"/>
                          <a:ea typeface="Times New Roman"/>
                          <a:cs typeface="Times New Roman"/>
                        </a:rPr>
                        <a:t> </a:t>
                      </a:r>
                      <a:r>
                        <a:rPr lang="en-US" sz="1700" kern="1200" dirty="0" err="1">
                          <a:solidFill>
                            <a:srgbClr val="FF0000"/>
                          </a:solidFill>
                          <a:effectLst/>
                          <a:latin typeface="Calibri"/>
                          <a:ea typeface="Times New Roman"/>
                          <a:cs typeface="Times New Roman"/>
                        </a:rPr>
                        <a:t>hypospadia</a:t>
                      </a:r>
                      <a:r>
                        <a:rPr lang="en-US" sz="1700" kern="1200" dirty="0">
                          <a:solidFill>
                            <a:srgbClr val="FF0000"/>
                          </a:solidFill>
                          <a:effectLst/>
                          <a:latin typeface="Calibri"/>
                          <a:ea typeface="Times New Roman"/>
                          <a:cs typeface="Times New Roman"/>
                        </a:rPr>
                        <a:t>,    </a:t>
                      </a:r>
                      <a:r>
                        <a:rPr lang="en-US" sz="1700" kern="1200" dirty="0" smtClean="0">
                          <a:solidFill>
                            <a:srgbClr val="FF0000"/>
                          </a:solidFill>
                          <a:effectLst/>
                          <a:latin typeface="Calibri"/>
                          <a:ea typeface="Times New Roman"/>
                          <a:cs typeface="Times New Roman"/>
                        </a:rPr>
                        <a:t>left </a:t>
                      </a:r>
                      <a:r>
                        <a:rPr lang="en-US" sz="1700" kern="1200" dirty="0">
                          <a:solidFill>
                            <a:srgbClr val="FF0000"/>
                          </a:solidFill>
                          <a:effectLst/>
                          <a:latin typeface="Calibri"/>
                          <a:ea typeface="Times New Roman"/>
                          <a:cs typeface="Times New Roman"/>
                        </a:rPr>
                        <a:t>pink missing, </a:t>
                      </a:r>
                      <a:r>
                        <a:rPr lang="en-US" sz="1700" kern="1200" dirty="0" err="1">
                          <a:solidFill>
                            <a:srgbClr val="FF0000"/>
                          </a:solidFill>
                          <a:effectLst/>
                          <a:latin typeface="Calibri"/>
                          <a:ea typeface="Times New Roman"/>
                          <a:cs typeface="Times New Roman"/>
                        </a:rPr>
                        <a:t>abnl</a:t>
                      </a:r>
                      <a:r>
                        <a:rPr lang="en-US" sz="1700" kern="1200" dirty="0">
                          <a:solidFill>
                            <a:srgbClr val="FF0000"/>
                          </a:solidFill>
                          <a:effectLst/>
                          <a:latin typeface="Calibri"/>
                          <a:ea typeface="Times New Roman"/>
                          <a:cs typeface="Times New Roman"/>
                        </a:rPr>
                        <a:t> position left foot)</a:t>
                      </a:r>
                      <a:endParaRPr lang="nl-BE" sz="1100" dirty="0">
                        <a:effectLst/>
                        <a:latin typeface="Calibri"/>
                        <a:ea typeface="Calibri"/>
                        <a:cs typeface="Times New Roman"/>
                      </a:endParaRPr>
                    </a:p>
                    <a:p>
                      <a:pPr marL="285750" indent="-285750">
                        <a:lnSpc>
                          <a:spcPct val="115000"/>
                        </a:lnSpc>
                        <a:spcAft>
                          <a:spcPts val="0"/>
                        </a:spcAft>
                        <a:buFont typeface="Arial" panose="020B0604020202020204" pitchFamily="34" charset="0"/>
                        <a:buChar char="•"/>
                      </a:pPr>
                      <a:r>
                        <a:rPr lang="nl-BE" sz="1700" kern="1200" dirty="0" err="1" smtClean="0">
                          <a:solidFill>
                            <a:srgbClr val="376092"/>
                          </a:solidFill>
                          <a:effectLst/>
                          <a:latin typeface="Calibri"/>
                          <a:ea typeface="Times New Roman"/>
                          <a:cs typeface="Times New Roman"/>
                        </a:rPr>
                        <a:t>Hemangioma</a:t>
                      </a:r>
                      <a:endParaRPr lang="nl-BE" sz="1100" dirty="0">
                        <a:effectLst/>
                        <a:latin typeface="Calibri"/>
                        <a:ea typeface="Calibri"/>
                        <a:cs typeface="Times New Roman"/>
                      </a:endParaRPr>
                    </a:p>
                  </a:txBody>
                  <a:tcPr marL="34290" marR="34290" marT="9525" marB="0" anchor="ctr"/>
                </a:tc>
                <a:tc>
                  <a:txBody>
                    <a:bodyPr/>
                    <a:lstStyle/>
                    <a:p>
                      <a:pPr algn="ctr">
                        <a:lnSpc>
                          <a:spcPct val="115000"/>
                        </a:lnSpc>
                        <a:spcAft>
                          <a:spcPts val="0"/>
                        </a:spcAft>
                      </a:pPr>
                      <a:r>
                        <a:rPr lang="nl-BE" sz="1700" kern="1200" dirty="0">
                          <a:solidFill>
                            <a:srgbClr val="000000"/>
                          </a:solidFill>
                          <a:effectLst/>
                          <a:latin typeface="Gill Sans Std"/>
                          <a:ea typeface="Times New Roman"/>
                          <a:cs typeface="Arial"/>
                        </a:rPr>
                        <a:t>3/46</a:t>
                      </a:r>
                      <a:endParaRPr lang="nl-BE" sz="1100" dirty="0">
                        <a:effectLst/>
                        <a:latin typeface="Calibri"/>
                        <a:ea typeface="Calibri"/>
                        <a:cs typeface="Times New Roman"/>
                      </a:endParaRPr>
                    </a:p>
                  </a:txBody>
                  <a:tcPr anchor="ctr"/>
                </a:tc>
                <a:tc>
                  <a:txBody>
                    <a:bodyPr/>
                    <a:lstStyle/>
                    <a:p>
                      <a:pPr algn="ctr">
                        <a:lnSpc>
                          <a:spcPct val="115000"/>
                        </a:lnSpc>
                        <a:spcAft>
                          <a:spcPts val="0"/>
                        </a:spcAft>
                      </a:pPr>
                      <a:r>
                        <a:rPr lang="nl-BE" sz="1700" kern="1200">
                          <a:solidFill>
                            <a:srgbClr val="000000"/>
                          </a:solidFill>
                          <a:effectLst/>
                          <a:latin typeface="Gill Sans Std"/>
                          <a:ea typeface="Times New Roman"/>
                          <a:cs typeface="Arial"/>
                        </a:rPr>
                        <a:t>(6.5)</a:t>
                      </a:r>
                      <a:endParaRPr lang="nl-BE" sz="1100">
                        <a:effectLst/>
                        <a:latin typeface="Calibri"/>
                        <a:ea typeface="Calibri"/>
                        <a:cs typeface="Times New Roman"/>
                      </a:endParaRPr>
                    </a:p>
                  </a:txBody>
                  <a:tcPr anchor="ctr"/>
                </a:tc>
                <a:extLst>
                  <a:ext uri="{0D108BD9-81ED-4DB2-BD59-A6C34878D82A}">
                    <a16:rowId xmlns:a16="http://schemas.microsoft.com/office/drawing/2014/main" xmlns="" val="10002"/>
                  </a:ext>
                </a:extLst>
              </a:tr>
              <a:tr h="903352">
                <a:tc>
                  <a:txBody>
                    <a:bodyPr/>
                    <a:lstStyle/>
                    <a:p>
                      <a:pPr>
                        <a:lnSpc>
                          <a:spcPct val="115000"/>
                        </a:lnSpc>
                        <a:spcAft>
                          <a:spcPts val="0"/>
                        </a:spcAft>
                      </a:pPr>
                      <a:r>
                        <a:rPr lang="nl-BE" sz="1700" b="1" kern="1200">
                          <a:solidFill>
                            <a:srgbClr val="000000"/>
                          </a:solidFill>
                          <a:effectLst/>
                          <a:latin typeface="Gill Sans Std"/>
                          <a:ea typeface="Times New Roman"/>
                          <a:cs typeface="Arial"/>
                        </a:rPr>
                        <a:t>Chemotherapy</a:t>
                      </a:r>
                      <a:endParaRPr lang="nl-BE" sz="1100">
                        <a:effectLst/>
                        <a:latin typeface="Calibri"/>
                        <a:ea typeface="Calibri"/>
                        <a:cs typeface="Times New Roman"/>
                      </a:endParaRPr>
                    </a:p>
                  </a:txBody>
                  <a:tcPr/>
                </a:tc>
                <a:tc>
                  <a:txBody>
                    <a:bodyPr/>
                    <a:lstStyle/>
                    <a:p>
                      <a:pPr marL="285750" indent="-285750">
                        <a:lnSpc>
                          <a:spcPct val="115000"/>
                        </a:lnSpc>
                        <a:spcAft>
                          <a:spcPts val="0"/>
                        </a:spcAft>
                        <a:buFont typeface="Arial" panose="020B0604020202020204" pitchFamily="34" charset="0"/>
                        <a:buChar char="•"/>
                      </a:pPr>
                      <a:r>
                        <a:rPr lang="en-GB" sz="1700" kern="1200" dirty="0" smtClean="0">
                          <a:solidFill>
                            <a:srgbClr val="FF0000"/>
                          </a:solidFill>
                          <a:effectLst/>
                          <a:latin typeface="Calibri"/>
                          <a:ea typeface="Times New Roman"/>
                          <a:cs typeface="Times New Roman"/>
                        </a:rPr>
                        <a:t>Hip </a:t>
                      </a:r>
                      <a:r>
                        <a:rPr lang="en-GB" sz="1700" kern="1200" dirty="0">
                          <a:solidFill>
                            <a:srgbClr val="FF0000"/>
                          </a:solidFill>
                          <a:effectLst/>
                          <a:latin typeface="Calibri"/>
                          <a:ea typeface="Times New Roman"/>
                          <a:cs typeface="Times New Roman"/>
                        </a:rPr>
                        <a:t>subluxation</a:t>
                      </a:r>
                      <a:endParaRPr lang="nl-BE" sz="1100" dirty="0">
                        <a:effectLst/>
                        <a:latin typeface="Calibri"/>
                        <a:ea typeface="Calibri"/>
                        <a:cs typeface="Times New Roman"/>
                      </a:endParaRPr>
                    </a:p>
                    <a:p>
                      <a:pPr marL="285750" indent="-285750">
                        <a:lnSpc>
                          <a:spcPct val="115000"/>
                        </a:lnSpc>
                        <a:spcAft>
                          <a:spcPts val="0"/>
                        </a:spcAft>
                        <a:buFont typeface="Arial" panose="020B0604020202020204" pitchFamily="34" charset="0"/>
                        <a:buChar char="•"/>
                      </a:pPr>
                      <a:r>
                        <a:rPr lang="nl-NL" sz="1700" kern="1200" dirty="0" err="1" smtClean="0">
                          <a:solidFill>
                            <a:srgbClr val="376092"/>
                          </a:solidFill>
                          <a:effectLst/>
                          <a:latin typeface="Calibri"/>
                          <a:ea typeface="Times New Roman"/>
                          <a:cs typeface="Times New Roman"/>
                        </a:rPr>
                        <a:t>Pectus</a:t>
                      </a:r>
                      <a:r>
                        <a:rPr lang="nl-NL" sz="1700" kern="1200" dirty="0" smtClean="0">
                          <a:solidFill>
                            <a:srgbClr val="376092"/>
                          </a:solidFill>
                          <a:effectLst/>
                          <a:latin typeface="Calibri"/>
                          <a:ea typeface="Times New Roman"/>
                          <a:cs typeface="Times New Roman"/>
                        </a:rPr>
                        <a:t> </a:t>
                      </a:r>
                      <a:r>
                        <a:rPr lang="nl-NL" sz="1700" kern="1200" dirty="0" err="1">
                          <a:solidFill>
                            <a:srgbClr val="376092"/>
                          </a:solidFill>
                          <a:effectLst/>
                          <a:latin typeface="Calibri"/>
                          <a:ea typeface="Times New Roman"/>
                          <a:cs typeface="Times New Roman"/>
                        </a:rPr>
                        <a:t>excavatum</a:t>
                      </a:r>
                      <a:endParaRPr lang="nl-BE" sz="1100" dirty="0">
                        <a:effectLst/>
                        <a:latin typeface="Calibri"/>
                        <a:ea typeface="Calibri"/>
                        <a:cs typeface="Times New Roman"/>
                      </a:endParaRPr>
                    </a:p>
                    <a:p>
                      <a:pPr marL="285750" indent="-285750">
                        <a:lnSpc>
                          <a:spcPct val="115000"/>
                        </a:lnSpc>
                        <a:spcAft>
                          <a:spcPts val="0"/>
                        </a:spcAft>
                        <a:buFont typeface="Arial" panose="020B0604020202020204" pitchFamily="34" charset="0"/>
                        <a:buChar char="•"/>
                      </a:pPr>
                      <a:r>
                        <a:rPr lang="nl-NL" sz="1700" kern="1200" dirty="0" err="1" smtClean="0">
                          <a:solidFill>
                            <a:srgbClr val="376092"/>
                          </a:solidFill>
                          <a:effectLst/>
                          <a:latin typeface="Calibri"/>
                          <a:ea typeface="Times New Roman"/>
                          <a:cs typeface="Times New Roman"/>
                        </a:rPr>
                        <a:t>Hemangioma</a:t>
                      </a:r>
                      <a:endParaRPr lang="nl-BE" sz="1100" dirty="0">
                        <a:effectLst/>
                        <a:latin typeface="Calibri"/>
                        <a:ea typeface="Calibri"/>
                        <a:cs typeface="Times New Roman"/>
                      </a:endParaRPr>
                    </a:p>
                  </a:txBody>
                  <a:tcPr marL="34290" marR="34290" marT="9525" marB="0" anchor="ctr"/>
                </a:tc>
                <a:tc>
                  <a:txBody>
                    <a:bodyPr/>
                    <a:lstStyle/>
                    <a:p>
                      <a:pPr algn="ctr">
                        <a:lnSpc>
                          <a:spcPct val="115000"/>
                        </a:lnSpc>
                        <a:spcAft>
                          <a:spcPts val="0"/>
                        </a:spcAft>
                      </a:pPr>
                      <a:r>
                        <a:rPr lang="nl-BE" sz="1700" kern="1200" dirty="0">
                          <a:solidFill>
                            <a:srgbClr val="000000"/>
                          </a:solidFill>
                          <a:effectLst/>
                          <a:latin typeface="Gill Sans Std"/>
                          <a:ea typeface="Times New Roman"/>
                          <a:cs typeface="Arial"/>
                        </a:rPr>
                        <a:t>3/33</a:t>
                      </a:r>
                      <a:endParaRPr lang="nl-BE" sz="1100" dirty="0">
                        <a:effectLst/>
                        <a:latin typeface="Calibri"/>
                        <a:ea typeface="Calibri"/>
                        <a:cs typeface="Times New Roman"/>
                      </a:endParaRPr>
                    </a:p>
                  </a:txBody>
                  <a:tcPr anchor="ctr"/>
                </a:tc>
                <a:tc>
                  <a:txBody>
                    <a:bodyPr/>
                    <a:lstStyle/>
                    <a:p>
                      <a:pPr algn="ctr">
                        <a:lnSpc>
                          <a:spcPct val="115000"/>
                        </a:lnSpc>
                        <a:spcAft>
                          <a:spcPts val="0"/>
                        </a:spcAft>
                      </a:pPr>
                      <a:r>
                        <a:rPr lang="nl-BE" sz="1700" kern="1200">
                          <a:solidFill>
                            <a:srgbClr val="000000"/>
                          </a:solidFill>
                          <a:effectLst/>
                          <a:latin typeface="Calibri"/>
                          <a:ea typeface="Times New Roman"/>
                          <a:cs typeface="Times New Roman"/>
                        </a:rPr>
                        <a:t>(9.1)</a:t>
                      </a:r>
                      <a:endParaRPr lang="nl-BE" sz="1100">
                        <a:effectLst/>
                        <a:latin typeface="Calibri"/>
                        <a:ea typeface="Calibri"/>
                        <a:cs typeface="Times New Roman"/>
                      </a:endParaRPr>
                    </a:p>
                  </a:txBody>
                  <a:tcPr anchor="ctr"/>
                </a:tc>
                <a:extLst>
                  <a:ext uri="{0D108BD9-81ED-4DB2-BD59-A6C34878D82A}">
                    <a16:rowId xmlns:a16="http://schemas.microsoft.com/office/drawing/2014/main" xmlns="" val="10003"/>
                  </a:ext>
                </a:extLst>
              </a:tr>
              <a:tr h="389382">
                <a:tc>
                  <a:txBody>
                    <a:bodyPr/>
                    <a:lstStyle/>
                    <a:p>
                      <a:pPr>
                        <a:lnSpc>
                          <a:spcPct val="115000"/>
                        </a:lnSpc>
                        <a:spcAft>
                          <a:spcPts val="0"/>
                        </a:spcAft>
                      </a:pPr>
                      <a:r>
                        <a:rPr lang="en-GB" sz="1700" b="1" kern="1200">
                          <a:solidFill>
                            <a:srgbClr val="000000"/>
                          </a:solidFill>
                          <a:effectLst/>
                          <a:latin typeface="Calibri"/>
                          <a:ea typeface="Times New Roman"/>
                          <a:cs typeface="Times New Roman"/>
                        </a:rPr>
                        <a:t>Chemo + RT</a:t>
                      </a:r>
                      <a:endParaRPr lang="nl-BE" sz="1100">
                        <a:effectLst/>
                        <a:latin typeface="Calibri"/>
                        <a:ea typeface="Calibri"/>
                        <a:cs typeface="Times New Roman"/>
                      </a:endParaRPr>
                    </a:p>
                  </a:txBody>
                  <a:tcPr/>
                </a:tc>
                <a:tc>
                  <a:txBody>
                    <a:bodyPr/>
                    <a:lstStyle/>
                    <a:p>
                      <a:pPr marL="285750" indent="-285750">
                        <a:lnSpc>
                          <a:spcPct val="115000"/>
                        </a:lnSpc>
                        <a:spcAft>
                          <a:spcPts val="0"/>
                        </a:spcAft>
                        <a:buFont typeface="Arial" panose="020B0604020202020204" pitchFamily="34" charset="0"/>
                        <a:buChar char="•"/>
                      </a:pPr>
                      <a:r>
                        <a:rPr lang="en-GB" sz="1700" kern="1200" dirty="0" smtClean="0">
                          <a:solidFill>
                            <a:srgbClr val="376092"/>
                          </a:solidFill>
                          <a:effectLst/>
                          <a:latin typeface="Calibri"/>
                          <a:ea typeface="Times New Roman"/>
                          <a:cs typeface="Times New Roman"/>
                        </a:rPr>
                        <a:t>Bilateral </a:t>
                      </a:r>
                      <a:r>
                        <a:rPr lang="en-GB" sz="1700" kern="1200" dirty="0">
                          <a:solidFill>
                            <a:srgbClr val="376092"/>
                          </a:solidFill>
                          <a:effectLst/>
                          <a:latin typeface="Calibri"/>
                          <a:ea typeface="Times New Roman"/>
                          <a:cs typeface="Times New Roman"/>
                        </a:rPr>
                        <a:t>partial </a:t>
                      </a:r>
                      <a:r>
                        <a:rPr lang="en-GB" sz="1700" kern="1200" dirty="0" err="1">
                          <a:solidFill>
                            <a:srgbClr val="376092"/>
                          </a:solidFill>
                          <a:effectLst/>
                          <a:latin typeface="Calibri"/>
                          <a:ea typeface="Times New Roman"/>
                          <a:cs typeface="Times New Roman"/>
                        </a:rPr>
                        <a:t>syndactily</a:t>
                      </a:r>
                      <a:r>
                        <a:rPr lang="en-GB" sz="1700" kern="1200" dirty="0">
                          <a:solidFill>
                            <a:srgbClr val="376092"/>
                          </a:solidFill>
                          <a:effectLst/>
                          <a:latin typeface="Calibri"/>
                          <a:ea typeface="Times New Roman"/>
                          <a:cs typeface="Times New Roman"/>
                        </a:rPr>
                        <a:t> </a:t>
                      </a:r>
                      <a:r>
                        <a:rPr lang="en-GB" sz="1700" kern="1200" dirty="0" err="1">
                          <a:solidFill>
                            <a:srgbClr val="376092"/>
                          </a:solidFill>
                          <a:effectLst/>
                          <a:latin typeface="Calibri"/>
                          <a:ea typeface="Times New Roman"/>
                          <a:cs typeface="Times New Roman"/>
                        </a:rPr>
                        <a:t>digiti</a:t>
                      </a:r>
                      <a:r>
                        <a:rPr lang="en-GB" sz="1700" kern="1200" dirty="0">
                          <a:solidFill>
                            <a:srgbClr val="376092"/>
                          </a:solidFill>
                          <a:effectLst/>
                          <a:latin typeface="Calibri"/>
                          <a:ea typeface="Times New Roman"/>
                          <a:cs typeface="Times New Roman"/>
                        </a:rPr>
                        <a:t> II-III</a:t>
                      </a:r>
                      <a:endParaRPr lang="nl-BE" sz="1100" dirty="0">
                        <a:effectLst/>
                        <a:latin typeface="Calibri"/>
                        <a:ea typeface="Calibri"/>
                        <a:cs typeface="Times New Roman"/>
                      </a:endParaRPr>
                    </a:p>
                  </a:txBody>
                  <a:tcPr marL="34290" marR="34290" marT="9525" marB="0" anchor="ctr"/>
                </a:tc>
                <a:tc>
                  <a:txBody>
                    <a:bodyPr/>
                    <a:lstStyle/>
                    <a:p>
                      <a:pPr algn="ctr">
                        <a:lnSpc>
                          <a:spcPct val="115000"/>
                        </a:lnSpc>
                        <a:spcAft>
                          <a:spcPts val="0"/>
                        </a:spcAft>
                      </a:pPr>
                      <a:r>
                        <a:rPr lang="nl-BE" sz="1700" kern="1200">
                          <a:solidFill>
                            <a:srgbClr val="000000"/>
                          </a:solidFill>
                          <a:effectLst/>
                          <a:latin typeface="Gill Sans Std"/>
                          <a:ea typeface="Times New Roman"/>
                          <a:cs typeface="Arial"/>
                        </a:rPr>
                        <a:t>1/1</a:t>
                      </a:r>
                      <a:endParaRPr lang="nl-BE" sz="1100">
                        <a:effectLst/>
                        <a:latin typeface="Calibri"/>
                        <a:ea typeface="Calibri"/>
                        <a:cs typeface="Times New Roman"/>
                      </a:endParaRPr>
                    </a:p>
                  </a:txBody>
                  <a:tcPr anchor="ctr"/>
                </a:tc>
                <a:tc>
                  <a:txBody>
                    <a:bodyPr/>
                    <a:lstStyle/>
                    <a:p>
                      <a:pPr algn="ctr">
                        <a:lnSpc>
                          <a:spcPct val="115000"/>
                        </a:lnSpc>
                        <a:spcAft>
                          <a:spcPts val="0"/>
                        </a:spcAft>
                      </a:pPr>
                      <a:r>
                        <a:rPr lang="nl-BE" sz="1700" kern="1200" dirty="0">
                          <a:solidFill>
                            <a:srgbClr val="000000"/>
                          </a:solidFill>
                          <a:effectLst/>
                          <a:latin typeface="Calibri"/>
                          <a:ea typeface="Times New Roman"/>
                          <a:cs typeface="Times New Roman"/>
                        </a:rPr>
                        <a:t>(100)</a:t>
                      </a:r>
                      <a:endParaRPr lang="nl-BE" sz="1100" dirty="0">
                        <a:effectLst/>
                        <a:latin typeface="Calibri"/>
                        <a:ea typeface="Calibri"/>
                        <a:cs typeface="Times New Roman"/>
                      </a:endParaRPr>
                    </a:p>
                  </a:txBody>
                  <a:tcPr anchor="ctr"/>
                </a:tc>
                <a:extLst>
                  <a:ext uri="{0D108BD9-81ED-4DB2-BD59-A6C34878D82A}">
                    <a16:rowId xmlns:a16="http://schemas.microsoft.com/office/drawing/2014/main" xmlns="" val="10004"/>
                  </a:ext>
                </a:extLst>
              </a:tr>
              <a:tr h="605409">
                <a:tc>
                  <a:txBody>
                    <a:bodyPr/>
                    <a:lstStyle/>
                    <a:p>
                      <a:pPr>
                        <a:lnSpc>
                          <a:spcPct val="115000"/>
                        </a:lnSpc>
                        <a:spcAft>
                          <a:spcPts val="0"/>
                        </a:spcAft>
                      </a:pPr>
                      <a:r>
                        <a:rPr lang="en-GB" sz="1700" b="1" kern="1200">
                          <a:solidFill>
                            <a:srgbClr val="000000"/>
                          </a:solidFill>
                          <a:effectLst/>
                          <a:latin typeface="Calibri"/>
                          <a:ea typeface="Times New Roman"/>
                          <a:cs typeface="Times New Roman"/>
                        </a:rPr>
                        <a:t>Surgery +Chemo</a:t>
                      </a:r>
                      <a:endParaRPr lang="nl-BE" sz="1100">
                        <a:effectLst/>
                        <a:latin typeface="Calibri"/>
                        <a:ea typeface="Calibri"/>
                        <a:cs typeface="Times New Roman"/>
                      </a:endParaRPr>
                    </a:p>
                  </a:txBody>
                  <a:tcPr/>
                </a:tc>
                <a:tc>
                  <a:txBody>
                    <a:bodyPr/>
                    <a:lstStyle/>
                    <a:p>
                      <a:pPr marL="285750" indent="-285750">
                        <a:lnSpc>
                          <a:spcPct val="115000"/>
                        </a:lnSpc>
                        <a:spcAft>
                          <a:spcPts val="0"/>
                        </a:spcAft>
                        <a:buFont typeface="Arial" panose="020B0604020202020204" pitchFamily="34" charset="0"/>
                        <a:buChar char="•"/>
                      </a:pPr>
                      <a:r>
                        <a:rPr lang="en-GB" sz="1700" kern="1200" dirty="0" smtClean="0">
                          <a:solidFill>
                            <a:srgbClr val="376092"/>
                          </a:solidFill>
                          <a:effectLst/>
                          <a:latin typeface="Calibri"/>
                          <a:ea typeface="Times New Roman"/>
                          <a:cs typeface="Times New Roman"/>
                        </a:rPr>
                        <a:t>Bilateral </a:t>
                      </a:r>
                      <a:r>
                        <a:rPr lang="en-GB" sz="1700" kern="1200" dirty="0">
                          <a:solidFill>
                            <a:srgbClr val="376092"/>
                          </a:solidFill>
                          <a:effectLst/>
                          <a:latin typeface="Calibri"/>
                          <a:ea typeface="Times New Roman"/>
                          <a:cs typeface="Times New Roman"/>
                        </a:rPr>
                        <a:t>small protuberance on phalanx-5</a:t>
                      </a:r>
                      <a:endParaRPr lang="nl-BE" sz="1100" dirty="0">
                        <a:effectLst/>
                        <a:latin typeface="Calibri"/>
                        <a:ea typeface="Calibri"/>
                        <a:cs typeface="Times New Roman"/>
                      </a:endParaRPr>
                    </a:p>
                    <a:p>
                      <a:pPr marL="285750" indent="-285750">
                        <a:lnSpc>
                          <a:spcPct val="115000"/>
                        </a:lnSpc>
                        <a:spcAft>
                          <a:spcPts val="0"/>
                        </a:spcAft>
                        <a:buFont typeface="Arial" panose="020B0604020202020204" pitchFamily="34" charset="0"/>
                        <a:buChar char="•"/>
                      </a:pPr>
                      <a:r>
                        <a:rPr lang="en-GB" sz="1700" kern="1200" dirty="0" smtClean="0">
                          <a:solidFill>
                            <a:srgbClr val="FF0000"/>
                          </a:solidFill>
                          <a:effectLst/>
                          <a:latin typeface="Calibri"/>
                          <a:ea typeface="Times New Roman"/>
                          <a:cs typeface="Times New Roman"/>
                        </a:rPr>
                        <a:t>Rectal </a:t>
                      </a:r>
                      <a:r>
                        <a:rPr lang="en-GB" sz="1700" kern="1200" dirty="0">
                          <a:solidFill>
                            <a:srgbClr val="FF0000"/>
                          </a:solidFill>
                          <a:effectLst/>
                          <a:latin typeface="Calibri"/>
                          <a:ea typeface="Times New Roman"/>
                          <a:cs typeface="Times New Roman"/>
                        </a:rPr>
                        <a:t>atresia</a:t>
                      </a:r>
                      <a:endParaRPr lang="nl-BE" sz="1100" dirty="0">
                        <a:effectLst/>
                        <a:latin typeface="Calibri"/>
                        <a:ea typeface="Calibri"/>
                        <a:cs typeface="Times New Roman"/>
                      </a:endParaRPr>
                    </a:p>
                  </a:txBody>
                  <a:tcPr marL="34290" marR="34290" marT="9525" marB="0" anchor="ctr"/>
                </a:tc>
                <a:tc>
                  <a:txBody>
                    <a:bodyPr/>
                    <a:lstStyle/>
                    <a:p>
                      <a:pPr algn="ctr">
                        <a:lnSpc>
                          <a:spcPct val="115000"/>
                        </a:lnSpc>
                        <a:spcAft>
                          <a:spcPts val="0"/>
                        </a:spcAft>
                      </a:pPr>
                      <a:r>
                        <a:rPr lang="nl-BE" sz="1700" kern="1200">
                          <a:solidFill>
                            <a:srgbClr val="000000"/>
                          </a:solidFill>
                          <a:effectLst/>
                          <a:latin typeface="Gill Sans Std"/>
                          <a:ea typeface="Times New Roman"/>
                          <a:cs typeface="Arial"/>
                        </a:rPr>
                        <a:t>2/25</a:t>
                      </a:r>
                      <a:endParaRPr lang="nl-BE" sz="1100">
                        <a:effectLst/>
                        <a:latin typeface="Calibri"/>
                        <a:ea typeface="Calibri"/>
                        <a:cs typeface="Times New Roman"/>
                      </a:endParaRPr>
                    </a:p>
                  </a:txBody>
                  <a:tcPr anchor="ctr"/>
                </a:tc>
                <a:tc>
                  <a:txBody>
                    <a:bodyPr/>
                    <a:lstStyle/>
                    <a:p>
                      <a:pPr algn="ctr">
                        <a:lnSpc>
                          <a:spcPct val="115000"/>
                        </a:lnSpc>
                        <a:spcAft>
                          <a:spcPts val="0"/>
                        </a:spcAft>
                      </a:pPr>
                      <a:r>
                        <a:rPr lang="nl-BE" sz="1700" kern="1200" dirty="0">
                          <a:solidFill>
                            <a:srgbClr val="000000"/>
                          </a:solidFill>
                          <a:effectLst/>
                          <a:latin typeface="Calibri"/>
                          <a:ea typeface="Times New Roman"/>
                          <a:cs typeface="Times New Roman"/>
                        </a:rPr>
                        <a:t>(8.0)</a:t>
                      </a:r>
                      <a:endParaRPr lang="nl-BE" sz="1100" dirty="0">
                        <a:effectLst/>
                        <a:latin typeface="Calibri"/>
                        <a:ea typeface="Calibri"/>
                        <a:cs typeface="Times New Roman"/>
                      </a:endParaRPr>
                    </a:p>
                  </a:txBody>
                  <a:tcPr anchor="ctr"/>
                </a:tc>
                <a:extLst>
                  <a:ext uri="{0D108BD9-81ED-4DB2-BD59-A6C34878D82A}">
                    <a16:rowId xmlns:a16="http://schemas.microsoft.com/office/drawing/2014/main" xmlns="" val="10005"/>
                  </a:ext>
                </a:extLst>
              </a:tr>
              <a:tr h="389382">
                <a:tc>
                  <a:txBody>
                    <a:bodyPr/>
                    <a:lstStyle/>
                    <a:p>
                      <a:pPr>
                        <a:lnSpc>
                          <a:spcPct val="115000"/>
                        </a:lnSpc>
                        <a:spcAft>
                          <a:spcPts val="0"/>
                        </a:spcAft>
                      </a:pPr>
                      <a:r>
                        <a:rPr lang="en-GB" sz="1700" b="1" kern="1200" dirty="0">
                          <a:solidFill>
                            <a:srgbClr val="000000"/>
                          </a:solidFill>
                          <a:effectLst/>
                          <a:latin typeface="Calibri"/>
                          <a:ea typeface="Times New Roman"/>
                          <a:cs typeface="Times New Roman"/>
                        </a:rPr>
                        <a:t>Surgery + Chemo + RT</a:t>
                      </a:r>
                      <a:endParaRPr lang="nl-BE" sz="1100" dirty="0">
                        <a:effectLst/>
                        <a:latin typeface="Calibri"/>
                        <a:ea typeface="Calibri"/>
                        <a:cs typeface="Times New Roman"/>
                      </a:endParaRPr>
                    </a:p>
                  </a:txBody>
                  <a:tcPr/>
                </a:tc>
                <a:tc>
                  <a:txBody>
                    <a:bodyPr/>
                    <a:lstStyle/>
                    <a:p>
                      <a:pPr marL="285750" indent="-285750" algn="l" defTabSz="914400" rtl="0" eaLnBrk="1" latinLnBrk="0" hangingPunct="1">
                        <a:lnSpc>
                          <a:spcPct val="115000"/>
                        </a:lnSpc>
                        <a:spcAft>
                          <a:spcPts val="0"/>
                        </a:spcAft>
                        <a:buFont typeface="Arial" panose="020B0604020202020204" pitchFamily="34" charset="0"/>
                        <a:buChar char="•"/>
                      </a:pPr>
                      <a:r>
                        <a:rPr lang="en-GB" sz="1700" kern="1200" dirty="0" smtClean="0">
                          <a:solidFill>
                            <a:srgbClr val="376092"/>
                          </a:solidFill>
                          <a:effectLst/>
                          <a:latin typeface="Calibri"/>
                          <a:ea typeface="Times New Roman"/>
                          <a:cs typeface="Times New Roman"/>
                        </a:rPr>
                        <a:t>Doubled </a:t>
                      </a:r>
                      <a:r>
                        <a:rPr lang="en-GB" sz="1700" kern="1200" dirty="0">
                          <a:solidFill>
                            <a:srgbClr val="376092"/>
                          </a:solidFill>
                          <a:effectLst/>
                          <a:latin typeface="Calibri"/>
                          <a:ea typeface="Times New Roman"/>
                          <a:cs typeface="Times New Roman"/>
                        </a:rPr>
                        <a:t>cartilage ring in both ears</a:t>
                      </a:r>
                      <a:endParaRPr lang="nl-BE" sz="1700" kern="1200" dirty="0">
                        <a:solidFill>
                          <a:srgbClr val="376092"/>
                        </a:solidFill>
                        <a:effectLst/>
                        <a:latin typeface="Calibri"/>
                        <a:ea typeface="Times New Roman"/>
                        <a:cs typeface="Times New Roman"/>
                      </a:endParaRPr>
                    </a:p>
                  </a:txBody>
                  <a:tcPr/>
                </a:tc>
                <a:tc>
                  <a:txBody>
                    <a:bodyPr/>
                    <a:lstStyle/>
                    <a:p>
                      <a:pPr algn="ctr">
                        <a:lnSpc>
                          <a:spcPct val="115000"/>
                        </a:lnSpc>
                        <a:spcAft>
                          <a:spcPts val="0"/>
                        </a:spcAft>
                      </a:pPr>
                      <a:r>
                        <a:rPr lang="nl-BE" sz="1700" kern="1200">
                          <a:solidFill>
                            <a:srgbClr val="000000"/>
                          </a:solidFill>
                          <a:effectLst/>
                          <a:latin typeface="Gill Sans Std"/>
                          <a:ea typeface="Times New Roman"/>
                          <a:cs typeface="Arial"/>
                        </a:rPr>
                        <a:t>1/3</a:t>
                      </a:r>
                      <a:endParaRPr lang="nl-BE" sz="1100">
                        <a:effectLst/>
                        <a:latin typeface="Calibri"/>
                        <a:ea typeface="Calibri"/>
                        <a:cs typeface="Times New Roman"/>
                      </a:endParaRPr>
                    </a:p>
                  </a:txBody>
                  <a:tcPr anchor="ctr"/>
                </a:tc>
                <a:tc>
                  <a:txBody>
                    <a:bodyPr/>
                    <a:lstStyle/>
                    <a:p>
                      <a:pPr algn="ctr">
                        <a:lnSpc>
                          <a:spcPct val="115000"/>
                        </a:lnSpc>
                        <a:spcAft>
                          <a:spcPts val="0"/>
                        </a:spcAft>
                      </a:pPr>
                      <a:r>
                        <a:rPr lang="nl-BE" sz="1700" kern="1200" dirty="0">
                          <a:solidFill>
                            <a:srgbClr val="000000"/>
                          </a:solidFill>
                          <a:effectLst/>
                          <a:latin typeface="Calibri"/>
                          <a:ea typeface="Times New Roman"/>
                          <a:cs typeface="Times New Roman"/>
                        </a:rPr>
                        <a:t>(33.3)</a:t>
                      </a:r>
                      <a:endParaRPr lang="nl-BE" sz="1100" dirty="0">
                        <a:effectLst/>
                        <a:latin typeface="Calibri"/>
                        <a:ea typeface="Calibri"/>
                        <a:cs typeface="Times New Roman"/>
                      </a:endParaRPr>
                    </a:p>
                  </a:txBody>
                  <a:tcPr anchor="ctr"/>
                </a:tc>
                <a:extLst>
                  <a:ext uri="{0D108BD9-81ED-4DB2-BD59-A6C34878D82A}">
                    <a16:rowId xmlns:a16="http://schemas.microsoft.com/office/drawing/2014/main" xmlns="" val="10006"/>
                  </a:ext>
                </a:extLst>
              </a:tr>
              <a:tr h="389382">
                <a:tc gridSpan="2">
                  <a:txBody>
                    <a:bodyPr/>
                    <a:lstStyle/>
                    <a:p>
                      <a:pPr>
                        <a:lnSpc>
                          <a:spcPct val="115000"/>
                        </a:lnSpc>
                        <a:spcAft>
                          <a:spcPts val="0"/>
                        </a:spcAft>
                      </a:pPr>
                      <a:r>
                        <a:rPr lang="en-GB" sz="1700" b="1" kern="1200" dirty="0">
                          <a:solidFill>
                            <a:srgbClr val="000000"/>
                          </a:solidFill>
                          <a:effectLst/>
                          <a:latin typeface="Calibri"/>
                          <a:ea typeface="Times New Roman"/>
                          <a:cs typeface="Times New Roman"/>
                        </a:rPr>
                        <a:t>RT,  Surgery + RT,  Other (hormonal, IFN, antibody)</a:t>
                      </a:r>
                      <a:endParaRPr lang="nl-BE" sz="1100" dirty="0">
                        <a:effectLst/>
                        <a:latin typeface="Calibri"/>
                        <a:ea typeface="Calibri"/>
                        <a:cs typeface="Times New Roman"/>
                      </a:endParaRPr>
                    </a:p>
                  </a:txBody>
                  <a:tcPr/>
                </a:tc>
                <a:tc hMerge="1">
                  <a:txBody>
                    <a:bodyPr/>
                    <a:lstStyle/>
                    <a:p>
                      <a:endParaRPr lang="nl-BE"/>
                    </a:p>
                  </a:txBody>
                  <a:tcPr/>
                </a:tc>
                <a:tc>
                  <a:txBody>
                    <a:bodyPr/>
                    <a:lstStyle/>
                    <a:p>
                      <a:pPr algn="ctr">
                        <a:lnSpc>
                          <a:spcPct val="115000"/>
                        </a:lnSpc>
                        <a:spcAft>
                          <a:spcPts val="0"/>
                        </a:spcAft>
                      </a:pPr>
                      <a:r>
                        <a:rPr lang="nl-BE" sz="1700" kern="1200">
                          <a:solidFill>
                            <a:srgbClr val="000000"/>
                          </a:solidFill>
                          <a:effectLst/>
                          <a:latin typeface="Calibri"/>
                          <a:ea typeface="Times New Roman"/>
                          <a:cs typeface="Times New Roman"/>
                        </a:rPr>
                        <a:t>0/2, 0/2, 0/5</a:t>
                      </a:r>
                      <a:endParaRPr lang="nl-BE" sz="1100">
                        <a:effectLst/>
                        <a:latin typeface="Calibri"/>
                        <a:ea typeface="Calibri"/>
                        <a:cs typeface="Times New Roman"/>
                      </a:endParaRPr>
                    </a:p>
                  </a:txBody>
                  <a:tcPr anchor="ctr"/>
                </a:tc>
                <a:tc>
                  <a:txBody>
                    <a:bodyPr/>
                    <a:lstStyle/>
                    <a:p>
                      <a:pPr algn="ctr">
                        <a:lnSpc>
                          <a:spcPct val="115000"/>
                        </a:lnSpc>
                        <a:spcAft>
                          <a:spcPts val="0"/>
                        </a:spcAft>
                      </a:pPr>
                      <a:r>
                        <a:rPr lang="nl-BE" sz="1700" kern="1200" dirty="0">
                          <a:solidFill>
                            <a:srgbClr val="000000"/>
                          </a:solidFill>
                          <a:effectLst/>
                          <a:latin typeface="Calibri"/>
                          <a:ea typeface="Times New Roman"/>
                          <a:cs typeface="Times New Roman"/>
                        </a:rPr>
                        <a:t>(0.0)</a:t>
                      </a:r>
                      <a:endParaRPr lang="nl-BE" sz="1100" dirty="0">
                        <a:effectLst/>
                        <a:latin typeface="Calibri"/>
                        <a:ea typeface="Calibri"/>
                        <a:cs typeface="Times New Roman"/>
                      </a:endParaRPr>
                    </a:p>
                  </a:txBody>
                  <a:tcPr anchor="ct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677601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srcRect l="7824" t="7691" r="28445" b="31668"/>
          <a:stretch/>
        </p:blipFill>
        <p:spPr>
          <a:xfrm>
            <a:off x="1955820" y="1100464"/>
            <a:ext cx="8944812" cy="5319421"/>
          </a:xfrm>
          <a:prstGeom prst="rect">
            <a:avLst/>
          </a:prstGeom>
        </p:spPr>
      </p:pic>
    </p:spTree>
    <p:extLst>
      <p:ext uri="{BB962C8B-B14F-4D97-AF65-F5344CB8AC3E}">
        <p14:creationId xmlns:p14="http://schemas.microsoft.com/office/powerpoint/2010/main" val="41740951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srcRect l="9456" t="7878" r="17833" b="14315"/>
          <a:stretch/>
        </p:blipFill>
        <p:spPr>
          <a:xfrm>
            <a:off x="2004921" y="737008"/>
            <a:ext cx="9018466" cy="6031595"/>
          </a:xfrm>
          <a:prstGeom prst="rect">
            <a:avLst/>
          </a:prstGeom>
        </p:spPr>
      </p:pic>
    </p:spTree>
    <p:extLst>
      <p:ext uri="{BB962C8B-B14F-4D97-AF65-F5344CB8AC3E}">
        <p14:creationId xmlns:p14="http://schemas.microsoft.com/office/powerpoint/2010/main" val="24824431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4294967295"/>
          </p:nvPr>
        </p:nvPicPr>
        <p:blipFill rotWithShape="1">
          <a:blip r:embed="rId2" cstate="print"/>
          <a:srcRect l="5093" t="9020" r="47443" b="22944"/>
          <a:stretch/>
        </p:blipFill>
        <p:spPr>
          <a:xfrm>
            <a:off x="3609209" y="956640"/>
            <a:ext cx="5666495" cy="5077447"/>
          </a:xfrm>
          <a:prstGeom prst="rect">
            <a:avLst/>
          </a:prstGeom>
        </p:spPr>
      </p:pic>
      <p:sp>
        <p:nvSpPr>
          <p:cNvPr id="5" name="Tekstvak 4"/>
          <p:cNvSpPr txBox="1"/>
          <p:nvPr/>
        </p:nvSpPr>
        <p:spPr>
          <a:xfrm>
            <a:off x="2949510" y="6012882"/>
            <a:ext cx="6985888" cy="740203"/>
          </a:xfrm>
          <a:prstGeom prst="rect">
            <a:avLst/>
          </a:prstGeom>
          <a:noFill/>
        </p:spPr>
        <p:txBody>
          <a:bodyPr wrap="none" rtlCol="0">
            <a:spAutoFit/>
          </a:bodyPr>
          <a:lstStyle/>
          <a:p>
            <a:pPr algn="ctr" fontAlgn="auto">
              <a:spcBef>
                <a:spcPts val="0"/>
              </a:spcBef>
              <a:spcAft>
                <a:spcPts val="0"/>
              </a:spcAft>
            </a:pPr>
            <a:r>
              <a:rPr lang="nl-BE" sz="2456" b="1" dirty="0">
                <a:solidFill>
                  <a:srgbClr val="FF0000"/>
                </a:solidFill>
                <a:latin typeface="Calibri" panose="020F0502020204030204"/>
              </a:rPr>
              <a:t>100 </a:t>
            </a:r>
            <a:r>
              <a:rPr lang="nl-BE" sz="2456" b="1" dirty="0" err="1">
                <a:solidFill>
                  <a:srgbClr val="FF0000"/>
                </a:solidFill>
                <a:latin typeface="Calibri" panose="020F0502020204030204"/>
              </a:rPr>
              <a:t>children</a:t>
            </a:r>
            <a:r>
              <a:rPr lang="nl-BE" sz="2456" b="1" dirty="0">
                <a:solidFill>
                  <a:srgbClr val="FF0000"/>
                </a:solidFill>
                <a:latin typeface="Calibri" panose="020F0502020204030204"/>
              </a:rPr>
              <a:t> </a:t>
            </a:r>
            <a:r>
              <a:rPr lang="nl-BE" sz="2456" b="1" dirty="0" err="1">
                <a:solidFill>
                  <a:srgbClr val="FF0000"/>
                </a:solidFill>
                <a:latin typeface="Calibri" panose="020F0502020204030204"/>
              </a:rPr>
              <a:t>exposed</a:t>
            </a:r>
            <a:r>
              <a:rPr lang="nl-BE" sz="2456" b="1" dirty="0">
                <a:solidFill>
                  <a:srgbClr val="FF0000"/>
                </a:solidFill>
                <a:latin typeface="Calibri" panose="020F0502020204030204"/>
              </a:rPr>
              <a:t> </a:t>
            </a:r>
            <a:r>
              <a:rPr lang="nl-BE" sz="2456" b="1" dirty="0" err="1">
                <a:solidFill>
                  <a:srgbClr val="FF0000"/>
                </a:solidFill>
                <a:latin typeface="Calibri" panose="020F0502020204030204"/>
              </a:rPr>
              <a:t>to</a:t>
            </a:r>
            <a:r>
              <a:rPr lang="nl-BE" sz="2456" b="1" dirty="0">
                <a:solidFill>
                  <a:srgbClr val="FF0000"/>
                </a:solidFill>
                <a:latin typeface="Calibri" panose="020F0502020204030204"/>
              </a:rPr>
              <a:t> chemo and/or </a:t>
            </a:r>
            <a:r>
              <a:rPr lang="nl-BE" sz="2456" b="1" dirty="0" err="1">
                <a:solidFill>
                  <a:srgbClr val="FF0000"/>
                </a:solidFill>
                <a:latin typeface="Calibri" panose="020F0502020204030204"/>
              </a:rPr>
              <a:t>radiotherapy</a:t>
            </a:r>
            <a:endParaRPr lang="nl-BE" sz="2456" b="1" dirty="0">
              <a:solidFill>
                <a:srgbClr val="FF0000"/>
              </a:solidFill>
              <a:latin typeface="Calibri" panose="020F0502020204030204"/>
            </a:endParaRPr>
          </a:p>
          <a:p>
            <a:pPr algn="ctr" fontAlgn="auto">
              <a:spcBef>
                <a:spcPts val="0"/>
              </a:spcBef>
              <a:spcAft>
                <a:spcPts val="0"/>
              </a:spcAft>
            </a:pPr>
            <a:r>
              <a:rPr lang="nl-BE" sz="1754" b="1" dirty="0">
                <a:solidFill>
                  <a:srgbClr val="FF0000"/>
                </a:solidFill>
                <a:latin typeface="Calibri" panose="020F0502020204030204"/>
              </a:rPr>
              <a:t>and stress, imaging studies, </a:t>
            </a:r>
            <a:r>
              <a:rPr lang="nl-BE" sz="1754" b="1" dirty="0" err="1">
                <a:solidFill>
                  <a:srgbClr val="FF0000"/>
                </a:solidFill>
                <a:latin typeface="Calibri" panose="020F0502020204030204"/>
              </a:rPr>
              <a:t>supportive</a:t>
            </a:r>
            <a:r>
              <a:rPr lang="nl-BE" sz="1754" b="1" dirty="0">
                <a:solidFill>
                  <a:srgbClr val="FF0000"/>
                </a:solidFill>
                <a:latin typeface="Calibri" panose="020F0502020204030204"/>
              </a:rPr>
              <a:t> drugs</a:t>
            </a:r>
          </a:p>
        </p:txBody>
      </p:sp>
    </p:spTree>
    <p:extLst>
      <p:ext uri="{BB962C8B-B14F-4D97-AF65-F5344CB8AC3E}">
        <p14:creationId xmlns:p14="http://schemas.microsoft.com/office/powerpoint/2010/main" val="19901272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6899" y="756295"/>
            <a:ext cx="10153128" cy="792162"/>
          </a:xfrm>
        </p:spPr>
        <p:txBody>
          <a:bodyPr>
            <a:noAutofit/>
          </a:bodyPr>
          <a:lstStyle/>
          <a:p>
            <a:r>
              <a:rPr lang="nl-BE" sz="4400" b="1" i="1" dirty="0">
                <a:solidFill>
                  <a:srgbClr val="0070C0"/>
                </a:solidFill>
                <a:effectLst>
                  <a:outerShdw blurRad="38100" dist="38100" dir="2700000" algn="tl">
                    <a:srgbClr val="000000">
                      <a:alpha val="43137"/>
                    </a:srgbClr>
                  </a:outerShdw>
                </a:effectLst>
              </a:rPr>
              <a:t>Cancer in </a:t>
            </a:r>
            <a:r>
              <a:rPr lang="nl-BE" sz="4400" b="1" i="1" dirty="0" err="1">
                <a:solidFill>
                  <a:srgbClr val="0070C0"/>
                </a:solidFill>
                <a:effectLst>
                  <a:outerShdw blurRad="38100" dist="38100" dir="2700000" algn="tl">
                    <a:srgbClr val="000000">
                      <a:alpha val="43137"/>
                    </a:srgbClr>
                  </a:outerShdw>
                </a:effectLst>
              </a:rPr>
              <a:t>pregnancy</a:t>
            </a:r>
            <a:r>
              <a:rPr lang="nl-BE" sz="4400" b="1" i="1" dirty="0">
                <a:solidFill>
                  <a:srgbClr val="0070C0"/>
                </a:solidFill>
                <a:effectLst>
                  <a:outerShdw blurRad="38100" dist="38100" dir="2700000" algn="tl">
                    <a:srgbClr val="000000">
                      <a:alpha val="43137"/>
                    </a:srgbClr>
                  </a:outerShdw>
                </a:effectLst>
              </a:rPr>
              <a:t>: agenda</a:t>
            </a:r>
          </a:p>
        </p:txBody>
      </p:sp>
      <p:sp>
        <p:nvSpPr>
          <p:cNvPr id="3" name="Tijdelijke aanduiding voor inhoud 2"/>
          <p:cNvSpPr>
            <a:spLocks noGrp="1"/>
          </p:cNvSpPr>
          <p:nvPr>
            <p:ph idx="1"/>
          </p:nvPr>
        </p:nvSpPr>
        <p:spPr>
          <a:xfrm>
            <a:off x="2400998" y="2340471"/>
            <a:ext cx="8988425" cy="4465638"/>
          </a:xfrm>
        </p:spPr>
        <p:txBody>
          <a:bodyPr>
            <a:normAutofit lnSpcReduction="10000"/>
          </a:bodyPr>
          <a:lstStyle/>
          <a:p>
            <a:pPr>
              <a:buFont typeface="Wingdings" panose="05000000000000000000" pitchFamily="2" charset="2"/>
              <a:buChar char="Ø"/>
            </a:pPr>
            <a:r>
              <a:rPr lang="nl-NL" sz="3200" b="1" i="1" dirty="0">
                <a:solidFill>
                  <a:srgbClr val="FF0000"/>
                </a:solidFill>
                <a:effectLst>
                  <a:outerShdw blurRad="38100" dist="38100" dir="2700000" algn="tl">
                    <a:srgbClr val="000000">
                      <a:alpha val="43137"/>
                    </a:srgbClr>
                  </a:outerShdw>
                </a:effectLst>
              </a:rPr>
              <a:t>Case </a:t>
            </a:r>
            <a:r>
              <a:rPr lang="nl-NL" sz="3200" b="1" i="1" dirty="0" err="1">
                <a:solidFill>
                  <a:srgbClr val="FF0000"/>
                </a:solidFill>
                <a:effectLst>
                  <a:outerShdw blurRad="38100" dist="38100" dir="2700000" algn="tl">
                    <a:srgbClr val="000000">
                      <a:alpha val="43137"/>
                    </a:srgbClr>
                  </a:outerShdw>
                </a:effectLst>
              </a:rPr>
              <a:t>study</a:t>
            </a:r>
            <a:endParaRPr lang="nl-NL" sz="3200" b="1" i="1" dirty="0">
              <a:solidFill>
                <a:srgbClr val="FF0000"/>
              </a:solidFill>
              <a:effectLst>
                <a:outerShdw blurRad="38100" dist="38100" dir="2700000" algn="tl">
                  <a:srgbClr val="000000">
                    <a:alpha val="43137"/>
                  </a:srgbClr>
                </a:outerShdw>
              </a:effectLst>
            </a:endParaRPr>
          </a:p>
          <a:p>
            <a:pPr>
              <a:buFont typeface="Wingdings" panose="05000000000000000000" pitchFamily="2" charset="2"/>
              <a:buChar char="Ø"/>
            </a:pPr>
            <a:r>
              <a:rPr lang="nl-NL" sz="3200" b="1" i="1" dirty="0" err="1">
                <a:effectLst>
                  <a:outerShdw blurRad="38100" dist="38100" dir="2700000" algn="tl">
                    <a:srgbClr val="000000">
                      <a:alpha val="43137"/>
                    </a:srgbClr>
                  </a:outerShdw>
                </a:effectLst>
              </a:rPr>
              <a:t>Epidemiology</a:t>
            </a:r>
            <a:r>
              <a:rPr lang="nl-NL" sz="3200" b="1" i="1" dirty="0">
                <a:effectLst>
                  <a:outerShdw blurRad="38100" dist="38100" dir="2700000" algn="tl">
                    <a:srgbClr val="000000">
                      <a:alpha val="43137"/>
                    </a:srgbClr>
                  </a:outerShdw>
                </a:effectLst>
              </a:rPr>
              <a:t>, diagnosis and </a:t>
            </a:r>
            <a:r>
              <a:rPr lang="nl-NL" sz="3200" b="1" i="1" dirty="0" err="1">
                <a:effectLst>
                  <a:outerShdw blurRad="38100" dist="38100" dir="2700000" algn="tl">
                    <a:srgbClr val="000000">
                      <a:alpha val="43137"/>
                    </a:srgbClr>
                  </a:outerShdw>
                </a:effectLst>
              </a:rPr>
              <a:t>staging</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Surgery</a:t>
            </a:r>
            <a:r>
              <a:rPr lang="nl-BE" sz="3200" b="1" i="1" dirty="0">
                <a:effectLst>
                  <a:outerShdw blurRad="38100" dist="38100" dir="2700000" algn="tl">
                    <a:srgbClr val="000000">
                      <a:alpha val="43137"/>
                    </a:srgbClr>
                  </a:outerShdw>
                </a:effectLst>
              </a:rPr>
              <a:t> </a:t>
            </a: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Radiotherapy</a:t>
            </a:r>
            <a:r>
              <a:rPr lang="nl-BE" sz="3200" b="1" i="1" dirty="0">
                <a:effectLst>
                  <a:outerShdw blurRad="38100" dist="38100" dir="2700000" algn="tl">
                    <a:srgbClr val="000000">
                      <a:alpha val="43137"/>
                    </a:srgbClr>
                  </a:outerShdw>
                </a:effectLst>
              </a:rPr>
              <a:t> </a:t>
            </a: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Chemotherapy</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a:effectLst>
                  <a:outerShdw blurRad="38100" dist="38100" dir="2700000" algn="tl">
                    <a:srgbClr val="000000">
                      <a:alpha val="43137"/>
                    </a:srgbClr>
                  </a:outerShdw>
                </a:effectLst>
              </a:rPr>
              <a:t>Long term </a:t>
            </a:r>
            <a:r>
              <a:rPr lang="nl-BE" sz="3200" b="1" i="1" dirty="0" err="1">
                <a:effectLst>
                  <a:outerShdw blurRad="38100" dist="38100" dir="2700000" algn="tl">
                    <a:srgbClr val="000000">
                      <a:alpha val="43137"/>
                    </a:srgbClr>
                  </a:outerShdw>
                </a:effectLst>
              </a:rPr>
              <a:t>pediatric</a:t>
            </a:r>
            <a:r>
              <a:rPr lang="nl-BE" sz="3200" b="1" i="1" dirty="0">
                <a:effectLst>
                  <a:outerShdw blurRad="38100" dist="38100" dir="2700000" algn="tl">
                    <a:srgbClr val="000000">
                      <a:alpha val="43137"/>
                    </a:srgbClr>
                  </a:outerShdw>
                </a:effectLst>
              </a:rPr>
              <a:t> </a:t>
            </a:r>
            <a:r>
              <a:rPr lang="nl-BE" sz="3200" b="1" i="1" dirty="0" err="1">
                <a:effectLst>
                  <a:outerShdw blurRad="38100" dist="38100" dir="2700000" algn="tl">
                    <a:srgbClr val="000000">
                      <a:alpha val="43137"/>
                    </a:srgbClr>
                  </a:outerShdw>
                </a:effectLst>
              </a:rPr>
              <a:t>outcomes</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Multidisciplinary</a:t>
            </a:r>
            <a:r>
              <a:rPr lang="nl-BE" sz="3200" b="1" i="1" dirty="0">
                <a:effectLst>
                  <a:outerShdw blurRad="38100" dist="38100" dir="2700000" algn="tl">
                    <a:srgbClr val="000000">
                      <a:alpha val="43137"/>
                    </a:srgbClr>
                  </a:outerShdw>
                </a:effectLst>
              </a:rPr>
              <a:t> setting </a:t>
            </a:r>
            <a:r>
              <a:rPr lang="nl-BE" sz="3200" b="1" i="1" dirty="0" err="1">
                <a:effectLst>
                  <a:outerShdw blurRad="38100" dist="38100" dir="2700000" algn="tl">
                    <a:srgbClr val="000000">
                      <a:alpha val="43137"/>
                    </a:srgbClr>
                  </a:outerShdw>
                </a:effectLst>
              </a:rPr>
              <a:t>including</a:t>
            </a:r>
            <a:r>
              <a:rPr lang="nl-BE" sz="3200" b="1" i="1" dirty="0">
                <a:effectLst>
                  <a:outerShdw blurRad="38100" dist="38100" dir="2700000" algn="tl">
                    <a:srgbClr val="000000">
                      <a:alpha val="43137"/>
                    </a:srgbClr>
                  </a:outerShdw>
                </a:effectLst>
              </a:rPr>
              <a:t> </a:t>
            </a:r>
            <a:r>
              <a:rPr lang="nl-BE" sz="3200" b="1" i="1" dirty="0" err="1">
                <a:effectLst>
                  <a:outerShdw blurRad="38100" dist="38100" dir="2700000" algn="tl">
                    <a:srgbClr val="000000">
                      <a:alpha val="43137"/>
                    </a:srgbClr>
                  </a:outerShdw>
                </a:effectLst>
              </a:rPr>
              <a:t>obstetrical</a:t>
            </a:r>
            <a:r>
              <a:rPr lang="nl-BE" sz="3200" b="1" i="1" dirty="0">
                <a:effectLst>
                  <a:outerShdw blurRad="38100" dist="38100" dir="2700000" algn="tl">
                    <a:srgbClr val="000000">
                      <a:alpha val="43137"/>
                    </a:srgbClr>
                  </a:outerShdw>
                </a:effectLst>
              </a:rPr>
              <a:t> high care units</a:t>
            </a:r>
          </a:p>
          <a:p>
            <a:pPr marL="520604" lvl="1" indent="0">
              <a:buNone/>
            </a:pPr>
            <a:endParaRPr lang="nl-BE" sz="29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08491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a:xfrm>
            <a:off x="3121078" y="540274"/>
            <a:ext cx="6917293" cy="1162629"/>
          </a:xfrm>
        </p:spPr>
        <p:txBody>
          <a:bodyPr>
            <a:normAutofit/>
          </a:bodyPr>
          <a:lstStyle/>
          <a:p>
            <a:pPr algn="ctr"/>
            <a:r>
              <a:rPr lang="nl-BE" altLang="nl-BE" sz="4400" b="1" i="1" dirty="0" err="1">
                <a:solidFill>
                  <a:srgbClr val="0070C0"/>
                </a:solidFill>
                <a:effectLst>
                  <a:outerShdw blurRad="38100" dist="38100" dir="2700000" algn="tl">
                    <a:srgbClr val="000000">
                      <a:alpha val="43137"/>
                    </a:srgbClr>
                  </a:outerShdw>
                </a:effectLst>
                <a:latin typeface="+mn-lt"/>
              </a:rPr>
              <a:t>Methods</a:t>
            </a:r>
            <a:endParaRPr lang="nl-BE" altLang="nl-BE" sz="4400" b="1" i="1" dirty="0">
              <a:solidFill>
                <a:srgbClr val="0070C0"/>
              </a:solidFill>
              <a:effectLst>
                <a:outerShdw blurRad="38100" dist="38100" dir="2700000" algn="tl">
                  <a:srgbClr val="000000">
                    <a:alpha val="43137"/>
                  </a:srgbClr>
                </a:outerShdw>
              </a:effectLst>
              <a:latin typeface="+mn-lt"/>
            </a:endParaRPr>
          </a:p>
        </p:txBody>
      </p:sp>
      <p:graphicFrame>
        <p:nvGraphicFramePr>
          <p:cNvPr id="12" name="Tijdelijke aanduiding voor inhoud 11"/>
          <p:cNvGraphicFramePr>
            <a:graphicFrameLocks noGrp="1"/>
          </p:cNvGraphicFramePr>
          <p:nvPr>
            <p:ph idx="1"/>
            <p:extLst>
              <p:ext uri="{D42A27DB-BD31-4B8C-83A1-F6EECF244321}">
                <p14:modId xmlns:p14="http://schemas.microsoft.com/office/powerpoint/2010/main" val="1103980192"/>
              </p:ext>
            </p:extLst>
          </p:nvPr>
        </p:nvGraphicFramePr>
        <p:xfrm>
          <a:off x="2545014" y="2124447"/>
          <a:ext cx="8186489" cy="1983842"/>
        </p:xfrm>
        <a:graphic>
          <a:graphicData uri="http://schemas.openxmlformats.org/drawingml/2006/table">
            <a:tbl>
              <a:tblPr firstRow="1" bandRow="1">
                <a:tableStyleId>{7DF18680-E054-41AD-8BC1-D1AEF772440D}</a:tableStyleId>
              </a:tblPr>
              <a:tblGrid>
                <a:gridCol w="2674399">
                  <a:extLst>
                    <a:ext uri="{9D8B030D-6E8A-4147-A177-3AD203B41FA5}">
                      <a16:colId xmlns:a16="http://schemas.microsoft.com/office/drawing/2014/main" xmlns="" val="20000"/>
                    </a:ext>
                  </a:extLst>
                </a:gridCol>
                <a:gridCol w="2837135">
                  <a:extLst>
                    <a:ext uri="{9D8B030D-6E8A-4147-A177-3AD203B41FA5}">
                      <a16:colId xmlns:a16="http://schemas.microsoft.com/office/drawing/2014/main" xmlns="" val="20001"/>
                    </a:ext>
                  </a:extLst>
                </a:gridCol>
                <a:gridCol w="2674955">
                  <a:extLst>
                    <a:ext uri="{9D8B030D-6E8A-4147-A177-3AD203B41FA5}">
                      <a16:colId xmlns:a16="http://schemas.microsoft.com/office/drawing/2014/main" xmlns="" val="20002"/>
                    </a:ext>
                  </a:extLst>
                </a:gridCol>
              </a:tblGrid>
              <a:tr h="6608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600" dirty="0" smtClean="0"/>
                        <a:t>General</a:t>
                      </a:r>
                      <a:r>
                        <a:rPr lang="nl-BE" sz="1600" baseline="0" dirty="0" smtClean="0"/>
                        <a:t> Health</a:t>
                      </a:r>
                      <a:endParaRPr lang="nl-BE" sz="1600" dirty="0" smtClean="0"/>
                    </a:p>
                  </a:txBody>
                  <a:tcPr marL="60151" marR="60151" marT="40088" marB="40088">
                    <a:solidFill>
                      <a:schemeClr val="accent1"/>
                    </a:solidFill>
                  </a:tcPr>
                </a:tc>
                <a:tc>
                  <a:txBody>
                    <a:bodyPr/>
                    <a:lstStyle/>
                    <a:p>
                      <a:r>
                        <a:rPr lang="nl-BE" sz="1600" dirty="0" err="1" smtClean="0"/>
                        <a:t>Cognitive</a:t>
                      </a:r>
                      <a:r>
                        <a:rPr lang="nl-BE" sz="1600" dirty="0" smtClean="0"/>
                        <a:t> </a:t>
                      </a:r>
                      <a:r>
                        <a:rPr lang="nl-BE" sz="1600" dirty="0" err="1" smtClean="0"/>
                        <a:t>outcome</a:t>
                      </a:r>
                      <a:endParaRPr lang="nl-BE" sz="1600" dirty="0"/>
                    </a:p>
                  </a:txBody>
                  <a:tcPr marL="60151" marR="60151" marT="40088" marB="40088">
                    <a:solidFill>
                      <a:schemeClr val="accent1"/>
                    </a:solidFill>
                  </a:tcPr>
                </a:tc>
                <a:tc>
                  <a:txBody>
                    <a:bodyPr/>
                    <a:lstStyle/>
                    <a:p>
                      <a:r>
                        <a:rPr lang="nl-BE" sz="1600" dirty="0" err="1" smtClean="0"/>
                        <a:t>Heart</a:t>
                      </a:r>
                      <a:r>
                        <a:rPr lang="nl-BE" sz="1600" baseline="0" dirty="0" smtClean="0"/>
                        <a:t> </a:t>
                      </a:r>
                      <a:r>
                        <a:rPr lang="nl-BE" sz="1600" baseline="0" dirty="0" err="1" smtClean="0"/>
                        <a:t>morphology</a:t>
                      </a:r>
                      <a:r>
                        <a:rPr lang="nl-BE" sz="1600" baseline="0" dirty="0" smtClean="0"/>
                        <a:t> </a:t>
                      </a:r>
                      <a:r>
                        <a:rPr lang="nl-BE" sz="1600" baseline="0" dirty="0" err="1" smtClean="0"/>
                        <a:t>and</a:t>
                      </a:r>
                      <a:r>
                        <a:rPr lang="nl-BE" sz="1600" baseline="0" dirty="0" smtClean="0"/>
                        <a:t> </a:t>
                      </a:r>
                      <a:r>
                        <a:rPr lang="nl-BE" sz="1600" baseline="0" dirty="0" err="1" smtClean="0"/>
                        <a:t>functions</a:t>
                      </a:r>
                      <a:endParaRPr lang="nl-BE" sz="1600" dirty="0"/>
                    </a:p>
                  </a:txBody>
                  <a:tcPr marL="60151" marR="60151" marT="40088" marB="40088">
                    <a:solidFill>
                      <a:schemeClr val="accent1"/>
                    </a:solidFill>
                  </a:tcPr>
                </a:tc>
                <a:extLst>
                  <a:ext uri="{0D108BD9-81ED-4DB2-BD59-A6C34878D82A}">
                    <a16:rowId xmlns:a16="http://schemas.microsoft.com/office/drawing/2014/main" xmlns="" val="10000"/>
                  </a:ext>
                </a:extLst>
              </a:tr>
              <a:tr h="944604">
                <a:tc>
                  <a:txBody>
                    <a:bodyPr/>
                    <a:lstStyle/>
                    <a:p>
                      <a:r>
                        <a:rPr lang="nl-BE" sz="1600" dirty="0" smtClean="0"/>
                        <a:t>General </a:t>
                      </a:r>
                      <a:r>
                        <a:rPr lang="nl-BE" sz="1600" dirty="0" err="1" smtClean="0"/>
                        <a:t>pediatric</a:t>
                      </a:r>
                      <a:r>
                        <a:rPr lang="nl-BE" sz="1600" dirty="0" smtClean="0"/>
                        <a:t> </a:t>
                      </a:r>
                      <a:r>
                        <a:rPr lang="nl-BE" sz="1600" dirty="0" err="1" smtClean="0"/>
                        <a:t>and</a:t>
                      </a:r>
                      <a:r>
                        <a:rPr lang="nl-BE" sz="1600" dirty="0" smtClean="0"/>
                        <a:t> </a:t>
                      </a:r>
                      <a:r>
                        <a:rPr lang="nl-BE" sz="1600" dirty="0" err="1" smtClean="0"/>
                        <a:t>clinical</a:t>
                      </a:r>
                      <a:r>
                        <a:rPr lang="nl-BE" sz="1600" dirty="0" smtClean="0"/>
                        <a:t> </a:t>
                      </a:r>
                      <a:r>
                        <a:rPr lang="nl-BE" sz="1600" dirty="0" err="1" smtClean="0"/>
                        <a:t>neurological</a:t>
                      </a:r>
                      <a:r>
                        <a:rPr lang="nl-BE" sz="1600" dirty="0" smtClean="0"/>
                        <a:t> examination</a:t>
                      </a:r>
                      <a:endParaRPr lang="nl-BE" sz="1600" dirty="0"/>
                    </a:p>
                  </a:txBody>
                  <a:tcPr marL="60151" marR="60151" marT="40088" marB="40088"/>
                </a:tc>
                <a:tc>
                  <a:txBody>
                    <a:bodyPr/>
                    <a:lstStyle/>
                    <a:p>
                      <a:r>
                        <a:rPr lang="nl-BE" sz="1600" dirty="0" err="1" smtClean="0"/>
                        <a:t>Bayley</a:t>
                      </a:r>
                      <a:r>
                        <a:rPr lang="nl-BE" sz="1600" dirty="0" smtClean="0"/>
                        <a:t> </a:t>
                      </a:r>
                      <a:r>
                        <a:rPr lang="nl-BE" sz="1600" dirty="0" err="1" smtClean="0"/>
                        <a:t>Scales</a:t>
                      </a:r>
                      <a:r>
                        <a:rPr lang="nl-BE" sz="1600" dirty="0" smtClean="0"/>
                        <a:t> of Infant Development</a:t>
                      </a:r>
                      <a:r>
                        <a:rPr lang="nl-BE" sz="1600" baseline="0" dirty="0" smtClean="0"/>
                        <a:t> – second / </a:t>
                      </a:r>
                      <a:r>
                        <a:rPr lang="nl-BE" sz="1600" baseline="0" dirty="0" err="1" smtClean="0"/>
                        <a:t>third</a:t>
                      </a:r>
                      <a:r>
                        <a:rPr lang="nl-BE" sz="1600" baseline="0" dirty="0" smtClean="0"/>
                        <a:t> </a:t>
                      </a:r>
                      <a:r>
                        <a:rPr lang="nl-BE" sz="1600" baseline="0" dirty="0" err="1" smtClean="0"/>
                        <a:t>edition</a:t>
                      </a:r>
                      <a:endParaRPr lang="nl-BE" sz="1600" dirty="0"/>
                    </a:p>
                  </a:txBody>
                  <a:tcPr marL="60151" marR="60151" marT="40088" marB="40088"/>
                </a:tc>
                <a:tc>
                  <a:txBody>
                    <a:bodyPr/>
                    <a:lstStyle/>
                    <a:p>
                      <a:r>
                        <a:rPr lang="nl-BE" sz="1600" dirty="0" err="1" smtClean="0"/>
                        <a:t>Echocardiography</a:t>
                      </a:r>
                      <a:endParaRPr lang="nl-BE" sz="1600" dirty="0"/>
                    </a:p>
                  </a:txBody>
                  <a:tcPr marL="60151" marR="60151" marT="40088" marB="40088"/>
                </a:tc>
                <a:extLst>
                  <a:ext uri="{0D108BD9-81ED-4DB2-BD59-A6C34878D82A}">
                    <a16:rowId xmlns:a16="http://schemas.microsoft.com/office/drawing/2014/main" xmlns="" val="10001"/>
                  </a:ext>
                </a:extLst>
              </a:tr>
              <a:tr h="378400">
                <a:tc>
                  <a:txBody>
                    <a:bodyPr/>
                    <a:lstStyle/>
                    <a:p>
                      <a:r>
                        <a:rPr lang="nl-BE" sz="1600" dirty="0" smtClean="0"/>
                        <a:t>General health questionnaire</a:t>
                      </a:r>
                      <a:endParaRPr lang="nl-BE" sz="1600" dirty="0"/>
                    </a:p>
                  </a:txBody>
                  <a:tcPr marL="60151" marR="60151" marT="40088" marB="40088"/>
                </a:tc>
                <a:tc>
                  <a:txBody>
                    <a:bodyPr/>
                    <a:lstStyle/>
                    <a:p>
                      <a:endParaRPr lang="nl-BE" sz="1600" dirty="0"/>
                    </a:p>
                  </a:txBody>
                  <a:tcPr marL="60151" marR="60151" marT="40088" marB="40088"/>
                </a:tc>
                <a:tc>
                  <a:txBody>
                    <a:bodyPr/>
                    <a:lstStyle/>
                    <a:p>
                      <a:r>
                        <a:rPr lang="nl-BE" sz="1600" dirty="0" err="1" smtClean="0"/>
                        <a:t>Electrocardiography</a:t>
                      </a:r>
                      <a:endParaRPr lang="nl-BE" sz="1600" dirty="0"/>
                    </a:p>
                  </a:txBody>
                  <a:tcPr marL="60151" marR="60151" marT="40088" marB="40088"/>
                </a:tc>
                <a:extLst>
                  <a:ext uri="{0D108BD9-81ED-4DB2-BD59-A6C34878D82A}">
                    <a16:rowId xmlns:a16="http://schemas.microsoft.com/office/drawing/2014/main" xmlns="" val="10002"/>
                  </a:ext>
                </a:extLst>
              </a:tr>
            </a:tbl>
          </a:graphicData>
        </a:graphic>
      </p:graphicFrame>
      <p:pic>
        <p:nvPicPr>
          <p:cNvPr id="15381" name="Afbeelding 5"/>
          <p:cNvPicPr>
            <a:picLocks noChangeAspect="1"/>
          </p:cNvPicPr>
          <p:nvPr/>
        </p:nvPicPr>
        <p:blipFill>
          <a:blip r:embed="rId2" cstate="print">
            <a:extLst>
              <a:ext uri="{28A0092B-C50C-407E-A947-70E740481C1C}">
                <a14:useLocalDpi xmlns:a14="http://schemas.microsoft.com/office/drawing/2010/main" val="0"/>
              </a:ext>
            </a:extLst>
          </a:blip>
          <a:srcRect l="9840" r="12285"/>
          <a:stretch>
            <a:fillRect/>
          </a:stretch>
        </p:blipFill>
        <p:spPr bwMode="auto">
          <a:xfrm>
            <a:off x="2545014" y="4063287"/>
            <a:ext cx="2688345" cy="249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Tijdelijke aanduiding voor inhoud 3"/>
          <p:cNvPicPr>
            <a:picLocks noChangeAspect="1"/>
          </p:cNvPicPr>
          <p:nvPr/>
        </p:nvPicPr>
        <p:blipFill>
          <a:blip r:embed="rId3" cstate="print">
            <a:extLst>
              <a:ext uri="{28A0092B-C50C-407E-A947-70E740481C1C}">
                <a14:useLocalDpi xmlns:a14="http://schemas.microsoft.com/office/drawing/2010/main" val="0"/>
              </a:ext>
            </a:extLst>
          </a:blip>
          <a:srcRect l="3510" t="-61" r="11201" b="-441"/>
          <a:stretch>
            <a:fillRect/>
          </a:stretch>
        </p:blipFill>
        <p:spPr bwMode="auto">
          <a:xfrm>
            <a:off x="5233358" y="4056381"/>
            <a:ext cx="2864707" cy="25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Afbeelding 7"/>
          <p:cNvPicPr>
            <a:picLocks noChangeAspect="1"/>
          </p:cNvPicPr>
          <p:nvPr/>
        </p:nvPicPr>
        <p:blipFill>
          <a:blip r:embed="rId4" cstate="print">
            <a:extLst>
              <a:ext uri="{28A0092B-C50C-407E-A947-70E740481C1C}">
                <a14:useLocalDpi xmlns:a14="http://schemas.microsoft.com/office/drawing/2010/main" val="0"/>
              </a:ext>
            </a:extLst>
          </a:blip>
          <a:srcRect l="9235" t="4762" r="11501" b="1295"/>
          <a:stretch>
            <a:fillRect/>
          </a:stretch>
        </p:blipFill>
        <p:spPr bwMode="auto">
          <a:xfrm>
            <a:off x="8098063" y="4063287"/>
            <a:ext cx="2606516" cy="249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350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idx="4294967295"/>
          </p:nvPr>
        </p:nvSpPr>
        <p:spPr>
          <a:xfrm>
            <a:off x="4238921" y="477815"/>
            <a:ext cx="4711700" cy="1162050"/>
          </a:xfrm>
        </p:spPr>
        <p:txBody>
          <a:bodyPr>
            <a:normAutofit/>
          </a:bodyPr>
          <a:lstStyle/>
          <a:p>
            <a:pPr algn="ctr"/>
            <a:r>
              <a:rPr lang="nl-BE" altLang="nl-BE" sz="4400" b="1" i="1" dirty="0" err="1">
                <a:solidFill>
                  <a:srgbClr val="0070C0"/>
                </a:solidFill>
                <a:effectLst>
                  <a:outerShdw blurRad="38100" dist="38100" dir="2700000" algn="tl">
                    <a:srgbClr val="000000">
                      <a:alpha val="43137"/>
                    </a:srgbClr>
                  </a:outerShdw>
                </a:effectLst>
                <a:latin typeface="+mn-lt"/>
              </a:rPr>
              <a:t>Postnatal</a:t>
            </a:r>
            <a:r>
              <a:rPr lang="nl-BE" altLang="nl-BE" sz="4400" b="1" i="1" dirty="0">
                <a:solidFill>
                  <a:srgbClr val="0070C0"/>
                </a:solidFill>
                <a:effectLst>
                  <a:outerShdw blurRad="38100" dist="38100" dir="2700000" algn="tl">
                    <a:srgbClr val="000000">
                      <a:alpha val="43137"/>
                    </a:srgbClr>
                  </a:outerShdw>
                </a:effectLst>
                <a:latin typeface="+mn-lt"/>
              </a:rPr>
              <a:t> </a:t>
            </a:r>
            <a:r>
              <a:rPr lang="nl-BE" altLang="nl-BE" sz="4400" b="1" i="1" dirty="0" err="1">
                <a:solidFill>
                  <a:srgbClr val="0070C0"/>
                </a:solidFill>
                <a:effectLst>
                  <a:outerShdw blurRad="38100" dist="38100" dir="2700000" algn="tl">
                    <a:srgbClr val="000000">
                      <a:alpha val="43137"/>
                    </a:srgbClr>
                  </a:outerShdw>
                </a:effectLst>
                <a:latin typeface="+mn-lt"/>
              </a:rPr>
              <a:t>growth</a:t>
            </a:r>
            <a:endParaRPr lang="nl-BE" altLang="nl-BE" sz="4400" b="1" i="1" dirty="0">
              <a:solidFill>
                <a:srgbClr val="0070C0"/>
              </a:solidFill>
              <a:effectLst>
                <a:outerShdw blurRad="38100" dist="38100" dir="2700000" algn="tl">
                  <a:srgbClr val="000000">
                    <a:alpha val="43137"/>
                  </a:srgbClr>
                </a:outerShdw>
              </a:effectLst>
              <a:latin typeface="+mn-lt"/>
            </a:endParaRPr>
          </a:p>
        </p:txBody>
      </p:sp>
      <p:graphicFrame>
        <p:nvGraphicFramePr>
          <p:cNvPr id="17411" name="Grafiek 3"/>
          <p:cNvGraphicFramePr>
            <a:graphicFrameLocks/>
          </p:cNvGraphicFramePr>
          <p:nvPr/>
        </p:nvGraphicFramePr>
        <p:xfrm>
          <a:off x="2793603" y="2175229"/>
          <a:ext cx="3997493" cy="4149262"/>
        </p:xfrm>
        <a:graphic>
          <a:graphicData uri="http://schemas.openxmlformats.org/presentationml/2006/ole">
            <mc:AlternateContent xmlns:mc="http://schemas.openxmlformats.org/markup-compatibility/2006">
              <mc:Choice xmlns:v="urn:schemas-microsoft-com:vml" Requires="v">
                <p:oleObj spid="_x0000_s418060" r:id="rId3" imgW="4560203" imgH="4730906" progId="">
                  <p:embed/>
                </p:oleObj>
              </mc:Choice>
              <mc:Fallback>
                <p:oleObj r:id="rId3" imgW="4560203" imgH="4730906" progId="">
                  <p:embed/>
                  <p:pic>
                    <p:nvPicPr>
                      <p:cNvPr id="0" name="Picture 18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3603" y="2175229"/>
                        <a:ext cx="3997493" cy="4149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12" name="Grafiek 4"/>
          <p:cNvGraphicFramePr>
            <a:graphicFrameLocks/>
          </p:cNvGraphicFramePr>
          <p:nvPr/>
        </p:nvGraphicFramePr>
        <p:xfrm>
          <a:off x="6625403" y="2107007"/>
          <a:ext cx="4035088" cy="4324701"/>
        </p:xfrm>
        <a:graphic>
          <a:graphicData uri="http://schemas.openxmlformats.org/presentationml/2006/ole">
            <mc:AlternateContent xmlns:mc="http://schemas.openxmlformats.org/markup-compatibility/2006">
              <mc:Choice xmlns:v="urn:schemas-microsoft-com:vml" Requires="v">
                <p:oleObj spid="_x0000_s418061" r:id="rId5" imgW="4602879" imgH="4925995" progId="">
                  <p:embed/>
                </p:oleObj>
              </mc:Choice>
              <mc:Fallback>
                <p:oleObj r:id="rId5" imgW="4602879" imgH="4925995" progId="">
                  <p:embed/>
                  <p:pic>
                    <p:nvPicPr>
                      <p:cNvPr id="0" name="Picture 18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5403" y="2107007"/>
                        <a:ext cx="4035088" cy="43247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3" name="Tekstvak 6"/>
          <p:cNvSpPr txBox="1">
            <a:spLocks noChangeArrowheads="1"/>
          </p:cNvSpPr>
          <p:nvPr/>
        </p:nvSpPr>
        <p:spPr bwMode="auto">
          <a:xfrm>
            <a:off x="3357510" y="2377122"/>
            <a:ext cx="992760" cy="33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7"/>
              </a:buBlip>
              <a:defRPr sz="3200">
                <a:solidFill>
                  <a:schemeClr val="tx1"/>
                </a:solidFill>
                <a:latin typeface="Arial" panose="020B0604020202020204" pitchFamily="34" charset="0"/>
                <a:cs typeface="Arial" panose="020B0604020202020204" pitchFamily="34" charset="0"/>
              </a:defRPr>
            </a:lvl1pPr>
            <a:lvl2pPr marL="742950" indent="-285750">
              <a:buBlip>
                <a:blip r:embed="rId7"/>
              </a:buBlip>
              <a:defRPr sz="2400">
                <a:solidFill>
                  <a:schemeClr val="tx1"/>
                </a:solidFill>
                <a:latin typeface="Arial" panose="020B0604020202020204" pitchFamily="34" charset="0"/>
                <a:cs typeface="Arial" panose="020B0604020202020204" pitchFamily="34" charset="0"/>
              </a:defRPr>
            </a:lvl2pPr>
            <a:lvl3pPr marL="1143000" indent="-228600">
              <a:buBlip>
                <a:blip r:embed="rId7"/>
              </a:buBlip>
              <a:defRPr sz="2400">
                <a:solidFill>
                  <a:schemeClr val="tx1"/>
                </a:solidFill>
                <a:latin typeface="Arial" panose="020B0604020202020204" pitchFamily="34" charset="0"/>
                <a:cs typeface="Arial" panose="020B0604020202020204" pitchFamily="34" charset="0"/>
              </a:defRPr>
            </a:lvl3pPr>
            <a:lvl4pPr marL="1600200" indent="-228600">
              <a:buBlip>
                <a:blip r:embed="rId7"/>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None/>
            </a:pPr>
            <a:r>
              <a:rPr lang="nl-BE" altLang="nl-BE" sz="1579">
                <a:solidFill>
                  <a:prstClr val="black"/>
                </a:solidFill>
              </a:rPr>
              <a:t>Males</a:t>
            </a:r>
          </a:p>
        </p:txBody>
      </p:sp>
      <p:sp>
        <p:nvSpPr>
          <p:cNvPr id="17414" name="Tekstvak 7"/>
          <p:cNvSpPr txBox="1">
            <a:spLocks noChangeArrowheads="1"/>
          </p:cNvSpPr>
          <p:nvPr/>
        </p:nvSpPr>
        <p:spPr bwMode="auto">
          <a:xfrm>
            <a:off x="7361965" y="2377122"/>
            <a:ext cx="992760" cy="33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7"/>
              </a:buBlip>
              <a:defRPr sz="3200">
                <a:solidFill>
                  <a:schemeClr val="tx1"/>
                </a:solidFill>
                <a:latin typeface="Arial" panose="020B0604020202020204" pitchFamily="34" charset="0"/>
                <a:cs typeface="Arial" panose="020B0604020202020204" pitchFamily="34" charset="0"/>
              </a:defRPr>
            </a:lvl1pPr>
            <a:lvl2pPr marL="742950" indent="-285750">
              <a:buBlip>
                <a:blip r:embed="rId7"/>
              </a:buBlip>
              <a:defRPr sz="2400">
                <a:solidFill>
                  <a:schemeClr val="tx1"/>
                </a:solidFill>
                <a:latin typeface="Arial" panose="020B0604020202020204" pitchFamily="34" charset="0"/>
                <a:cs typeface="Arial" panose="020B0604020202020204" pitchFamily="34" charset="0"/>
              </a:defRPr>
            </a:lvl2pPr>
            <a:lvl3pPr marL="1143000" indent="-228600">
              <a:buBlip>
                <a:blip r:embed="rId7"/>
              </a:buBlip>
              <a:defRPr sz="2400">
                <a:solidFill>
                  <a:schemeClr val="tx1"/>
                </a:solidFill>
                <a:latin typeface="Arial" panose="020B0604020202020204" pitchFamily="34" charset="0"/>
                <a:cs typeface="Arial" panose="020B0604020202020204" pitchFamily="34" charset="0"/>
              </a:defRPr>
            </a:lvl3pPr>
            <a:lvl4pPr marL="1600200" indent="-228600">
              <a:buBlip>
                <a:blip r:embed="rId7"/>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None/>
            </a:pPr>
            <a:r>
              <a:rPr lang="nl-BE" altLang="nl-BE" sz="1579">
                <a:solidFill>
                  <a:prstClr val="black"/>
                </a:solidFill>
              </a:rPr>
              <a:t>Females</a:t>
            </a:r>
          </a:p>
        </p:txBody>
      </p:sp>
      <p:sp>
        <p:nvSpPr>
          <p:cNvPr id="17415" name="Tekstvak 8"/>
          <p:cNvSpPr txBox="1">
            <a:spLocks noChangeArrowheads="1"/>
          </p:cNvSpPr>
          <p:nvPr/>
        </p:nvSpPr>
        <p:spPr bwMode="auto">
          <a:xfrm>
            <a:off x="5256706" y="6270188"/>
            <a:ext cx="3316625" cy="33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7"/>
              </a:buBlip>
              <a:defRPr sz="3200">
                <a:solidFill>
                  <a:schemeClr val="tx1"/>
                </a:solidFill>
                <a:latin typeface="Arial" panose="020B0604020202020204" pitchFamily="34" charset="0"/>
                <a:cs typeface="Arial" panose="020B0604020202020204" pitchFamily="34" charset="0"/>
              </a:defRPr>
            </a:lvl1pPr>
            <a:lvl2pPr marL="742950" indent="-285750">
              <a:buBlip>
                <a:blip r:embed="rId7"/>
              </a:buBlip>
              <a:defRPr sz="2400">
                <a:solidFill>
                  <a:schemeClr val="tx1"/>
                </a:solidFill>
                <a:latin typeface="Arial" panose="020B0604020202020204" pitchFamily="34" charset="0"/>
                <a:cs typeface="Arial" panose="020B0604020202020204" pitchFamily="34" charset="0"/>
              </a:defRPr>
            </a:lvl2pPr>
            <a:lvl3pPr marL="1143000" indent="-228600">
              <a:buBlip>
                <a:blip r:embed="rId7"/>
              </a:buBlip>
              <a:defRPr sz="2400">
                <a:solidFill>
                  <a:schemeClr val="tx1"/>
                </a:solidFill>
                <a:latin typeface="Arial" panose="020B0604020202020204" pitchFamily="34" charset="0"/>
                <a:cs typeface="Arial" panose="020B0604020202020204" pitchFamily="34" charset="0"/>
              </a:defRPr>
            </a:lvl3pPr>
            <a:lvl4pPr marL="1600200" indent="-228600">
              <a:buBlip>
                <a:blip r:embed="rId7"/>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auto">
              <a:spcBef>
                <a:spcPct val="0"/>
              </a:spcBef>
              <a:spcAft>
                <a:spcPts val="0"/>
              </a:spcAft>
              <a:buNone/>
            </a:pPr>
            <a:r>
              <a:rPr lang="nl-BE" altLang="nl-BE" sz="1579">
                <a:solidFill>
                  <a:prstClr val="black"/>
                </a:solidFill>
              </a:rPr>
              <a:t>Study group         Control group</a:t>
            </a:r>
          </a:p>
        </p:txBody>
      </p:sp>
      <p:sp>
        <p:nvSpPr>
          <p:cNvPr id="10" name="Ovaal 9"/>
          <p:cNvSpPr/>
          <p:nvPr/>
        </p:nvSpPr>
        <p:spPr>
          <a:xfrm>
            <a:off x="5131392" y="6345380"/>
            <a:ext cx="123921" cy="175439"/>
          </a:xfrm>
          <a:prstGeom prst="ellipse">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nl-BE" sz="1579">
              <a:solidFill>
                <a:prstClr val="black"/>
              </a:solidFill>
            </a:endParaRPr>
          </a:p>
        </p:txBody>
      </p:sp>
      <p:sp>
        <p:nvSpPr>
          <p:cNvPr id="11" name="Gelijkbenige driehoek 10"/>
          <p:cNvSpPr/>
          <p:nvPr/>
        </p:nvSpPr>
        <p:spPr>
          <a:xfrm>
            <a:off x="6669962" y="6330062"/>
            <a:ext cx="153161" cy="190754"/>
          </a:xfrm>
          <a:prstGeom prst="triangle">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nl-BE" sz="1579">
              <a:solidFill>
                <a:prstClr val="black"/>
              </a:solidFill>
            </a:endParaRPr>
          </a:p>
        </p:txBody>
      </p:sp>
      <p:sp>
        <p:nvSpPr>
          <p:cNvPr id="17418" name="Tekstvak 2"/>
          <p:cNvSpPr txBox="1">
            <a:spLocks noChangeArrowheads="1"/>
          </p:cNvSpPr>
          <p:nvPr/>
        </p:nvSpPr>
        <p:spPr bwMode="auto">
          <a:xfrm rot="16200000">
            <a:off x="6590595" y="4823520"/>
            <a:ext cx="836815" cy="1879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7"/>
              </a:buBlip>
              <a:defRPr sz="3200">
                <a:solidFill>
                  <a:schemeClr val="tx1"/>
                </a:solidFill>
                <a:latin typeface="Arial" panose="020B0604020202020204" pitchFamily="34" charset="0"/>
                <a:cs typeface="Arial" panose="020B0604020202020204" pitchFamily="34" charset="0"/>
              </a:defRPr>
            </a:lvl1pPr>
            <a:lvl2pPr marL="742950" indent="-285750">
              <a:buBlip>
                <a:blip r:embed="rId7"/>
              </a:buBlip>
              <a:defRPr sz="2400">
                <a:solidFill>
                  <a:schemeClr val="tx1"/>
                </a:solidFill>
                <a:latin typeface="Arial" panose="020B0604020202020204" pitchFamily="34" charset="0"/>
                <a:cs typeface="Arial" panose="020B0604020202020204" pitchFamily="34" charset="0"/>
              </a:defRPr>
            </a:lvl2pPr>
            <a:lvl3pPr marL="1143000" indent="-228600">
              <a:buBlip>
                <a:blip r:embed="rId7"/>
              </a:buBlip>
              <a:defRPr sz="2400">
                <a:solidFill>
                  <a:schemeClr val="tx1"/>
                </a:solidFill>
                <a:latin typeface="Arial" panose="020B0604020202020204" pitchFamily="34" charset="0"/>
                <a:cs typeface="Arial" panose="020B0604020202020204" pitchFamily="34" charset="0"/>
              </a:defRPr>
            </a:lvl3pPr>
            <a:lvl4pPr marL="1600200" indent="-228600">
              <a:buBlip>
                <a:blip r:embed="rId7"/>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fontAlgn="auto">
              <a:lnSpc>
                <a:spcPct val="107000"/>
              </a:lnSpc>
              <a:spcBef>
                <a:spcPct val="0"/>
              </a:spcBef>
              <a:spcAft>
                <a:spcPts val="702"/>
              </a:spcAft>
              <a:buNone/>
            </a:pPr>
            <a:r>
              <a:rPr lang="nl-BE" altLang="nl-BE" sz="877" b="1">
                <a:solidFill>
                  <a:prstClr val="black"/>
                </a:solidFill>
                <a:latin typeface="Calibri" panose="020F0502020204030204" pitchFamily="34" charset="0"/>
                <a:ea typeface="Calibri" panose="020F0502020204030204" pitchFamily="34" charset="0"/>
                <a:cs typeface="Times New Roman" panose="02020603050405020304" pitchFamily="18" charset="0"/>
              </a:rPr>
              <a:t>Weight (kg)</a:t>
            </a:r>
            <a:endParaRPr lang="nl-BE" altLang="nl-BE" sz="965">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419" name="Tekstvak 2"/>
          <p:cNvSpPr txBox="1">
            <a:spLocks noChangeArrowheads="1"/>
          </p:cNvSpPr>
          <p:nvPr/>
        </p:nvSpPr>
        <p:spPr bwMode="auto">
          <a:xfrm rot="16200000">
            <a:off x="2625822" y="4822820"/>
            <a:ext cx="836815" cy="189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7"/>
              </a:buBlip>
              <a:defRPr sz="3200">
                <a:solidFill>
                  <a:schemeClr val="tx1"/>
                </a:solidFill>
                <a:latin typeface="Arial" panose="020B0604020202020204" pitchFamily="34" charset="0"/>
                <a:cs typeface="Arial" panose="020B0604020202020204" pitchFamily="34" charset="0"/>
              </a:defRPr>
            </a:lvl1pPr>
            <a:lvl2pPr marL="742950" indent="-285750">
              <a:buBlip>
                <a:blip r:embed="rId7"/>
              </a:buBlip>
              <a:defRPr sz="2400">
                <a:solidFill>
                  <a:schemeClr val="tx1"/>
                </a:solidFill>
                <a:latin typeface="Arial" panose="020B0604020202020204" pitchFamily="34" charset="0"/>
                <a:cs typeface="Arial" panose="020B0604020202020204" pitchFamily="34" charset="0"/>
              </a:defRPr>
            </a:lvl2pPr>
            <a:lvl3pPr marL="1143000" indent="-228600">
              <a:buBlip>
                <a:blip r:embed="rId7"/>
              </a:buBlip>
              <a:defRPr sz="2400">
                <a:solidFill>
                  <a:schemeClr val="tx1"/>
                </a:solidFill>
                <a:latin typeface="Arial" panose="020B0604020202020204" pitchFamily="34" charset="0"/>
                <a:cs typeface="Arial" panose="020B0604020202020204" pitchFamily="34" charset="0"/>
              </a:defRPr>
            </a:lvl3pPr>
            <a:lvl4pPr marL="1600200" indent="-228600">
              <a:buBlip>
                <a:blip r:embed="rId7"/>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fontAlgn="auto">
              <a:lnSpc>
                <a:spcPct val="107000"/>
              </a:lnSpc>
              <a:spcBef>
                <a:spcPct val="0"/>
              </a:spcBef>
              <a:spcAft>
                <a:spcPts val="702"/>
              </a:spcAft>
              <a:buNone/>
            </a:pPr>
            <a:r>
              <a:rPr lang="nl-BE" altLang="nl-BE" sz="877" b="1">
                <a:solidFill>
                  <a:prstClr val="black"/>
                </a:solidFill>
                <a:latin typeface="Calibri" panose="020F0502020204030204" pitchFamily="34" charset="0"/>
                <a:ea typeface="Calibri" panose="020F0502020204030204" pitchFamily="34" charset="0"/>
                <a:cs typeface="Times New Roman" panose="02020603050405020304" pitchFamily="18" charset="0"/>
              </a:rPr>
              <a:t>Weight (kg)</a:t>
            </a:r>
            <a:endParaRPr lang="nl-BE" altLang="nl-BE" sz="965">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420" name="Tekstvak 2"/>
          <p:cNvSpPr txBox="1">
            <a:spLocks noChangeArrowheads="1"/>
          </p:cNvSpPr>
          <p:nvPr/>
        </p:nvSpPr>
        <p:spPr bwMode="auto">
          <a:xfrm rot="16200000">
            <a:off x="5827578" y="5182748"/>
            <a:ext cx="1345029" cy="189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7"/>
              </a:buBlip>
              <a:defRPr sz="3200">
                <a:solidFill>
                  <a:schemeClr val="tx1"/>
                </a:solidFill>
                <a:latin typeface="Arial" panose="020B0604020202020204" pitchFamily="34" charset="0"/>
                <a:cs typeface="Arial" panose="020B0604020202020204" pitchFamily="34" charset="0"/>
              </a:defRPr>
            </a:lvl1pPr>
            <a:lvl2pPr marL="742950" indent="-285750">
              <a:buBlip>
                <a:blip r:embed="rId7"/>
              </a:buBlip>
              <a:defRPr sz="2400">
                <a:solidFill>
                  <a:schemeClr val="tx1"/>
                </a:solidFill>
                <a:latin typeface="Arial" panose="020B0604020202020204" pitchFamily="34" charset="0"/>
                <a:cs typeface="Arial" panose="020B0604020202020204" pitchFamily="34" charset="0"/>
              </a:defRPr>
            </a:lvl2pPr>
            <a:lvl3pPr marL="1143000" indent="-228600">
              <a:buBlip>
                <a:blip r:embed="rId7"/>
              </a:buBlip>
              <a:defRPr sz="2400">
                <a:solidFill>
                  <a:schemeClr val="tx1"/>
                </a:solidFill>
                <a:latin typeface="Arial" panose="020B0604020202020204" pitchFamily="34" charset="0"/>
                <a:cs typeface="Arial" panose="020B0604020202020204" pitchFamily="34" charset="0"/>
              </a:defRPr>
            </a:lvl3pPr>
            <a:lvl4pPr marL="1600200" indent="-228600">
              <a:buBlip>
                <a:blip r:embed="rId7"/>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fontAlgn="auto">
              <a:lnSpc>
                <a:spcPct val="107000"/>
              </a:lnSpc>
              <a:spcBef>
                <a:spcPct val="0"/>
              </a:spcBef>
              <a:spcAft>
                <a:spcPts val="702"/>
              </a:spcAft>
              <a:buNone/>
            </a:pPr>
            <a:r>
              <a:rPr lang="nl-BE" altLang="nl-BE" sz="877" b="1">
                <a:solidFill>
                  <a:prstClr val="black"/>
                </a:solidFill>
                <a:latin typeface="Calibri" panose="020F0502020204030204" pitchFamily="34" charset="0"/>
                <a:ea typeface="Calibri" panose="020F0502020204030204" pitchFamily="34" charset="0"/>
                <a:cs typeface="Times New Roman" panose="02020603050405020304" pitchFamily="18" charset="0"/>
              </a:rPr>
              <a:t>Head circumference (cm)</a:t>
            </a:r>
            <a:endParaRPr lang="nl-BE" altLang="nl-BE" sz="965">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421" name="Tekstvak 2"/>
          <p:cNvSpPr txBox="1">
            <a:spLocks noChangeArrowheads="1"/>
          </p:cNvSpPr>
          <p:nvPr/>
        </p:nvSpPr>
        <p:spPr bwMode="auto">
          <a:xfrm rot="16200000">
            <a:off x="9816022" y="5159775"/>
            <a:ext cx="1345029" cy="1879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7"/>
              </a:buBlip>
              <a:defRPr sz="3200">
                <a:solidFill>
                  <a:schemeClr val="tx1"/>
                </a:solidFill>
                <a:latin typeface="Arial" panose="020B0604020202020204" pitchFamily="34" charset="0"/>
                <a:cs typeface="Arial" panose="020B0604020202020204" pitchFamily="34" charset="0"/>
              </a:defRPr>
            </a:lvl1pPr>
            <a:lvl2pPr marL="742950" indent="-285750">
              <a:buBlip>
                <a:blip r:embed="rId7"/>
              </a:buBlip>
              <a:defRPr sz="2400">
                <a:solidFill>
                  <a:schemeClr val="tx1"/>
                </a:solidFill>
                <a:latin typeface="Arial" panose="020B0604020202020204" pitchFamily="34" charset="0"/>
                <a:cs typeface="Arial" panose="020B0604020202020204" pitchFamily="34" charset="0"/>
              </a:defRPr>
            </a:lvl2pPr>
            <a:lvl3pPr marL="1143000" indent="-228600">
              <a:buBlip>
                <a:blip r:embed="rId7"/>
              </a:buBlip>
              <a:defRPr sz="2400">
                <a:solidFill>
                  <a:schemeClr val="tx1"/>
                </a:solidFill>
                <a:latin typeface="Arial" panose="020B0604020202020204" pitchFamily="34" charset="0"/>
                <a:cs typeface="Arial" panose="020B0604020202020204" pitchFamily="34" charset="0"/>
              </a:defRPr>
            </a:lvl3pPr>
            <a:lvl4pPr marL="1600200" indent="-228600">
              <a:buBlip>
                <a:blip r:embed="rId7"/>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fontAlgn="auto">
              <a:lnSpc>
                <a:spcPct val="107000"/>
              </a:lnSpc>
              <a:spcBef>
                <a:spcPct val="0"/>
              </a:spcBef>
              <a:spcAft>
                <a:spcPts val="702"/>
              </a:spcAft>
              <a:buNone/>
            </a:pPr>
            <a:r>
              <a:rPr lang="nl-BE" altLang="nl-BE" sz="877" b="1">
                <a:solidFill>
                  <a:prstClr val="black"/>
                </a:solidFill>
                <a:latin typeface="Calibri" panose="020F0502020204030204" pitchFamily="34" charset="0"/>
                <a:ea typeface="Calibri" panose="020F0502020204030204" pitchFamily="34" charset="0"/>
                <a:cs typeface="Times New Roman" panose="02020603050405020304" pitchFamily="18" charset="0"/>
              </a:rPr>
              <a:t>Head circumference (cm)</a:t>
            </a:r>
            <a:endParaRPr lang="nl-BE" altLang="nl-BE" sz="965">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422" name="Tekstvak 2"/>
          <p:cNvSpPr txBox="1">
            <a:spLocks noChangeArrowheads="1"/>
          </p:cNvSpPr>
          <p:nvPr/>
        </p:nvSpPr>
        <p:spPr bwMode="auto">
          <a:xfrm rot="16200000">
            <a:off x="6081683" y="2498955"/>
            <a:ext cx="836814" cy="189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7"/>
              </a:buBlip>
              <a:defRPr sz="3200">
                <a:solidFill>
                  <a:schemeClr val="tx1"/>
                </a:solidFill>
                <a:latin typeface="Arial" panose="020B0604020202020204" pitchFamily="34" charset="0"/>
                <a:cs typeface="Arial" panose="020B0604020202020204" pitchFamily="34" charset="0"/>
              </a:defRPr>
            </a:lvl1pPr>
            <a:lvl2pPr marL="742950" indent="-285750">
              <a:buBlip>
                <a:blip r:embed="rId7"/>
              </a:buBlip>
              <a:defRPr sz="2400">
                <a:solidFill>
                  <a:schemeClr val="tx1"/>
                </a:solidFill>
                <a:latin typeface="Arial" panose="020B0604020202020204" pitchFamily="34" charset="0"/>
                <a:cs typeface="Arial" panose="020B0604020202020204" pitchFamily="34" charset="0"/>
              </a:defRPr>
            </a:lvl2pPr>
            <a:lvl3pPr marL="1143000" indent="-228600">
              <a:buBlip>
                <a:blip r:embed="rId7"/>
              </a:buBlip>
              <a:defRPr sz="2400">
                <a:solidFill>
                  <a:schemeClr val="tx1"/>
                </a:solidFill>
                <a:latin typeface="Arial" panose="020B0604020202020204" pitchFamily="34" charset="0"/>
                <a:cs typeface="Arial" panose="020B0604020202020204" pitchFamily="34" charset="0"/>
              </a:defRPr>
            </a:lvl3pPr>
            <a:lvl4pPr marL="1600200" indent="-228600">
              <a:buBlip>
                <a:blip r:embed="rId7"/>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fontAlgn="auto">
              <a:lnSpc>
                <a:spcPct val="107000"/>
              </a:lnSpc>
              <a:spcBef>
                <a:spcPct val="0"/>
              </a:spcBef>
              <a:spcAft>
                <a:spcPts val="702"/>
              </a:spcAft>
              <a:buNone/>
            </a:pPr>
            <a:r>
              <a:rPr lang="nl-BE" altLang="nl-BE" sz="877" b="1">
                <a:solidFill>
                  <a:prstClr val="black"/>
                </a:solidFill>
                <a:latin typeface="Calibri" panose="020F0502020204030204" pitchFamily="34" charset="0"/>
                <a:ea typeface="Calibri" panose="020F0502020204030204" pitchFamily="34" charset="0"/>
                <a:cs typeface="Times New Roman" panose="02020603050405020304" pitchFamily="18" charset="0"/>
              </a:rPr>
              <a:t>Length (cm)</a:t>
            </a:r>
            <a:endParaRPr lang="nl-BE" altLang="nl-BE" sz="965">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423" name="Tekstvak 2"/>
          <p:cNvSpPr txBox="1">
            <a:spLocks noChangeArrowheads="1"/>
          </p:cNvSpPr>
          <p:nvPr/>
        </p:nvSpPr>
        <p:spPr bwMode="auto">
          <a:xfrm rot="16200000">
            <a:off x="10070128" y="2445349"/>
            <a:ext cx="836815" cy="1879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7"/>
              </a:buBlip>
              <a:defRPr sz="3200">
                <a:solidFill>
                  <a:schemeClr val="tx1"/>
                </a:solidFill>
                <a:latin typeface="Arial" panose="020B0604020202020204" pitchFamily="34" charset="0"/>
                <a:cs typeface="Arial" panose="020B0604020202020204" pitchFamily="34" charset="0"/>
              </a:defRPr>
            </a:lvl1pPr>
            <a:lvl2pPr marL="742950" indent="-285750">
              <a:buBlip>
                <a:blip r:embed="rId7"/>
              </a:buBlip>
              <a:defRPr sz="2400">
                <a:solidFill>
                  <a:schemeClr val="tx1"/>
                </a:solidFill>
                <a:latin typeface="Arial" panose="020B0604020202020204" pitchFamily="34" charset="0"/>
                <a:cs typeface="Arial" panose="020B0604020202020204" pitchFamily="34" charset="0"/>
              </a:defRPr>
            </a:lvl2pPr>
            <a:lvl3pPr marL="1143000" indent="-228600">
              <a:buBlip>
                <a:blip r:embed="rId7"/>
              </a:buBlip>
              <a:defRPr sz="2400">
                <a:solidFill>
                  <a:schemeClr val="tx1"/>
                </a:solidFill>
                <a:latin typeface="Arial" panose="020B0604020202020204" pitchFamily="34" charset="0"/>
                <a:cs typeface="Arial" panose="020B0604020202020204" pitchFamily="34" charset="0"/>
              </a:defRPr>
            </a:lvl3pPr>
            <a:lvl4pPr marL="1600200" indent="-228600">
              <a:buBlip>
                <a:blip r:embed="rId7"/>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fontAlgn="auto">
              <a:lnSpc>
                <a:spcPct val="107000"/>
              </a:lnSpc>
              <a:spcBef>
                <a:spcPct val="0"/>
              </a:spcBef>
              <a:spcAft>
                <a:spcPts val="702"/>
              </a:spcAft>
              <a:buNone/>
            </a:pPr>
            <a:r>
              <a:rPr lang="nl-BE" altLang="nl-BE" sz="877" b="1">
                <a:solidFill>
                  <a:prstClr val="black"/>
                </a:solidFill>
                <a:latin typeface="Calibri" panose="020F0502020204030204" pitchFamily="34" charset="0"/>
                <a:ea typeface="Calibri" panose="020F0502020204030204" pitchFamily="34" charset="0"/>
                <a:cs typeface="Times New Roman" panose="02020603050405020304" pitchFamily="18" charset="0"/>
              </a:rPr>
              <a:t>Length (cm)</a:t>
            </a:r>
            <a:endParaRPr lang="nl-BE" altLang="nl-BE" sz="965">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1494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a:xfrm>
            <a:off x="4489230" y="828303"/>
            <a:ext cx="4484823" cy="758842"/>
          </a:xfrm>
        </p:spPr>
        <p:txBody>
          <a:bodyPr>
            <a:normAutofit fontScale="90000"/>
          </a:bodyPr>
          <a:lstStyle/>
          <a:p>
            <a:pPr algn="ctr"/>
            <a:r>
              <a:rPr lang="nl-BE" altLang="nl-BE" sz="4400" b="1" i="1" dirty="0">
                <a:solidFill>
                  <a:srgbClr val="0070C0"/>
                </a:solidFill>
                <a:effectLst>
                  <a:outerShdw blurRad="38100" dist="38100" dir="2700000" algn="tl">
                    <a:srgbClr val="000000">
                      <a:alpha val="43137"/>
                    </a:srgbClr>
                  </a:outerShdw>
                </a:effectLst>
                <a:latin typeface="+mn-lt"/>
                <a:ea typeface="+mn-ea"/>
                <a:cs typeface="+mn-cs"/>
              </a:rPr>
              <a:t>General health</a:t>
            </a:r>
          </a:p>
        </p:txBody>
      </p:sp>
      <p:sp>
        <p:nvSpPr>
          <p:cNvPr id="3" name="Tijdelijke aanduiding voor inhoud 2"/>
          <p:cNvSpPr>
            <a:spLocks noGrp="1"/>
          </p:cNvSpPr>
          <p:nvPr>
            <p:ph idx="1"/>
          </p:nvPr>
        </p:nvSpPr>
        <p:spPr>
          <a:xfrm>
            <a:off x="2184971" y="2412479"/>
            <a:ext cx="9223058" cy="4797552"/>
          </a:xfrm>
        </p:spPr>
        <p:txBody>
          <a:bodyPr>
            <a:normAutofit/>
          </a:bodyPr>
          <a:lstStyle/>
          <a:p>
            <a:pPr>
              <a:defRPr/>
            </a:pPr>
            <a:r>
              <a:rPr lang="nl-BE" sz="3200" dirty="0" err="1"/>
              <a:t>Incidence</a:t>
            </a:r>
            <a:r>
              <a:rPr lang="nl-BE" sz="3200" dirty="0"/>
              <a:t> of </a:t>
            </a:r>
            <a:r>
              <a:rPr lang="nl-BE" sz="3200" dirty="0" err="1"/>
              <a:t>medical</a:t>
            </a:r>
            <a:r>
              <a:rPr lang="nl-BE" sz="3200" dirty="0"/>
              <a:t> </a:t>
            </a:r>
            <a:r>
              <a:rPr lang="nl-BE" sz="3200" dirty="0" err="1"/>
              <a:t>problems</a:t>
            </a:r>
            <a:r>
              <a:rPr lang="nl-BE" sz="3200" dirty="0"/>
              <a:t> </a:t>
            </a:r>
          </a:p>
          <a:p>
            <a:pPr>
              <a:defRPr/>
            </a:pPr>
            <a:r>
              <a:rPr lang="nl-BE" sz="3200" dirty="0" err="1"/>
              <a:t>Need</a:t>
            </a:r>
            <a:r>
              <a:rPr lang="nl-BE" sz="3200" dirty="0"/>
              <a:t> </a:t>
            </a:r>
            <a:r>
              <a:rPr lang="nl-BE" sz="3200" dirty="0" err="1"/>
              <a:t>for</a:t>
            </a:r>
            <a:r>
              <a:rPr lang="nl-BE" sz="3200" dirty="0"/>
              <a:t> </a:t>
            </a:r>
            <a:r>
              <a:rPr lang="nl-BE" sz="3200" dirty="0" err="1"/>
              <a:t>surgery</a:t>
            </a:r>
            <a:r>
              <a:rPr lang="nl-BE" sz="3200" dirty="0"/>
              <a:t> or </a:t>
            </a:r>
            <a:r>
              <a:rPr lang="nl-BE" sz="3200" dirty="0" err="1"/>
              <a:t>medical</a:t>
            </a:r>
            <a:r>
              <a:rPr lang="nl-BE" sz="3200" dirty="0"/>
              <a:t> care</a:t>
            </a:r>
          </a:p>
          <a:p>
            <a:pPr>
              <a:defRPr/>
            </a:pPr>
            <a:endParaRPr lang="nl-BE" sz="3200" dirty="0"/>
          </a:p>
          <a:p>
            <a:pPr marL="0" indent="0">
              <a:buNone/>
              <a:defRPr/>
            </a:pPr>
            <a:r>
              <a:rPr lang="nl-BE" sz="3200" dirty="0">
                <a:sym typeface="Wingdings" panose="05000000000000000000" pitchFamily="2" charset="2"/>
              </a:rPr>
              <a:t></a:t>
            </a:r>
            <a:r>
              <a:rPr lang="nl-BE" sz="3200" dirty="0"/>
              <a:t> </a:t>
            </a:r>
            <a:r>
              <a:rPr lang="nl-BE" sz="3200" dirty="0" err="1"/>
              <a:t>comparable</a:t>
            </a:r>
            <a:r>
              <a:rPr lang="nl-BE" sz="3200" dirty="0"/>
              <a:t> </a:t>
            </a:r>
            <a:r>
              <a:rPr lang="nl-BE" sz="3200" dirty="0" err="1"/>
              <a:t>between</a:t>
            </a:r>
            <a:r>
              <a:rPr lang="nl-BE" sz="3200" dirty="0"/>
              <a:t> </a:t>
            </a:r>
            <a:r>
              <a:rPr lang="nl-BE" sz="3200" dirty="0" err="1"/>
              <a:t>study</a:t>
            </a:r>
            <a:r>
              <a:rPr lang="nl-BE" sz="3200" dirty="0"/>
              <a:t> </a:t>
            </a:r>
            <a:r>
              <a:rPr lang="nl-BE" sz="3200" dirty="0" err="1"/>
              <a:t>and</a:t>
            </a:r>
            <a:r>
              <a:rPr lang="nl-BE" sz="3200" dirty="0"/>
              <a:t> control </a:t>
            </a:r>
            <a:r>
              <a:rPr lang="nl-BE" sz="3200" dirty="0" err="1"/>
              <a:t>group</a:t>
            </a:r>
            <a:endParaRPr lang="nl-BE" sz="3200" dirty="0"/>
          </a:p>
        </p:txBody>
      </p:sp>
    </p:spTree>
    <p:extLst>
      <p:ext uri="{BB962C8B-B14F-4D97-AF65-F5344CB8AC3E}">
        <p14:creationId xmlns:p14="http://schemas.microsoft.com/office/powerpoint/2010/main" val="600076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Tijdelijke aanduiding voor inhoud 3"/>
          <p:cNvPicPr>
            <a:picLocks noGrp="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5064953" y="2508223"/>
            <a:ext cx="4735512" cy="3733800"/>
          </a:xfrm>
        </p:spPr>
      </p:pic>
      <p:sp>
        <p:nvSpPr>
          <p:cNvPr id="19462" name="Titel 1"/>
          <p:cNvSpPr>
            <a:spLocks noGrp="1"/>
          </p:cNvSpPr>
          <p:nvPr>
            <p:ph type="title" idx="4294967295"/>
          </p:nvPr>
        </p:nvSpPr>
        <p:spPr>
          <a:xfrm>
            <a:off x="3823949" y="644673"/>
            <a:ext cx="6008688" cy="758825"/>
          </a:xfrm>
        </p:spPr>
        <p:txBody>
          <a:bodyPr anchor="b">
            <a:noAutofit/>
          </a:bodyPr>
          <a:lstStyle/>
          <a:p>
            <a:pPr algn="ctr"/>
            <a:r>
              <a:rPr lang="nl-BE" altLang="nl-BE" sz="4400" b="1" i="1" dirty="0" err="1">
                <a:solidFill>
                  <a:srgbClr val="0070C0"/>
                </a:solidFill>
                <a:latin typeface="+mn-lt"/>
              </a:rPr>
              <a:t>Cognitive</a:t>
            </a:r>
            <a:r>
              <a:rPr lang="nl-BE" altLang="nl-BE" sz="4400" b="1" i="1" dirty="0">
                <a:solidFill>
                  <a:srgbClr val="0070C0"/>
                </a:solidFill>
                <a:latin typeface="+mn-lt"/>
              </a:rPr>
              <a:t> </a:t>
            </a:r>
            <a:r>
              <a:rPr lang="nl-BE" altLang="nl-BE" sz="4400" b="1" i="1" dirty="0" err="1">
                <a:solidFill>
                  <a:srgbClr val="0070C0"/>
                </a:solidFill>
                <a:latin typeface="+mn-lt"/>
              </a:rPr>
              <a:t>outcome</a:t>
            </a:r>
            <a:endParaRPr lang="nl-BE" altLang="nl-BE" sz="4400" b="1" i="1" dirty="0">
              <a:solidFill>
                <a:srgbClr val="0070C0"/>
              </a:solidFill>
              <a:latin typeface="+mn-lt"/>
            </a:endParaRPr>
          </a:p>
        </p:txBody>
      </p:sp>
      <p:cxnSp>
        <p:nvCxnSpPr>
          <p:cNvPr id="5" name="Rechte verbindingslijn 4"/>
          <p:cNvCxnSpPr/>
          <p:nvPr/>
        </p:nvCxnSpPr>
        <p:spPr>
          <a:xfrm>
            <a:off x="2928660" y="3472918"/>
            <a:ext cx="263158" cy="0"/>
          </a:xfrm>
          <a:prstGeom prst="line">
            <a:avLst/>
          </a:prstGeom>
          <a:ln w="19050"/>
        </p:spPr>
        <p:style>
          <a:lnRef idx="1">
            <a:schemeClr val="dk1"/>
          </a:lnRef>
          <a:fillRef idx="0">
            <a:schemeClr val="dk1"/>
          </a:fillRef>
          <a:effectRef idx="0">
            <a:schemeClr val="dk1"/>
          </a:effectRef>
          <a:fontRef idx="minor">
            <a:schemeClr val="tx1"/>
          </a:fontRef>
        </p:style>
      </p:cxnSp>
      <p:sp>
        <p:nvSpPr>
          <p:cNvPr id="19460" name="Tekstvak 5"/>
          <p:cNvSpPr txBox="1">
            <a:spLocks noChangeArrowheads="1"/>
          </p:cNvSpPr>
          <p:nvPr/>
        </p:nvSpPr>
        <p:spPr bwMode="auto">
          <a:xfrm>
            <a:off x="3314351" y="3244569"/>
            <a:ext cx="1616541" cy="41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chemeClr val="tx1"/>
                </a:solidFill>
                <a:latin typeface="Arial" panose="020B0604020202020204" pitchFamily="34" charset="0"/>
                <a:cs typeface="Arial" panose="020B0604020202020204" pitchFamily="34" charset="0"/>
              </a:defRPr>
            </a:lvl1pPr>
            <a:lvl2pPr marL="742950" indent="-285750">
              <a:buBlip>
                <a:blip r:embed="rId4"/>
              </a:buBlip>
              <a:defRPr sz="2400">
                <a:solidFill>
                  <a:schemeClr val="tx1"/>
                </a:solidFill>
                <a:latin typeface="Arial" panose="020B0604020202020204" pitchFamily="34" charset="0"/>
                <a:cs typeface="Arial" panose="020B0604020202020204" pitchFamily="34" charset="0"/>
              </a:defRPr>
            </a:lvl2pPr>
            <a:lvl3pPr marL="1143000" indent="-228600">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buBlip>
                <a:blip r:embed="rId4"/>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None/>
            </a:pPr>
            <a:r>
              <a:rPr lang="nl-BE" altLang="nl-BE" sz="2105" dirty="0" err="1">
                <a:solidFill>
                  <a:prstClr val="black"/>
                </a:solidFill>
                <a:latin typeface="+mn-lt"/>
              </a:rPr>
              <a:t>Study</a:t>
            </a:r>
            <a:r>
              <a:rPr lang="nl-BE" altLang="nl-BE" sz="2105" dirty="0">
                <a:solidFill>
                  <a:prstClr val="black"/>
                </a:solidFill>
                <a:latin typeface="+mn-lt"/>
              </a:rPr>
              <a:t> </a:t>
            </a:r>
            <a:r>
              <a:rPr lang="nl-BE" altLang="nl-BE" sz="2105" dirty="0" err="1">
                <a:solidFill>
                  <a:prstClr val="black"/>
                </a:solidFill>
                <a:latin typeface="+mn-lt"/>
              </a:rPr>
              <a:t>group</a:t>
            </a:r>
            <a:endParaRPr lang="nl-BE" altLang="nl-BE" sz="2105" dirty="0">
              <a:solidFill>
                <a:prstClr val="black"/>
              </a:solidFill>
              <a:latin typeface="+mn-lt"/>
            </a:endParaRPr>
          </a:p>
        </p:txBody>
      </p:sp>
      <p:sp>
        <p:nvSpPr>
          <p:cNvPr id="19461" name="Tekstvak 6"/>
          <p:cNvSpPr txBox="1">
            <a:spLocks noChangeArrowheads="1"/>
          </p:cNvSpPr>
          <p:nvPr/>
        </p:nvSpPr>
        <p:spPr bwMode="auto">
          <a:xfrm>
            <a:off x="3209920" y="3958855"/>
            <a:ext cx="1913116" cy="41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chemeClr val="tx1"/>
                </a:solidFill>
                <a:latin typeface="Arial" panose="020B0604020202020204" pitchFamily="34" charset="0"/>
                <a:cs typeface="Arial" panose="020B0604020202020204" pitchFamily="34" charset="0"/>
              </a:defRPr>
            </a:lvl1pPr>
            <a:lvl2pPr marL="742950" indent="-285750">
              <a:buBlip>
                <a:blip r:embed="rId4"/>
              </a:buBlip>
              <a:defRPr sz="2400">
                <a:solidFill>
                  <a:schemeClr val="tx1"/>
                </a:solidFill>
                <a:latin typeface="Arial" panose="020B0604020202020204" pitchFamily="34" charset="0"/>
                <a:cs typeface="Arial" panose="020B0604020202020204" pitchFamily="34" charset="0"/>
              </a:defRPr>
            </a:lvl2pPr>
            <a:lvl3pPr marL="1143000" indent="-228600">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buBlip>
                <a:blip r:embed="rId4"/>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None/>
            </a:pPr>
            <a:r>
              <a:rPr lang="nl-BE" altLang="nl-BE" sz="2105">
                <a:solidFill>
                  <a:prstClr val="black"/>
                </a:solidFill>
                <a:latin typeface="+mn-lt"/>
              </a:rPr>
              <a:t>Control group</a:t>
            </a:r>
          </a:p>
        </p:txBody>
      </p:sp>
      <p:sp>
        <p:nvSpPr>
          <p:cNvPr id="19463" name="Rechthoek 8"/>
          <p:cNvSpPr>
            <a:spLocks noChangeArrowheads="1"/>
          </p:cNvSpPr>
          <p:nvPr/>
        </p:nvSpPr>
        <p:spPr bwMode="auto">
          <a:xfrm>
            <a:off x="2766624" y="3999234"/>
            <a:ext cx="588624" cy="33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3200">
                <a:solidFill>
                  <a:schemeClr val="tx1"/>
                </a:solidFill>
                <a:latin typeface="Arial" panose="020B0604020202020204" pitchFamily="34" charset="0"/>
                <a:cs typeface="Arial" panose="020B0604020202020204" pitchFamily="34" charset="0"/>
              </a:defRPr>
            </a:lvl1pPr>
            <a:lvl2pPr marL="742950" indent="-285750">
              <a:buBlip>
                <a:blip r:embed="rId4"/>
              </a:buBlip>
              <a:defRPr sz="2400">
                <a:solidFill>
                  <a:schemeClr val="tx1"/>
                </a:solidFill>
                <a:latin typeface="Arial" panose="020B0604020202020204" pitchFamily="34" charset="0"/>
                <a:cs typeface="Arial" panose="020B0604020202020204" pitchFamily="34" charset="0"/>
              </a:defRPr>
            </a:lvl2pPr>
            <a:lvl3pPr marL="1143000" indent="-228600">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buBlip>
                <a:blip r:embed="rId4"/>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None/>
            </a:pPr>
            <a:r>
              <a:rPr lang="nl-BE" altLang="nl-BE" sz="1579">
                <a:solidFill>
                  <a:prstClr val="black"/>
                </a:solidFill>
              </a:rPr>
              <a:t>------</a:t>
            </a:r>
          </a:p>
        </p:txBody>
      </p:sp>
    </p:spTree>
    <p:extLst>
      <p:ext uri="{BB962C8B-B14F-4D97-AF65-F5344CB8AC3E}">
        <p14:creationId xmlns:p14="http://schemas.microsoft.com/office/powerpoint/2010/main" val="3637940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Afbeeldin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7566" y="1799328"/>
            <a:ext cx="5070984" cy="498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hthoek 4"/>
          <p:cNvSpPr>
            <a:spLocks noChangeArrowheads="1"/>
          </p:cNvSpPr>
          <p:nvPr/>
        </p:nvSpPr>
        <p:spPr bwMode="auto">
          <a:xfrm>
            <a:off x="2473006" y="6553021"/>
            <a:ext cx="2905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4"/>
              </a:buBlip>
              <a:defRPr sz="3200">
                <a:solidFill>
                  <a:schemeClr val="tx1"/>
                </a:solidFill>
                <a:latin typeface="Arial" panose="020B0604020202020204" pitchFamily="34" charset="0"/>
                <a:cs typeface="Arial" panose="020B0604020202020204" pitchFamily="34" charset="0"/>
              </a:defRPr>
            </a:lvl1pPr>
            <a:lvl2pPr marL="742950" indent="-285750">
              <a:buBlip>
                <a:blip r:embed="rId4"/>
              </a:buBlip>
              <a:defRPr sz="2400">
                <a:solidFill>
                  <a:schemeClr val="tx1"/>
                </a:solidFill>
                <a:latin typeface="Arial" panose="020B0604020202020204" pitchFamily="34" charset="0"/>
                <a:cs typeface="Arial" panose="020B0604020202020204" pitchFamily="34" charset="0"/>
              </a:defRPr>
            </a:lvl2pPr>
            <a:lvl3pPr marL="1143000" indent="-228600">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buBlip>
                <a:blip r:embed="rId4"/>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fontAlgn="auto">
              <a:lnSpc>
                <a:spcPct val="200000"/>
              </a:lnSpc>
              <a:spcBef>
                <a:spcPct val="0"/>
              </a:spcBef>
              <a:spcAft>
                <a:spcPts val="0"/>
              </a:spcAft>
              <a:buNone/>
            </a:pPr>
            <a:r>
              <a:rPr lang="en-US" altLang="nl-BE" sz="1400" dirty="0">
                <a:solidFill>
                  <a:srgbClr val="000000"/>
                </a:solidFill>
                <a:latin typeface="+mn-lt"/>
                <a:ea typeface="Cambria" panose="02040503050406030204" pitchFamily="18" charset="0"/>
                <a:cs typeface="Times New Roman" panose="02020603050405020304" pitchFamily="18" charset="0"/>
              </a:rPr>
              <a:t>Abbreviations: C, Control group</a:t>
            </a:r>
            <a:endParaRPr lang="nl-BE" altLang="nl-BE" sz="1400" dirty="0">
              <a:solidFill>
                <a:prstClr val="black"/>
              </a:solidFill>
              <a:latin typeface="+mn-lt"/>
              <a:ea typeface="Cambria" panose="02040503050406030204" pitchFamily="18" charset="0"/>
              <a:cs typeface="Times New Roman" panose="02020603050405020304" pitchFamily="18" charset="0"/>
            </a:endParaRPr>
          </a:p>
        </p:txBody>
      </p:sp>
      <p:sp>
        <p:nvSpPr>
          <p:cNvPr id="20484" name="Titel 1"/>
          <p:cNvSpPr txBox="1">
            <a:spLocks/>
          </p:cNvSpPr>
          <p:nvPr/>
        </p:nvSpPr>
        <p:spPr bwMode="auto">
          <a:xfrm>
            <a:off x="3042224" y="540274"/>
            <a:ext cx="6917293" cy="116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4"/>
              </a:buBlip>
              <a:defRPr sz="3200">
                <a:solidFill>
                  <a:schemeClr val="tx1"/>
                </a:solidFill>
                <a:latin typeface="Arial" panose="020B0604020202020204" pitchFamily="34" charset="0"/>
                <a:cs typeface="Arial" panose="020B0604020202020204" pitchFamily="34" charset="0"/>
              </a:defRPr>
            </a:lvl1pPr>
            <a:lvl2pPr marL="742950" indent="-285750">
              <a:buBlip>
                <a:blip r:embed="rId4"/>
              </a:buBlip>
              <a:defRPr sz="2400">
                <a:solidFill>
                  <a:schemeClr val="tx1"/>
                </a:solidFill>
                <a:latin typeface="Arial" panose="020B0604020202020204" pitchFamily="34" charset="0"/>
                <a:cs typeface="Arial" panose="020B0604020202020204" pitchFamily="34" charset="0"/>
              </a:defRPr>
            </a:lvl2pPr>
            <a:lvl3pPr marL="1143000" indent="-228600">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buBlip>
                <a:blip r:embed="rId4"/>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defTabSz="1043056" fontAlgn="auto">
              <a:lnSpc>
                <a:spcPct val="90000"/>
              </a:lnSpc>
              <a:spcBef>
                <a:spcPct val="0"/>
              </a:spcBef>
              <a:spcAft>
                <a:spcPts val="0"/>
              </a:spcAft>
              <a:buNone/>
            </a:pPr>
            <a:r>
              <a:rPr lang="nl-BE" altLang="nl-BE" sz="4400" b="1" i="1" dirty="0" err="1">
                <a:solidFill>
                  <a:srgbClr val="0070C0"/>
                </a:solidFill>
                <a:effectLst>
                  <a:outerShdw blurRad="38100" dist="38100" dir="2700000" algn="tl">
                    <a:srgbClr val="000000">
                      <a:alpha val="43137"/>
                    </a:srgbClr>
                  </a:outerShdw>
                </a:effectLst>
                <a:latin typeface="+mn-lt"/>
                <a:ea typeface="+mj-ea"/>
                <a:cs typeface="+mj-cs"/>
              </a:rPr>
              <a:t>Cognitive</a:t>
            </a:r>
            <a:r>
              <a:rPr lang="nl-BE" altLang="nl-BE" sz="4400" b="1" i="1" dirty="0">
                <a:solidFill>
                  <a:srgbClr val="0070C0"/>
                </a:solidFill>
                <a:effectLst>
                  <a:outerShdw blurRad="38100" dist="38100" dir="2700000" algn="tl">
                    <a:srgbClr val="000000">
                      <a:alpha val="43137"/>
                    </a:srgbClr>
                  </a:outerShdw>
                </a:effectLst>
                <a:latin typeface="+mn-lt"/>
                <a:ea typeface="+mj-ea"/>
                <a:cs typeface="+mj-cs"/>
              </a:rPr>
              <a:t> </a:t>
            </a:r>
            <a:r>
              <a:rPr lang="nl-BE" altLang="nl-BE" sz="4400" b="1" i="1" dirty="0" err="1">
                <a:solidFill>
                  <a:srgbClr val="0070C0"/>
                </a:solidFill>
                <a:effectLst>
                  <a:outerShdw blurRad="38100" dist="38100" dir="2700000" algn="tl">
                    <a:srgbClr val="000000">
                      <a:alpha val="43137"/>
                    </a:srgbClr>
                  </a:outerShdw>
                </a:effectLst>
                <a:latin typeface="+mn-lt"/>
                <a:ea typeface="+mj-ea"/>
                <a:cs typeface="+mj-cs"/>
              </a:rPr>
              <a:t>outcome</a:t>
            </a:r>
            <a:r>
              <a:rPr lang="nl-BE" altLang="nl-BE" sz="4400" b="1" i="1" dirty="0">
                <a:solidFill>
                  <a:srgbClr val="0070C0"/>
                </a:solidFill>
                <a:effectLst>
                  <a:outerShdw blurRad="38100" dist="38100" dir="2700000" algn="tl">
                    <a:srgbClr val="000000">
                      <a:alpha val="43137"/>
                    </a:srgbClr>
                  </a:outerShdw>
                </a:effectLst>
                <a:latin typeface="+mn-lt"/>
                <a:ea typeface="+mj-ea"/>
                <a:cs typeface="+mj-cs"/>
              </a:rPr>
              <a:t> per treatment</a:t>
            </a:r>
          </a:p>
        </p:txBody>
      </p:sp>
    </p:spTree>
    <p:extLst>
      <p:ext uri="{BB962C8B-B14F-4D97-AF65-F5344CB8AC3E}">
        <p14:creationId xmlns:p14="http://schemas.microsoft.com/office/powerpoint/2010/main" val="1539505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idx="4294967295"/>
          </p:nvPr>
        </p:nvSpPr>
        <p:spPr>
          <a:xfrm>
            <a:off x="3337099" y="1044330"/>
            <a:ext cx="6008688" cy="758825"/>
          </a:xfrm>
          <a:prstGeom prst="rect">
            <a:avLst/>
          </a:prstGeom>
        </p:spPr>
        <p:txBody>
          <a:bodyPr>
            <a:noAutofit/>
          </a:bodyPr>
          <a:lstStyle/>
          <a:p>
            <a:pPr algn="ctr"/>
            <a:r>
              <a:rPr lang="nl-BE" altLang="nl-BE" sz="4400" b="1" i="1" dirty="0" err="1">
                <a:solidFill>
                  <a:srgbClr val="0070C0"/>
                </a:solidFill>
                <a:effectLst>
                  <a:outerShdw blurRad="38100" dist="38100" dir="2700000" algn="tl">
                    <a:srgbClr val="000000">
                      <a:alpha val="43137"/>
                    </a:srgbClr>
                  </a:outerShdw>
                </a:effectLst>
                <a:latin typeface="+mn-lt"/>
                <a:ea typeface="+mn-ea"/>
                <a:cs typeface="+mn-cs"/>
              </a:rPr>
              <a:t>Cognitive</a:t>
            </a:r>
            <a:r>
              <a:rPr lang="nl-BE" altLang="nl-BE" sz="4400" b="1" i="1" dirty="0">
                <a:solidFill>
                  <a:srgbClr val="0070C0"/>
                </a:solidFill>
                <a:effectLst>
                  <a:outerShdw blurRad="38100" dist="38100" dir="2700000" algn="tl">
                    <a:srgbClr val="000000">
                      <a:alpha val="43137"/>
                    </a:srgbClr>
                  </a:outerShdw>
                </a:effectLst>
                <a:latin typeface="+mn-lt"/>
                <a:ea typeface="+mn-ea"/>
                <a:cs typeface="+mn-cs"/>
              </a:rPr>
              <a:t> </a:t>
            </a:r>
            <a:r>
              <a:rPr lang="nl-BE" altLang="nl-BE" sz="4400" b="1" i="1" dirty="0" err="1">
                <a:solidFill>
                  <a:srgbClr val="0070C0"/>
                </a:solidFill>
                <a:effectLst>
                  <a:outerShdw blurRad="38100" dist="38100" dir="2700000" algn="tl">
                    <a:srgbClr val="000000">
                      <a:alpha val="43137"/>
                    </a:srgbClr>
                  </a:outerShdw>
                </a:effectLst>
                <a:latin typeface="+mn-lt"/>
                <a:ea typeface="+mn-ea"/>
                <a:cs typeface="+mn-cs"/>
              </a:rPr>
              <a:t>outcome</a:t>
            </a:r>
            <a:r>
              <a:rPr lang="nl-BE" altLang="nl-BE" sz="4400" b="1" i="1" dirty="0">
                <a:solidFill>
                  <a:srgbClr val="0070C0"/>
                </a:solidFill>
                <a:effectLst>
                  <a:outerShdw blurRad="38100" dist="38100" dir="2700000" algn="tl">
                    <a:srgbClr val="000000">
                      <a:alpha val="43137"/>
                    </a:srgbClr>
                  </a:outerShdw>
                </a:effectLst>
                <a:latin typeface="+mn-lt"/>
                <a:ea typeface="+mn-ea"/>
                <a:cs typeface="+mn-cs"/>
              </a:rPr>
              <a:t> </a:t>
            </a:r>
            <a:r>
              <a:rPr lang="nl-BE" altLang="nl-BE" sz="4400" b="1" i="1" dirty="0" err="1">
                <a:solidFill>
                  <a:srgbClr val="0070C0"/>
                </a:solidFill>
                <a:effectLst>
                  <a:outerShdw blurRad="38100" dist="38100" dir="2700000" algn="tl">
                    <a:srgbClr val="000000">
                      <a:alpha val="43137"/>
                    </a:srgbClr>
                  </a:outerShdw>
                </a:effectLst>
                <a:latin typeface="+mn-lt"/>
                <a:ea typeface="+mn-ea"/>
                <a:cs typeface="+mn-cs"/>
              </a:rPr>
              <a:t>and</a:t>
            </a:r>
            <a:r>
              <a:rPr lang="nl-BE" altLang="nl-BE" sz="4400" b="1" i="1" dirty="0">
                <a:solidFill>
                  <a:srgbClr val="0070C0"/>
                </a:solidFill>
                <a:effectLst>
                  <a:outerShdw blurRad="38100" dist="38100" dir="2700000" algn="tl">
                    <a:srgbClr val="000000">
                      <a:alpha val="43137"/>
                    </a:srgbClr>
                  </a:outerShdw>
                </a:effectLst>
                <a:latin typeface="+mn-lt"/>
                <a:ea typeface="+mn-ea"/>
                <a:cs typeface="+mn-cs"/>
              </a:rPr>
              <a:t> chemo </a:t>
            </a:r>
            <a:r>
              <a:rPr lang="nl-BE" altLang="nl-BE" sz="4400" b="1" i="1" dirty="0" err="1">
                <a:solidFill>
                  <a:srgbClr val="0070C0"/>
                </a:solidFill>
                <a:effectLst>
                  <a:outerShdw blurRad="38100" dist="38100" dir="2700000" algn="tl">
                    <a:srgbClr val="000000">
                      <a:alpha val="43137"/>
                    </a:srgbClr>
                  </a:outerShdw>
                </a:effectLst>
                <a:latin typeface="+mn-lt"/>
                <a:ea typeface="+mn-ea"/>
                <a:cs typeface="+mn-cs"/>
              </a:rPr>
              <a:t>cycles</a:t>
            </a:r>
            <a:r>
              <a:rPr lang="nl-BE" altLang="nl-BE" sz="4400" b="1" i="1" dirty="0">
                <a:solidFill>
                  <a:srgbClr val="0070C0"/>
                </a:solidFill>
                <a:effectLst>
                  <a:outerShdw blurRad="38100" dist="38100" dir="2700000" algn="tl">
                    <a:srgbClr val="000000">
                      <a:alpha val="43137"/>
                    </a:srgbClr>
                  </a:outerShdw>
                </a:effectLst>
                <a:latin typeface="+mn-lt"/>
                <a:ea typeface="+mn-ea"/>
                <a:cs typeface="+mn-cs"/>
              </a:rPr>
              <a:t/>
            </a:r>
            <a:br>
              <a:rPr lang="nl-BE" altLang="nl-BE" sz="4400" b="1" i="1" dirty="0">
                <a:solidFill>
                  <a:srgbClr val="0070C0"/>
                </a:solidFill>
                <a:effectLst>
                  <a:outerShdw blurRad="38100" dist="38100" dir="2700000" algn="tl">
                    <a:srgbClr val="000000">
                      <a:alpha val="43137"/>
                    </a:srgbClr>
                  </a:outerShdw>
                </a:effectLst>
                <a:latin typeface="+mn-lt"/>
                <a:ea typeface="+mn-ea"/>
                <a:cs typeface="+mn-cs"/>
              </a:rPr>
            </a:br>
            <a:endParaRPr lang="nl-BE" altLang="nl-BE" sz="4400" b="1" i="1" dirty="0">
              <a:solidFill>
                <a:srgbClr val="0070C0"/>
              </a:solidFill>
              <a:effectLst>
                <a:outerShdw blurRad="38100" dist="38100" dir="2700000" algn="tl">
                  <a:srgbClr val="000000">
                    <a:alpha val="43137"/>
                  </a:srgbClr>
                </a:outerShdw>
              </a:effectLst>
              <a:latin typeface="+mn-lt"/>
              <a:ea typeface="+mn-ea"/>
              <a:cs typeface="+mn-cs"/>
            </a:endParaRPr>
          </a:p>
        </p:txBody>
      </p:sp>
      <p:pic>
        <p:nvPicPr>
          <p:cNvPr id="21507" name="Tijdelijke aanduiding voor inhoud 3"/>
          <p:cNvPicPr>
            <a:picLocks noGrp="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3721808" y="2340471"/>
            <a:ext cx="5239270" cy="4248472"/>
          </a:xfrm>
          <a:prstGeom prst="rect">
            <a:avLst/>
          </a:prstGeom>
        </p:spPr>
      </p:pic>
    </p:spTree>
    <p:extLst>
      <p:ext uri="{BB962C8B-B14F-4D97-AF65-F5344CB8AC3E}">
        <p14:creationId xmlns:p14="http://schemas.microsoft.com/office/powerpoint/2010/main" val="1671668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Afbeeldin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7098" y="2264344"/>
            <a:ext cx="4610136" cy="414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p:nvSpPr>
        <p:spPr>
          <a:xfrm>
            <a:off x="1608910" y="468266"/>
            <a:ext cx="9721079" cy="769441"/>
          </a:xfrm>
          <a:prstGeom prst="rect">
            <a:avLst/>
          </a:prstGeom>
        </p:spPr>
        <p:txBody>
          <a:bodyPr wrap="square">
            <a:spAutoFit/>
          </a:bodyPr>
          <a:lstStyle/>
          <a:p>
            <a:pPr algn="ctr" fontAlgn="auto">
              <a:spcBef>
                <a:spcPts val="0"/>
              </a:spcBef>
              <a:spcAft>
                <a:spcPts val="0"/>
              </a:spcAft>
              <a:defRPr/>
            </a:pPr>
            <a:r>
              <a:rPr lang="nl-BE" sz="4400" b="1" i="1" dirty="0" err="1">
                <a:solidFill>
                  <a:srgbClr val="0070C0"/>
                </a:solidFill>
                <a:effectLst>
                  <a:outerShdw blurRad="38100" dist="38100" dir="2700000" algn="tl">
                    <a:srgbClr val="000000">
                      <a:alpha val="43137"/>
                    </a:srgbClr>
                  </a:outerShdw>
                </a:effectLst>
                <a:latin typeface="+mn-lt"/>
              </a:rPr>
              <a:t>Cognitive</a:t>
            </a:r>
            <a:r>
              <a:rPr lang="nl-BE" sz="4400" b="1" i="1" dirty="0">
                <a:solidFill>
                  <a:srgbClr val="0070C0"/>
                </a:solidFill>
                <a:effectLst>
                  <a:outerShdw blurRad="38100" dist="38100" dir="2700000" algn="tl">
                    <a:srgbClr val="000000">
                      <a:alpha val="43137"/>
                    </a:srgbClr>
                  </a:outerShdw>
                </a:effectLst>
                <a:latin typeface="+mn-lt"/>
              </a:rPr>
              <a:t> </a:t>
            </a:r>
            <a:r>
              <a:rPr lang="nl-BE" sz="4400" b="1" i="1" dirty="0" err="1">
                <a:solidFill>
                  <a:srgbClr val="0070C0"/>
                </a:solidFill>
                <a:effectLst>
                  <a:outerShdw blurRad="38100" dist="38100" dir="2700000" algn="tl">
                    <a:srgbClr val="000000">
                      <a:alpha val="43137"/>
                    </a:srgbClr>
                  </a:outerShdw>
                </a:effectLst>
                <a:latin typeface="+mn-lt"/>
              </a:rPr>
              <a:t>outcome</a:t>
            </a:r>
            <a:r>
              <a:rPr lang="nl-BE" sz="4400" b="1" i="1" dirty="0">
                <a:solidFill>
                  <a:srgbClr val="0070C0"/>
                </a:solidFill>
                <a:effectLst>
                  <a:outerShdw blurRad="38100" dist="38100" dir="2700000" algn="tl">
                    <a:srgbClr val="000000">
                      <a:alpha val="43137"/>
                    </a:srgbClr>
                  </a:outerShdw>
                </a:effectLst>
                <a:latin typeface="+mn-lt"/>
              </a:rPr>
              <a:t> </a:t>
            </a:r>
            <a:r>
              <a:rPr lang="nl-BE" sz="4400" b="1" i="1" dirty="0" err="1">
                <a:solidFill>
                  <a:srgbClr val="0070C0"/>
                </a:solidFill>
                <a:effectLst>
                  <a:outerShdw blurRad="38100" dist="38100" dir="2700000" algn="tl">
                    <a:srgbClr val="000000">
                      <a:alpha val="43137"/>
                    </a:srgbClr>
                  </a:outerShdw>
                </a:effectLst>
                <a:latin typeface="+mn-lt"/>
              </a:rPr>
              <a:t>and</a:t>
            </a:r>
            <a:r>
              <a:rPr lang="nl-BE" sz="4400" b="1" i="1" dirty="0">
                <a:solidFill>
                  <a:srgbClr val="0070C0"/>
                </a:solidFill>
                <a:effectLst>
                  <a:outerShdw blurRad="38100" dist="38100" dir="2700000" algn="tl">
                    <a:srgbClr val="000000">
                      <a:alpha val="43137"/>
                    </a:srgbClr>
                  </a:outerShdw>
                </a:effectLst>
                <a:latin typeface="+mn-lt"/>
              </a:rPr>
              <a:t> </a:t>
            </a:r>
            <a:r>
              <a:rPr lang="nl-BE" sz="4400" b="1" i="1" dirty="0" err="1">
                <a:solidFill>
                  <a:srgbClr val="0070C0"/>
                </a:solidFill>
                <a:effectLst>
                  <a:outerShdw blurRad="38100" dist="38100" dir="2700000" algn="tl">
                    <a:srgbClr val="000000">
                      <a:alpha val="43137"/>
                    </a:srgbClr>
                  </a:outerShdw>
                </a:effectLst>
                <a:latin typeface="+mn-lt"/>
              </a:rPr>
              <a:t>radiation</a:t>
            </a:r>
            <a:r>
              <a:rPr lang="nl-BE" sz="4400" b="1" i="1" dirty="0">
                <a:solidFill>
                  <a:srgbClr val="0070C0"/>
                </a:solidFill>
                <a:effectLst>
                  <a:outerShdw blurRad="38100" dist="38100" dir="2700000" algn="tl">
                    <a:srgbClr val="000000">
                      <a:alpha val="43137"/>
                    </a:srgbClr>
                  </a:outerShdw>
                </a:effectLst>
                <a:latin typeface="+mn-lt"/>
              </a:rPr>
              <a:t> </a:t>
            </a:r>
            <a:r>
              <a:rPr lang="nl-BE" sz="4400" b="1" i="1" dirty="0" err="1">
                <a:solidFill>
                  <a:srgbClr val="0070C0"/>
                </a:solidFill>
                <a:effectLst>
                  <a:outerShdw blurRad="38100" dist="38100" dir="2700000" algn="tl">
                    <a:srgbClr val="000000">
                      <a:alpha val="43137"/>
                    </a:srgbClr>
                  </a:outerShdw>
                </a:effectLst>
                <a:latin typeface="+mn-lt"/>
              </a:rPr>
              <a:t>dose</a:t>
            </a:r>
            <a:endParaRPr lang="nl-BE" sz="4400" b="1" i="1" dirty="0">
              <a:solidFill>
                <a:srgbClr val="0070C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931487374"/>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Afbeelding 3"/>
          <p:cNvPicPr>
            <a:picLocks noChangeAspect="1" noChangeArrowheads="1"/>
          </p:cNvPicPr>
          <p:nvPr/>
        </p:nvPicPr>
        <p:blipFill>
          <a:blip r:embed="rId3" cstate="print">
            <a:extLst>
              <a:ext uri="{28A0092B-C50C-407E-A947-70E740481C1C}">
                <a14:useLocalDpi xmlns:a14="http://schemas.microsoft.com/office/drawing/2010/main" val="0"/>
              </a:ext>
            </a:extLst>
          </a:blip>
          <a:srcRect t="8534" r="333"/>
          <a:stretch>
            <a:fillRect/>
          </a:stretch>
        </p:blipFill>
        <p:spPr bwMode="auto">
          <a:xfrm>
            <a:off x="4737353" y="2283835"/>
            <a:ext cx="4952659" cy="444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hthoek 9"/>
          <p:cNvSpPr>
            <a:spLocks noChangeArrowheads="1"/>
          </p:cNvSpPr>
          <p:nvPr/>
        </p:nvSpPr>
        <p:spPr bwMode="auto">
          <a:xfrm>
            <a:off x="3066506" y="4276315"/>
            <a:ext cx="476190" cy="90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chemeClr val="tx1"/>
                </a:solidFill>
                <a:latin typeface="Arial" panose="020B0604020202020204" pitchFamily="34" charset="0"/>
                <a:cs typeface="Arial" panose="020B0604020202020204" pitchFamily="34" charset="0"/>
              </a:defRPr>
            </a:lvl1pPr>
            <a:lvl2pPr marL="742950" indent="-285750">
              <a:buBlip>
                <a:blip r:embed="rId4"/>
              </a:buBlip>
              <a:defRPr sz="2400">
                <a:solidFill>
                  <a:schemeClr val="tx1"/>
                </a:solidFill>
                <a:latin typeface="Arial" panose="020B0604020202020204" pitchFamily="34" charset="0"/>
                <a:cs typeface="Arial" panose="020B0604020202020204" pitchFamily="34" charset="0"/>
              </a:defRPr>
            </a:lvl2pPr>
            <a:lvl3pPr marL="1143000" indent="-228600">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buBlip>
                <a:blip r:embed="rId4"/>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None/>
            </a:pPr>
            <a:r>
              <a:rPr lang="nl-BE" altLang="nl-BE" sz="2105">
                <a:solidFill>
                  <a:prstClr val="black"/>
                </a:solidFill>
              </a:rPr>
              <a:t>   </a:t>
            </a:r>
            <a:r>
              <a:rPr lang="nl-BE" altLang="nl-BE" sz="1579">
                <a:solidFill>
                  <a:prstClr val="black"/>
                </a:solidFill>
              </a:rPr>
              <a:t>X </a:t>
            </a:r>
          </a:p>
          <a:p>
            <a:pPr algn="ctr" fontAlgn="auto">
              <a:spcBef>
                <a:spcPct val="0"/>
              </a:spcBef>
              <a:spcAft>
                <a:spcPts val="0"/>
              </a:spcAft>
              <a:buNone/>
            </a:pPr>
            <a:r>
              <a:rPr lang="nl-BE" altLang="nl-BE" sz="1579">
                <a:solidFill>
                  <a:prstClr val="black"/>
                </a:solidFill>
              </a:rPr>
              <a:t>----</a:t>
            </a:r>
          </a:p>
        </p:txBody>
      </p:sp>
      <p:cxnSp>
        <p:nvCxnSpPr>
          <p:cNvPr id="11" name="Rechte verbindingslijn 10"/>
          <p:cNvCxnSpPr/>
          <p:nvPr/>
        </p:nvCxnSpPr>
        <p:spPr>
          <a:xfrm>
            <a:off x="3180684" y="3990879"/>
            <a:ext cx="263157" cy="0"/>
          </a:xfrm>
          <a:prstGeom prst="line">
            <a:avLst/>
          </a:prstGeom>
        </p:spPr>
        <p:style>
          <a:lnRef idx="1">
            <a:schemeClr val="dk1"/>
          </a:lnRef>
          <a:fillRef idx="0">
            <a:schemeClr val="dk1"/>
          </a:fillRef>
          <a:effectRef idx="0">
            <a:schemeClr val="dk1"/>
          </a:effectRef>
          <a:fontRef idx="minor">
            <a:schemeClr val="tx1"/>
          </a:fontRef>
        </p:style>
      </p:cxnSp>
      <p:sp>
        <p:nvSpPr>
          <p:cNvPr id="12" name="Ovaal 11"/>
          <p:cNvSpPr/>
          <p:nvPr/>
        </p:nvSpPr>
        <p:spPr>
          <a:xfrm>
            <a:off x="3250300" y="3680380"/>
            <a:ext cx="100251" cy="140630"/>
          </a:xfrm>
          <a:prstGeom prst="ellipse">
            <a:avLst/>
          </a:prstGeom>
          <a:ln w="9525"/>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nl-BE" sz="1579">
              <a:solidFill>
                <a:prstClr val="black"/>
              </a:solidFill>
            </a:endParaRPr>
          </a:p>
        </p:txBody>
      </p:sp>
      <p:sp>
        <p:nvSpPr>
          <p:cNvPr id="13" name="Rechteraccolade 12"/>
          <p:cNvSpPr/>
          <p:nvPr/>
        </p:nvSpPr>
        <p:spPr>
          <a:xfrm>
            <a:off x="3546872" y="3566209"/>
            <a:ext cx="61264" cy="568087"/>
          </a:xfrm>
          <a:prstGeom prst="rightBrace">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nl-BE" sz="1579">
              <a:solidFill>
                <a:prstClr val="black"/>
              </a:solidFill>
            </a:endParaRPr>
          </a:p>
        </p:txBody>
      </p:sp>
      <p:sp>
        <p:nvSpPr>
          <p:cNvPr id="14" name="Rechteraccolade 13"/>
          <p:cNvSpPr/>
          <p:nvPr/>
        </p:nvSpPr>
        <p:spPr>
          <a:xfrm>
            <a:off x="3553834" y="4578462"/>
            <a:ext cx="61264" cy="568087"/>
          </a:xfrm>
          <a:prstGeom prst="rightBrace">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nl-BE" sz="1579">
              <a:solidFill>
                <a:prstClr val="black"/>
              </a:solidFill>
            </a:endParaRPr>
          </a:p>
        </p:txBody>
      </p:sp>
      <p:sp>
        <p:nvSpPr>
          <p:cNvPr id="23560" name="Tekstvak 14"/>
          <p:cNvSpPr txBox="1">
            <a:spLocks noChangeArrowheads="1"/>
          </p:cNvSpPr>
          <p:nvPr/>
        </p:nvSpPr>
        <p:spPr bwMode="auto">
          <a:xfrm>
            <a:off x="3776615" y="3536970"/>
            <a:ext cx="882762" cy="5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chemeClr val="tx1"/>
                </a:solidFill>
                <a:latin typeface="Arial" panose="020B0604020202020204" pitchFamily="34" charset="0"/>
                <a:cs typeface="Arial" panose="020B0604020202020204" pitchFamily="34" charset="0"/>
              </a:defRPr>
            </a:lvl1pPr>
            <a:lvl2pPr marL="742950" indent="-285750">
              <a:buBlip>
                <a:blip r:embed="rId4"/>
              </a:buBlip>
              <a:defRPr sz="2400">
                <a:solidFill>
                  <a:schemeClr val="tx1"/>
                </a:solidFill>
                <a:latin typeface="Arial" panose="020B0604020202020204" pitchFamily="34" charset="0"/>
                <a:cs typeface="Arial" panose="020B0604020202020204" pitchFamily="34" charset="0"/>
              </a:defRPr>
            </a:lvl2pPr>
            <a:lvl3pPr marL="1143000" indent="-228600">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buBlip>
                <a:blip r:embed="rId4"/>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None/>
            </a:pPr>
            <a:r>
              <a:rPr lang="nl-BE" altLang="nl-BE" sz="1579">
                <a:solidFill>
                  <a:prstClr val="black"/>
                </a:solidFill>
              </a:rPr>
              <a:t>Study group</a:t>
            </a:r>
          </a:p>
        </p:txBody>
      </p:sp>
      <p:sp>
        <p:nvSpPr>
          <p:cNvPr id="23561" name="Tekstvak 15"/>
          <p:cNvSpPr txBox="1">
            <a:spLocks noChangeArrowheads="1"/>
          </p:cNvSpPr>
          <p:nvPr/>
        </p:nvSpPr>
        <p:spPr bwMode="auto">
          <a:xfrm>
            <a:off x="3730666" y="4579855"/>
            <a:ext cx="1006684" cy="5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chemeClr val="tx1"/>
                </a:solidFill>
                <a:latin typeface="Arial" panose="020B0604020202020204" pitchFamily="34" charset="0"/>
                <a:cs typeface="Arial" panose="020B0604020202020204" pitchFamily="34" charset="0"/>
              </a:defRPr>
            </a:lvl1pPr>
            <a:lvl2pPr marL="742950" indent="-285750">
              <a:buBlip>
                <a:blip r:embed="rId4"/>
              </a:buBlip>
              <a:defRPr sz="2400">
                <a:solidFill>
                  <a:schemeClr val="tx1"/>
                </a:solidFill>
                <a:latin typeface="Arial" panose="020B0604020202020204" pitchFamily="34" charset="0"/>
                <a:cs typeface="Arial" panose="020B0604020202020204" pitchFamily="34" charset="0"/>
              </a:defRPr>
            </a:lvl2pPr>
            <a:lvl3pPr marL="1143000" indent="-228600">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buBlip>
                <a:blip r:embed="rId4"/>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fontAlgn="auto">
              <a:spcBef>
                <a:spcPct val="0"/>
              </a:spcBef>
              <a:spcAft>
                <a:spcPts val="0"/>
              </a:spcAft>
              <a:buNone/>
            </a:pPr>
            <a:r>
              <a:rPr lang="nl-BE" altLang="nl-BE" sz="1579">
                <a:solidFill>
                  <a:prstClr val="black"/>
                </a:solidFill>
              </a:rPr>
              <a:t>Control group</a:t>
            </a:r>
          </a:p>
        </p:txBody>
      </p:sp>
      <p:sp>
        <p:nvSpPr>
          <p:cNvPr id="23562" name="Titel 1"/>
          <p:cNvSpPr txBox="1">
            <a:spLocks/>
          </p:cNvSpPr>
          <p:nvPr/>
        </p:nvSpPr>
        <p:spPr bwMode="auto">
          <a:xfrm>
            <a:off x="2328987" y="468263"/>
            <a:ext cx="8712968" cy="116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4"/>
              </a:buBlip>
              <a:defRPr sz="3200">
                <a:solidFill>
                  <a:schemeClr val="tx1"/>
                </a:solidFill>
                <a:latin typeface="Arial" panose="020B0604020202020204" pitchFamily="34" charset="0"/>
                <a:cs typeface="Arial" panose="020B0604020202020204" pitchFamily="34" charset="0"/>
              </a:defRPr>
            </a:lvl1pPr>
            <a:lvl2pPr marL="742950" indent="-285750">
              <a:buBlip>
                <a:blip r:embed="rId4"/>
              </a:buBlip>
              <a:defRPr sz="2400">
                <a:solidFill>
                  <a:schemeClr val="tx1"/>
                </a:solidFill>
                <a:latin typeface="Arial" panose="020B0604020202020204" pitchFamily="34" charset="0"/>
                <a:cs typeface="Arial" panose="020B0604020202020204" pitchFamily="34" charset="0"/>
              </a:defRPr>
            </a:lvl2pPr>
            <a:lvl3pPr marL="1143000" indent="-228600">
              <a:buBlip>
                <a:blip r:embed="rId4"/>
              </a:buBlip>
              <a:defRPr sz="2400">
                <a:solidFill>
                  <a:schemeClr val="tx1"/>
                </a:solidFill>
                <a:latin typeface="Arial" panose="020B0604020202020204" pitchFamily="34" charset="0"/>
                <a:cs typeface="Arial" panose="020B0604020202020204" pitchFamily="34" charset="0"/>
              </a:defRPr>
            </a:lvl3pPr>
            <a:lvl4pPr marL="1600200" indent="-228600">
              <a:buBlip>
                <a:blip r:embed="rId4"/>
              </a:buBlip>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fontAlgn="auto">
              <a:lnSpc>
                <a:spcPct val="90000"/>
              </a:lnSpc>
              <a:spcBef>
                <a:spcPct val="0"/>
              </a:spcBef>
              <a:spcAft>
                <a:spcPts val="0"/>
              </a:spcAft>
              <a:buNone/>
            </a:pPr>
            <a:r>
              <a:rPr lang="nl-BE" altLang="nl-BE" sz="4400" b="1" i="1" dirty="0" err="1">
                <a:solidFill>
                  <a:srgbClr val="0070C0"/>
                </a:solidFill>
                <a:effectLst>
                  <a:outerShdw blurRad="38100" dist="38100" dir="2700000" algn="tl">
                    <a:srgbClr val="000000">
                      <a:alpha val="43137"/>
                    </a:srgbClr>
                  </a:outerShdw>
                </a:effectLst>
                <a:latin typeface="+mn-lt"/>
                <a:cs typeface="+mn-cs"/>
              </a:rPr>
              <a:t>Cognitive</a:t>
            </a:r>
            <a:r>
              <a:rPr lang="nl-BE" altLang="nl-BE" sz="4400" b="1" i="1" dirty="0">
                <a:solidFill>
                  <a:srgbClr val="0070C0"/>
                </a:solidFill>
                <a:effectLst>
                  <a:outerShdw blurRad="38100" dist="38100" dir="2700000" algn="tl">
                    <a:srgbClr val="000000">
                      <a:alpha val="43137"/>
                    </a:srgbClr>
                  </a:outerShdw>
                </a:effectLst>
                <a:latin typeface="+mn-lt"/>
                <a:cs typeface="+mn-cs"/>
              </a:rPr>
              <a:t> </a:t>
            </a:r>
            <a:r>
              <a:rPr lang="nl-BE" altLang="nl-BE" sz="4400" b="1" i="1" dirty="0" err="1">
                <a:solidFill>
                  <a:srgbClr val="0070C0"/>
                </a:solidFill>
                <a:effectLst>
                  <a:outerShdw blurRad="38100" dist="38100" dir="2700000" algn="tl">
                    <a:srgbClr val="000000">
                      <a:alpha val="43137"/>
                    </a:srgbClr>
                  </a:outerShdw>
                </a:effectLst>
                <a:latin typeface="+mn-lt"/>
                <a:cs typeface="+mn-cs"/>
              </a:rPr>
              <a:t>outcome</a:t>
            </a:r>
            <a:r>
              <a:rPr lang="nl-BE" altLang="nl-BE" sz="4400" b="1" i="1" dirty="0">
                <a:solidFill>
                  <a:srgbClr val="0070C0"/>
                </a:solidFill>
                <a:effectLst>
                  <a:outerShdw blurRad="38100" dist="38100" dir="2700000" algn="tl">
                    <a:srgbClr val="000000">
                      <a:alpha val="43137"/>
                    </a:srgbClr>
                  </a:outerShdw>
                </a:effectLst>
                <a:latin typeface="+mn-lt"/>
                <a:cs typeface="+mn-cs"/>
              </a:rPr>
              <a:t> </a:t>
            </a:r>
            <a:r>
              <a:rPr lang="nl-BE" altLang="nl-BE" sz="4400" b="1" i="1" dirty="0" err="1">
                <a:solidFill>
                  <a:srgbClr val="0070C0"/>
                </a:solidFill>
                <a:effectLst>
                  <a:outerShdw blurRad="38100" dist="38100" dir="2700000" algn="tl">
                    <a:srgbClr val="000000">
                      <a:alpha val="43137"/>
                    </a:srgbClr>
                  </a:outerShdw>
                </a:effectLst>
                <a:latin typeface="+mn-lt"/>
                <a:cs typeface="+mn-cs"/>
              </a:rPr>
              <a:t>and</a:t>
            </a:r>
            <a:r>
              <a:rPr lang="nl-BE" altLang="nl-BE" sz="4400" b="1" i="1" dirty="0">
                <a:solidFill>
                  <a:srgbClr val="0070C0"/>
                </a:solidFill>
                <a:effectLst>
                  <a:outerShdw blurRad="38100" dist="38100" dir="2700000" algn="tl">
                    <a:srgbClr val="000000">
                      <a:alpha val="43137"/>
                    </a:srgbClr>
                  </a:outerShdw>
                </a:effectLst>
                <a:latin typeface="+mn-lt"/>
                <a:cs typeface="+mn-cs"/>
              </a:rPr>
              <a:t> </a:t>
            </a:r>
            <a:r>
              <a:rPr lang="nl-BE" altLang="nl-BE" sz="4400" b="1" i="1" dirty="0" err="1">
                <a:solidFill>
                  <a:srgbClr val="0070C0"/>
                </a:solidFill>
                <a:effectLst>
                  <a:outerShdw blurRad="38100" dist="38100" dir="2700000" algn="tl">
                    <a:srgbClr val="000000">
                      <a:alpha val="43137"/>
                    </a:srgbClr>
                  </a:outerShdw>
                </a:effectLst>
                <a:latin typeface="+mn-lt"/>
                <a:cs typeface="+mn-cs"/>
              </a:rPr>
              <a:t>prematurity</a:t>
            </a:r>
            <a:endParaRPr lang="nl-BE" altLang="nl-BE" sz="4400" b="1" i="1" dirty="0">
              <a:solidFill>
                <a:srgbClr val="0070C0"/>
              </a:solidFill>
              <a:effectLst>
                <a:outerShdw blurRad="38100" dist="38100" dir="2700000" algn="tl">
                  <a:srgbClr val="000000">
                    <a:alpha val="43137"/>
                  </a:srgbClr>
                </a:outerShdw>
              </a:effectLst>
              <a:latin typeface="+mn-lt"/>
              <a:cs typeface="+mn-cs"/>
            </a:endParaRPr>
          </a:p>
        </p:txBody>
      </p:sp>
    </p:spTree>
    <p:extLst>
      <p:ext uri="{BB962C8B-B14F-4D97-AF65-F5344CB8AC3E}">
        <p14:creationId xmlns:p14="http://schemas.microsoft.com/office/powerpoint/2010/main" val="1347572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93486" y="1908426"/>
            <a:ext cx="4611529" cy="1162629"/>
          </a:xfrm>
        </p:spPr>
        <p:txBody>
          <a:bodyPr>
            <a:normAutofit/>
          </a:bodyPr>
          <a:lstStyle/>
          <a:p>
            <a:r>
              <a:rPr lang="fr-BE" sz="3158" dirty="0"/>
              <a:t>Tissue Doppler Imaging – </a:t>
            </a:r>
            <a:r>
              <a:rPr lang="fr-BE" sz="3158" dirty="0" err="1"/>
              <a:t>Strain</a:t>
            </a:r>
            <a:r>
              <a:rPr lang="fr-BE" sz="3158" dirty="0"/>
              <a:t> </a:t>
            </a:r>
            <a:r>
              <a:rPr lang="fr-BE" sz="3158" dirty="0" err="1"/>
              <a:t>analysis</a:t>
            </a:r>
            <a:endParaRPr lang="nl-BE" sz="3158" dirty="0"/>
          </a:p>
        </p:txBody>
      </p:sp>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64369" y="1191194"/>
            <a:ext cx="4338955" cy="2684534"/>
          </a:xfr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4750" y="4054280"/>
            <a:ext cx="4289353" cy="2733873"/>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3526" y="4038604"/>
            <a:ext cx="3689595" cy="2735489"/>
          </a:xfrm>
          <a:prstGeom prst="rect">
            <a:avLst/>
          </a:prstGeom>
        </p:spPr>
      </p:pic>
      <p:sp>
        <p:nvSpPr>
          <p:cNvPr id="8" name="Titel 1"/>
          <p:cNvSpPr txBox="1">
            <a:spLocks/>
          </p:cNvSpPr>
          <p:nvPr/>
        </p:nvSpPr>
        <p:spPr>
          <a:xfrm>
            <a:off x="3793527" y="312547"/>
            <a:ext cx="5999917" cy="789375"/>
          </a:xfrm>
          <a:prstGeom prst="rect">
            <a:avLst/>
          </a:prstGeom>
        </p:spPr>
        <p:txBody>
          <a:bodyPr vert="horz" lIns="104306" tIns="52153" rIns="104306" bIns="52153" rtlCol="0" anchor="ctr">
            <a:noAutofit/>
          </a:bodyPr>
          <a:lstStyle>
            <a:lvl1pPr algn="ctr" defTabSz="1043056" rtl="0" eaLnBrk="1" latinLnBrk="0" hangingPunct="1">
              <a:spcBef>
                <a:spcPct val="0"/>
              </a:spcBef>
              <a:buNone/>
              <a:defRPr sz="5000" kern="1200">
                <a:solidFill>
                  <a:schemeClr val="tx1"/>
                </a:solidFill>
                <a:latin typeface="+mj-lt"/>
                <a:ea typeface="+mj-ea"/>
                <a:cs typeface="+mj-cs"/>
              </a:defRPr>
            </a:lvl1pPr>
          </a:lstStyle>
          <a:p>
            <a:pPr fontAlgn="auto">
              <a:spcAft>
                <a:spcPts val="0"/>
              </a:spcAft>
            </a:pPr>
            <a:r>
              <a:rPr lang="nl-BE" sz="4400" b="1" i="1" dirty="0" err="1">
                <a:solidFill>
                  <a:srgbClr val="0070C0"/>
                </a:solidFill>
                <a:effectLst>
                  <a:outerShdw blurRad="38100" dist="38100" dir="2700000" algn="tl">
                    <a:srgbClr val="000000">
                      <a:alpha val="43137"/>
                    </a:srgbClr>
                  </a:outerShdw>
                </a:effectLst>
              </a:rPr>
              <a:t>Cardiac</a:t>
            </a:r>
            <a:r>
              <a:rPr lang="nl-BE" sz="4400" b="1" i="1" dirty="0">
                <a:solidFill>
                  <a:srgbClr val="0070C0"/>
                </a:solidFill>
                <a:effectLst>
                  <a:outerShdw blurRad="38100" dist="38100" dir="2700000" algn="tl">
                    <a:srgbClr val="000000">
                      <a:alpha val="43137"/>
                    </a:srgbClr>
                  </a:outerShdw>
                </a:effectLst>
              </a:rPr>
              <a:t> </a:t>
            </a:r>
            <a:r>
              <a:rPr lang="nl-BE" sz="4400" b="1" i="1" dirty="0" err="1">
                <a:solidFill>
                  <a:srgbClr val="0070C0"/>
                </a:solidFill>
                <a:effectLst>
                  <a:outerShdw blurRad="38100" dist="38100" dir="2700000" algn="tl">
                    <a:srgbClr val="000000">
                      <a:alpha val="43137"/>
                    </a:srgbClr>
                  </a:outerShdw>
                </a:effectLst>
              </a:rPr>
              <a:t>functions</a:t>
            </a:r>
            <a:endParaRPr lang="nl-BE" sz="4400" b="1" i="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83457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ijdelijke aanduiding voor inhoud 3"/>
          <p:cNvGraphicFramePr>
            <a:graphicFrameLocks noGrp="1"/>
          </p:cNvGraphicFramePr>
          <p:nvPr>
            <p:ph idx="1"/>
            <p:extLst/>
          </p:nvPr>
        </p:nvGraphicFramePr>
        <p:xfrm>
          <a:off x="2617022" y="972319"/>
          <a:ext cx="8105431" cy="5964888"/>
        </p:xfrm>
        <a:graphic>
          <a:graphicData uri="http://schemas.openxmlformats.org/drawingml/2006/table">
            <a:tbl>
              <a:tblPr firstRow="1" firstCol="1" bandRow="1">
                <a:tableStyleId>{5C22544A-7EE6-4342-B048-85BDC9FD1C3A}</a:tableStyleId>
              </a:tblPr>
              <a:tblGrid>
                <a:gridCol w="3222934">
                  <a:extLst>
                    <a:ext uri="{9D8B030D-6E8A-4147-A177-3AD203B41FA5}">
                      <a16:colId xmlns:a16="http://schemas.microsoft.com/office/drawing/2014/main" xmlns="" val="20000"/>
                    </a:ext>
                  </a:extLst>
                </a:gridCol>
                <a:gridCol w="453132">
                  <a:extLst>
                    <a:ext uri="{9D8B030D-6E8A-4147-A177-3AD203B41FA5}">
                      <a16:colId xmlns:a16="http://schemas.microsoft.com/office/drawing/2014/main" xmlns="" val="20001"/>
                    </a:ext>
                  </a:extLst>
                </a:gridCol>
                <a:gridCol w="1790495">
                  <a:extLst>
                    <a:ext uri="{9D8B030D-6E8A-4147-A177-3AD203B41FA5}">
                      <a16:colId xmlns:a16="http://schemas.microsoft.com/office/drawing/2014/main" xmlns="" val="20002"/>
                    </a:ext>
                  </a:extLst>
                </a:gridCol>
                <a:gridCol w="1696084">
                  <a:extLst>
                    <a:ext uri="{9D8B030D-6E8A-4147-A177-3AD203B41FA5}">
                      <a16:colId xmlns:a16="http://schemas.microsoft.com/office/drawing/2014/main" xmlns="" val="20003"/>
                    </a:ext>
                  </a:extLst>
                </a:gridCol>
                <a:gridCol w="942786">
                  <a:extLst>
                    <a:ext uri="{9D8B030D-6E8A-4147-A177-3AD203B41FA5}">
                      <a16:colId xmlns:a16="http://schemas.microsoft.com/office/drawing/2014/main" xmlns="" val="20004"/>
                    </a:ext>
                  </a:extLst>
                </a:gridCol>
              </a:tblGrid>
              <a:tr h="431771">
                <a:tc>
                  <a:txBody>
                    <a:bodyPr/>
                    <a:lstStyle/>
                    <a:p>
                      <a:pPr>
                        <a:spcAft>
                          <a:spcPts val="0"/>
                        </a:spcAft>
                      </a:pPr>
                      <a:r>
                        <a:rPr lang="en-US" sz="1400" dirty="0">
                          <a:effectLst/>
                        </a:rPr>
                        <a:t> </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nl-BE" sz="1400" dirty="0">
                          <a:effectLst/>
                        </a:rPr>
                        <a:t>N</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nl-BE" sz="1400" dirty="0" err="1">
                          <a:effectLst/>
                        </a:rPr>
                        <a:t>Patients</a:t>
                      </a:r>
                      <a:r>
                        <a:rPr lang="nl-BE" sz="1400" dirty="0">
                          <a:effectLst/>
                        </a:rPr>
                        <a:t> (N=26</a:t>
                      </a:r>
                      <a:r>
                        <a:rPr lang="nl-BE" sz="1400" dirty="0" smtClean="0">
                          <a:effectLst/>
                        </a:rPr>
                        <a:t>) </a:t>
                      </a:r>
                    </a:p>
                    <a:p>
                      <a:pPr algn="ctr">
                        <a:spcAft>
                          <a:spcPts val="0"/>
                        </a:spcAft>
                      </a:pPr>
                      <a:r>
                        <a:rPr lang="nl-BE" sz="1400" dirty="0" err="1" smtClean="0">
                          <a:effectLst/>
                        </a:rPr>
                        <a:t>Mean</a:t>
                      </a:r>
                      <a:r>
                        <a:rPr lang="nl-BE" sz="1400" dirty="0" smtClean="0">
                          <a:effectLst/>
                        </a:rPr>
                        <a:t> (range)</a:t>
                      </a:r>
                    </a:p>
                  </a:txBody>
                  <a:tcPr marL="29240" marR="29240" marT="0" marB="0" anchor="ctr">
                    <a:solidFill>
                      <a:schemeClr val="accent1">
                        <a:lumMod val="75000"/>
                      </a:schemeClr>
                    </a:solidFill>
                  </a:tcPr>
                </a:tc>
                <a:tc>
                  <a:txBody>
                    <a:bodyPr/>
                    <a:lstStyle/>
                    <a:p>
                      <a:pPr algn="ctr">
                        <a:spcAft>
                          <a:spcPts val="0"/>
                        </a:spcAft>
                      </a:pPr>
                      <a:r>
                        <a:rPr lang="nl-BE" sz="1400" dirty="0">
                          <a:effectLst/>
                        </a:rPr>
                        <a:t>Controls (N=26</a:t>
                      </a:r>
                      <a:r>
                        <a:rPr lang="nl-BE" sz="1400" dirty="0" smtClean="0">
                          <a:effectLst/>
                        </a:rPr>
                        <a:t>) </a:t>
                      </a:r>
                    </a:p>
                    <a:p>
                      <a:pPr algn="ctr">
                        <a:spcAft>
                          <a:spcPts val="0"/>
                        </a:spcAft>
                      </a:pPr>
                      <a:r>
                        <a:rPr lang="nl-BE" sz="1400" dirty="0" err="1" smtClean="0">
                          <a:effectLst/>
                        </a:rPr>
                        <a:t>Mean</a:t>
                      </a:r>
                      <a:r>
                        <a:rPr lang="nl-BE" sz="1400" dirty="0" smtClean="0">
                          <a:effectLst/>
                        </a:rPr>
                        <a:t> (range)</a:t>
                      </a:r>
                    </a:p>
                  </a:txBody>
                  <a:tcPr marL="29240" marR="29240" marT="0" marB="0" anchor="ctr">
                    <a:solidFill>
                      <a:schemeClr val="accent1">
                        <a:lumMod val="75000"/>
                      </a:schemeClr>
                    </a:solidFill>
                  </a:tcPr>
                </a:tc>
                <a:tc>
                  <a:txBody>
                    <a:bodyPr/>
                    <a:lstStyle/>
                    <a:p>
                      <a:pPr algn="ctr">
                        <a:spcAft>
                          <a:spcPts val="0"/>
                        </a:spcAft>
                      </a:pPr>
                      <a:r>
                        <a:rPr lang="nl-BE" sz="1400" dirty="0">
                          <a:effectLst/>
                        </a:rPr>
                        <a:t>P </a:t>
                      </a:r>
                      <a:r>
                        <a:rPr lang="nl-BE" sz="1400" dirty="0" err="1">
                          <a:effectLst/>
                        </a:rPr>
                        <a:t>value</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extLst>
                  <a:ext uri="{0D108BD9-81ED-4DB2-BD59-A6C34878D82A}">
                    <a16:rowId xmlns:a16="http://schemas.microsoft.com/office/drawing/2014/main" xmlns="" val="10000"/>
                  </a:ext>
                </a:extLst>
              </a:tr>
              <a:tr h="287839">
                <a:tc>
                  <a:txBody>
                    <a:bodyPr/>
                    <a:lstStyle/>
                    <a:p>
                      <a:pPr>
                        <a:spcAft>
                          <a:spcPts val="0"/>
                        </a:spcAft>
                      </a:pPr>
                      <a:r>
                        <a:rPr lang="nl-BE" sz="1400" dirty="0">
                          <a:effectLst/>
                        </a:rPr>
                        <a:t>Age</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nl-BE" sz="1400">
                          <a:effectLst/>
                        </a:rPr>
                        <a:t>52</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3.09 (2.31-3.62)</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3.19 (2.97-3.49)</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dirty="0">
                          <a:effectLst/>
                        </a:rPr>
                        <a:t>0.081</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tc>
                <a:extLst>
                  <a:ext uri="{0D108BD9-81ED-4DB2-BD59-A6C34878D82A}">
                    <a16:rowId xmlns:a16="http://schemas.microsoft.com/office/drawing/2014/main" xmlns="" val="10001"/>
                  </a:ext>
                </a:extLst>
              </a:tr>
              <a:tr h="287839">
                <a:tc>
                  <a:txBody>
                    <a:bodyPr/>
                    <a:lstStyle/>
                    <a:p>
                      <a:pPr>
                        <a:spcAft>
                          <a:spcPts val="0"/>
                        </a:spcAft>
                      </a:pPr>
                      <a:r>
                        <a:rPr lang="nl-BE" sz="1400" dirty="0">
                          <a:effectLst/>
                        </a:rPr>
                        <a:t>Body </a:t>
                      </a:r>
                      <a:r>
                        <a:rPr lang="nl-BE" sz="1400" dirty="0" err="1">
                          <a:effectLst/>
                        </a:rPr>
                        <a:t>Surface</a:t>
                      </a:r>
                      <a:r>
                        <a:rPr lang="nl-BE" sz="1400" dirty="0">
                          <a:effectLst/>
                        </a:rPr>
                        <a:t> Area (m²)</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nl-BE" sz="1400">
                          <a:effectLst/>
                        </a:rPr>
                        <a:t>52</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0.63 (0.54-0.73)</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0.62 (0.50-0.76)</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0.693</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extLst>
                  <a:ext uri="{0D108BD9-81ED-4DB2-BD59-A6C34878D82A}">
                    <a16:rowId xmlns:a16="http://schemas.microsoft.com/office/drawing/2014/main" xmlns="" val="10002"/>
                  </a:ext>
                </a:extLst>
              </a:tr>
              <a:tr h="405834">
                <a:tc>
                  <a:txBody>
                    <a:bodyPr/>
                    <a:lstStyle/>
                    <a:p>
                      <a:pPr>
                        <a:spcAft>
                          <a:spcPts val="0"/>
                        </a:spcAft>
                      </a:pPr>
                      <a:r>
                        <a:rPr lang="nl-BE" sz="1400" dirty="0" err="1">
                          <a:effectLst/>
                        </a:rPr>
                        <a:t>Systolic</a:t>
                      </a:r>
                      <a:r>
                        <a:rPr lang="nl-BE" sz="1400" dirty="0">
                          <a:effectLst/>
                        </a:rPr>
                        <a:t> </a:t>
                      </a:r>
                      <a:r>
                        <a:rPr lang="nl-BE" sz="1400" dirty="0" err="1">
                          <a:effectLst/>
                        </a:rPr>
                        <a:t>blood</a:t>
                      </a:r>
                      <a:r>
                        <a:rPr lang="nl-BE" sz="1400" dirty="0">
                          <a:effectLst/>
                        </a:rPr>
                        <a:t> </a:t>
                      </a:r>
                      <a:r>
                        <a:rPr lang="nl-BE" sz="1400" dirty="0" err="1">
                          <a:effectLst/>
                        </a:rPr>
                        <a:t>pressure</a:t>
                      </a:r>
                      <a:r>
                        <a:rPr lang="nl-BE" sz="1400" dirty="0">
                          <a:effectLst/>
                        </a:rPr>
                        <a:t> (</a:t>
                      </a:r>
                      <a:r>
                        <a:rPr lang="nl-BE" sz="1400" dirty="0" err="1">
                          <a:effectLst/>
                        </a:rPr>
                        <a:t>mmHg</a:t>
                      </a:r>
                      <a:r>
                        <a:rPr lang="nl-BE" sz="1400" dirty="0">
                          <a:effectLst/>
                        </a:rPr>
                        <a:t>)</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nl-BE" sz="1400">
                          <a:effectLst/>
                        </a:rPr>
                        <a:t>49</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100 (83-124)</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97 (80-117)</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0.332</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extLst>
                  <a:ext uri="{0D108BD9-81ED-4DB2-BD59-A6C34878D82A}">
                    <a16:rowId xmlns:a16="http://schemas.microsoft.com/office/drawing/2014/main" xmlns="" val="10003"/>
                  </a:ext>
                </a:extLst>
              </a:tr>
              <a:tr h="405834">
                <a:tc>
                  <a:txBody>
                    <a:bodyPr/>
                    <a:lstStyle/>
                    <a:p>
                      <a:pPr>
                        <a:spcAft>
                          <a:spcPts val="0"/>
                        </a:spcAft>
                      </a:pPr>
                      <a:r>
                        <a:rPr lang="nl-BE" sz="1400" dirty="0" err="1">
                          <a:effectLst/>
                        </a:rPr>
                        <a:t>Diastolic</a:t>
                      </a:r>
                      <a:r>
                        <a:rPr lang="nl-BE" sz="1400" dirty="0">
                          <a:effectLst/>
                        </a:rPr>
                        <a:t> </a:t>
                      </a:r>
                      <a:r>
                        <a:rPr lang="nl-BE" sz="1400" dirty="0" err="1">
                          <a:effectLst/>
                        </a:rPr>
                        <a:t>blood</a:t>
                      </a:r>
                      <a:r>
                        <a:rPr lang="nl-BE" sz="1400" dirty="0">
                          <a:effectLst/>
                        </a:rPr>
                        <a:t> </a:t>
                      </a:r>
                      <a:r>
                        <a:rPr lang="nl-BE" sz="1400" dirty="0" err="1">
                          <a:effectLst/>
                        </a:rPr>
                        <a:t>pressure</a:t>
                      </a:r>
                      <a:r>
                        <a:rPr lang="nl-BE" sz="1400" dirty="0">
                          <a:effectLst/>
                        </a:rPr>
                        <a:t> (</a:t>
                      </a:r>
                      <a:r>
                        <a:rPr lang="nl-BE" sz="1400" dirty="0" err="1">
                          <a:effectLst/>
                        </a:rPr>
                        <a:t>mmHg</a:t>
                      </a:r>
                      <a:r>
                        <a:rPr lang="nl-BE" sz="1400" dirty="0">
                          <a:effectLst/>
                        </a:rPr>
                        <a:t>)</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nl-BE" sz="1400">
                          <a:effectLst/>
                        </a:rPr>
                        <a:t>49</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60 (50-71)</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dirty="0">
                          <a:effectLst/>
                        </a:rPr>
                        <a:t>56 (50-70)</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0.060</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extLst>
                  <a:ext uri="{0D108BD9-81ED-4DB2-BD59-A6C34878D82A}">
                    <a16:rowId xmlns:a16="http://schemas.microsoft.com/office/drawing/2014/main" xmlns="" val="10004"/>
                  </a:ext>
                </a:extLst>
              </a:tr>
              <a:tr h="375175">
                <a:tc>
                  <a:txBody>
                    <a:bodyPr/>
                    <a:lstStyle/>
                    <a:p>
                      <a:pPr>
                        <a:spcAft>
                          <a:spcPts val="0"/>
                        </a:spcAft>
                      </a:pPr>
                      <a:r>
                        <a:rPr lang="en-US" sz="1400" dirty="0">
                          <a:effectLst/>
                        </a:rPr>
                        <a:t>Heart Rate (beats per minute)</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nl-BE" sz="1400">
                          <a:effectLst/>
                        </a:rPr>
                        <a:t>51</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99 (75-145)</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dirty="0">
                          <a:effectLst/>
                        </a:rPr>
                        <a:t>97 (76-123)</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0.584</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extLst>
                  <a:ext uri="{0D108BD9-81ED-4DB2-BD59-A6C34878D82A}">
                    <a16:rowId xmlns:a16="http://schemas.microsoft.com/office/drawing/2014/main" xmlns="" val="10005"/>
                  </a:ext>
                </a:extLst>
              </a:tr>
              <a:tr h="287839">
                <a:tc>
                  <a:txBody>
                    <a:bodyPr/>
                    <a:lstStyle/>
                    <a:p>
                      <a:pPr>
                        <a:spcAft>
                          <a:spcPts val="0"/>
                        </a:spcAft>
                      </a:pPr>
                      <a:r>
                        <a:rPr lang="nl-BE" sz="1400" dirty="0">
                          <a:effectLst/>
                        </a:rPr>
                        <a:t>LV </a:t>
                      </a:r>
                      <a:r>
                        <a:rPr lang="nl-BE" sz="1400" dirty="0" err="1">
                          <a:effectLst/>
                        </a:rPr>
                        <a:t>shortening</a:t>
                      </a:r>
                      <a:r>
                        <a:rPr lang="nl-BE" sz="1400" dirty="0">
                          <a:effectLst/>
                        </a:rPr>
                        <a:t> </a:t>
                      </a:r>
                      <a:r>
                        <a:rPr lang="nl-BE" sz="1400" dirty="0" err="1">
                          <a:effectLst/>
                        </a:rPr>
                        <a:t>fraction</a:t>
                      </a:r>
                      <a:r>
                        <a:rPr lang="nl-BE" sz="1400" dirty="0">
                          <a:effectLst/>
                        </a:rPr>
                        <a:t> (%)</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nl-BE" sz="1400">
                          <a:effectLst/>
                        </a:rPr>
                        <a:t>51</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35 (30-39)</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dirty="0">
                          <a:effectLst/>
                        </a:rPr>
                        <a:t>35 (32-38)</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0.814</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extLst>
                  <a:ext uri="{0D108BD9-81ED-4DB2-BD59-A6C34878D82A}">
                    <a16:rowId xmlns:a16="http://schemas.microsoft.com/office/drawing/2014/main" xmlns="" val="10006"/>
                  </a:ext>
                </a:extLst>
              </a:tr>
              <a:tr h="287839">
                <a:tc>
                  <a:txBody>
                    <a:bodyPr/>
                    <a:lstStyle/>
                    <a:p>
                      <a:pPr>
                        <a:spcAft>
                          <a:spcPts val="0"/>
                        </a:spcAft>
                      </a:pPr>
                      <a:r>
                        <a:rPr lang="nl-BE" sz="1400" dirty="0">
                          <a:effectLst/>
                        </a:rPr>
                        <a:t>LV </a:t>
                      </a:r>
                      <a:r>
                        <a:rPr lang="nl-BE" sz="1400" dirty="0" err="1">
                          <a:effectLst/>
                        </a:rPr>
                        <a:t>ejection</a:t>
                      </a:r>
                      <a:r>
                        <a:rPr lang="nl-BE" sz="1400" dirty="0">
                          <a:effectLst/>
                        </a:rPr>
                        <a:t> </a:t>
                      </a:r>
                      <a:r>
                        <a:rPr lang="nl-BE" sz="1400" dirty="0" err="1">
                          <a:effectLst/>
                        </a:rPr>
                        <a:t>fraction</a:t>
                      </a:r>
                      <a:r>
                        <a:rPr lang="nl-BE" sz="1400" dirty="0">
                          <a:effectLst/>
                        </a:rPr>
                        <a:t> (%)</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nl-BE" sz="1400" dirty="0">
                          <a:effectLst/>
                        </a:rPr>
                        <a:t>51</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65 (59-71)</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dirty="0">
                          <a:effectLst/>
                        </a:rPr>
                        <a:t>65 (61-69)</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0.812</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extLst>
                  <a:ext uri="{0D108BD9-81ED-4DB2-BD59-A6C34878D82A}">
                    <a16:rowId xmlns:a16="http://schemas.microsoft.com/office/drawing/2014/main" xmlns="" val="10007"/>
                  </a:ext>
                </a:extLst>
              </a:tr>
              <a:tr h="287839">
                <a:tc>
                  <a:txBody>
                    <a:bodyPr/>
                    <a:lstStyle/>
                    <a:p>
                      <a:pPr>
                        <a:spcAft>
                          <a:spcPts val="0"/>
                        </a:spcAft>
                      </a:pPr>
                      <a:r>
                        <a:rPr lang="nl-BE" sz="1400" dirty="0">
                          <a:effectLst/>
                        </a:rPr>
                        <a:t>LVEDD (cm) </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nl-BE" sz="1400">
                          <a:effectLst/>
                        </a:rPr>
                        <a:t>52</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3.17 (2.79-3.64)</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dirty="0">
                          <a:effectLst/>
                        </a:rPr>
                        <a:t>3.15 (2.74-3.59)</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0.939</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extLst>
                  <a:ext uri="{0D108BD9-81ED-4DB2-BD59-A6C34878D82A}">
                    <a16:rowId xmlns:a16="http://schemas.microsoft.com/office/drawing/2014/main" xmlns="" val="10008"/>
                  </a:ext>
                </a:extLst>
              </a:tr>
              <a:tr h="287839">
                <a:tc>
                  <a:txBody>
                    <a:bodyPr/>
                    <a:lstStyle/>
                    <a:p>
                      <a:pPr>
                        <a:spcAft>
                          <a:spcPts val="0"/>
                        </a:spcAft>
                      </a:pPr>
                      <a:r>
                        <a:rPr lang="nl-BE" sz="1400" dirty="0">
                          <a:effectLst/>
                        </a:rPr>
                        <a:t>RVEDD (cm) </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nl-BE" sz="1400">
                          <a:effectLst/>
                        </a:rPr>
                        <a:t>52</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1.39 (1.05-1.69)</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1.37 (1.13-1.66)</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0.912</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extLst>
                  <a:ext uri="{0D108BD9-81ED-4DB2-BD59-A6C34878D82A}">
                    <a16:rowId xmlns:a16="http://schemas.microsoft.com/office/drawing/2014/main" xmlns="" val="10009"/>
                  </a:ext>
                </a:extLst>
              </a:tr>
              <a:tr h="287839">
                <a:tc>
                  <a:txBody>
                    <a:bodyPr/>
                    <a:lstStyle/>
                    <a:p>
                      <a:pPr>
                        <a:spcAft>
                          <a:spcPts val="0"/>
                        </a:spcAft>
                      </a:pPr>
                      <a:r>
                        <a:rPr lang="nl-BE" sz="1400" dirty="0">
                          <a:effectLst/>
                        </a:rPr>
                        <a:t>LVPW </a:t>
                      </a:r>
                      <a:r>
                        <a:rPr lang="nl-BE" sz="1400" dirty="0" err="1">
                          <a:effectLst/>
                        </a:rPr>
                        <a:t>thickness</a:t>
                      </a:r>
                      <a:r>
                        <a:rPr lang="nl-BE" sz="1400" dirty="0">
                          <a:effectLst/>
                        </a:rPr>
                        <a:t> (cm) </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nl-BE" sz="1400">
                          <a:effectLst/>
                        </a:rPr>
                        <a:t>52</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0.47 (0.38-0.60)</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dirty="0">
                          <a:effectLst/>
                        </a:rPr>
                        <a:t>0.44 (0.33-0.57)</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0.097</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extLst>
                  <a:ext uri="{0D108BD9-81ED-4DB2-BD59-A6C34878D82A}">
                    <a16:rowId xmlns:a16="http://schemas.microsoft.com/office/drawing/2014/main" xmlns="" val="10010"/>
                  </a:ext>
                </a:extLst>
              </a:tr>
              <a:tr h="302231">
                <a:tc>
                  <a:txBody>
                    <a:bodyPr/>
                    <a:lstStyle/>
                    <a:p>
                      <a:pPr>
                        <a:spcAft>
                          <a:spcPts val="0"/>
                        </a:spcAft>
                      </a:pPr>
                      <a:r>
                        <a:rPr lang="nl-BE" sz="1400" dirty="0">
                          <a:effectLst/>
                        </a:rPr>
                        <a:t>IVS </a:t>
                      </a:r>
                      <a:r>
                        <a:rPr lang="nl-BE" sz="1400" dirty="0" err="1">
                          <a:effectLst/>
                        </a:rPr>
                        <a:t>thickness</a:t>
                      </a:r>
                      <a:r>
                        <a:rPr lang="nl-BE" sz="1400" dirty="0">
                          <a:effectLst/>
                        </a:rPr>
                        <a:t> (cm)</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nl-BE" sz="1400">
                          <a:effectLst/>
                        </a:rPr>
                        <a:t>52</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0.46 (0.39-0.57)</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0.45 (0.38-0.57)</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dirty="0">
                          <a:effectLst/>
                        </a:rPr>
                        <a:t>0.766</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tc>
                <a:extLst>
                  <a:ext uri="{0D108BD9-81ED-4DB2-BD59-A6C34878D82A}">
                    <a16:rowId xmlns:a16="http://schemas.microsoft.com/office/drawing/2014/main" xmlns="" val="10011"/>
                  </a:ext>
                </a:extLst>
              </a:tr>
              <a:tr h="405834">
                <a:tc>
                  <a:txBody>
                    <a:bodyPr/>
                    <a:lstStyle/>
                    <a:p>
                      <a:pPr>
                        <a:spcAft>
                          <a:spcPts val="0"/>
                        </a:spcAft>
                      </a:pPr>
                      <a:r>
                        <a:rPr lang="en-US" sz="1400" dirty="0">
                          <a:effectLst/>
                        </a:rPr>
                        <a:t>TDI basal segment LV lateral wall</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nl-BE" sz="1400">
                          <a:effectLst/>
                        </a:rPr>
                        <a:t>45</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gridSpan="3">
                  <a:txBody>
                    <a:bodyPr/>
                    <a:lstStyle/>
                    <a:p>
                      <a:pPr>
                        <a:spcAft>
                          <a:spcPts val="0"/>
                        </a:spcAft>
                      </a:pPr>
                      <a:r>
                        <a:rPr lang="nl-BE" sz="1400" dirty="0">
                          <a:effectLst/>
                        </a:rPr>
                        <a:t>  </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xmlns="" val="10012"/>
                  </a:ext>
                </a:extLst>
              </a:tr>
              <a:tr h="405834">
                <a:tc>
                  <a:txBody>
                    <a:bodyPr/>
                    <a:lstStyle/>
                    <a:p>
                      <a:pPr>
                        <a:spcAft>
                          <a:spcPts val="0"/>
                        </a:spcAft>
                      </a:pPr>
                      <a:r>
                        <a:rPr lang="en-US" sz="1400" dirty="0">
                          <a:effectLst/>
                        </a:rPr>
                        <a:t>       Peak systolic velocity (cm/s)</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en-US" sz="1400">
                          <a:effectLst/>
                        </a:rPr>
                        <a:t> </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6.5 (4.6-9.6)</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6.7 (5-9.1)</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dirty="0">
                          <a:effectLst/>
                        </a:rPr>
                        <a:t>0.481</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tc>
                <a:extLst>
                  <a:ext uri="{0D108BD9-81ED-4DB2-BD59-A6C34878D82A}">
                    <a16:rowId xmlns:a16="http://schemas.microsoft.com/office/drawing/2014/main" xmlns="" val="10013"/>
                  </a:ext>
                </a:extLst>
              </a:tr>
              <a:tr h="405834">
                <a:tc>
                  <a:txBody>
                    <a:bodyPr/>
                    <a:lstStyle/>
                    <a:p>
                      <a:pPr>
                        <a:spcAft>
                          <a:spcPts val="0"/>
                        </a:spcAft>
                      </a:pPr>
                      <a:r>
                        <a:rPr lang="nl-BE" sz="1400" dirty="0">
                          <a:effectLst/>
                        </a:rPr>
                        <a:t> </a:t>
                      </a:r>
                      <a:r>
                        <a:rPr lang="en-US" sz="1400" dirty="0">
                          <a:effectLst/>
                        </a:rPr>
                        <a:t>      Peak early diastolic velocity (cm/s)</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en-US" sz="1400">
                          <a:effectLst/>
                        </a:rPr>
                        <a:t> </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13.9 (10.3-1.74)</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14.7 (11.8-17.3)</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dirty="0">
                          <a:effectLst/>
                        </a:rPr>
                        <a:t>0.144</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tc>
                <a:extLst>
                  <a:ext uri="{0D108BD9-81ED-4DB2-BD59-A6C34878D82A}">
                    <a16:rowId xmlns:a16="http://schemas.microsoft.com/office/drawing/2014/main" xmlns="" val="10014"/>
                  </a:ext>
                </a:extLst>
              </a:tr>
              <a:tr h="405834">
                <a:tc>
                  <a:txBody>
                    <a:bodyPr/>
                    <a:lstStyle/>
                    <a:p>
                      <a:pPr>
                        <a:spcAft>
                          <a:spcPts val="0"/>
                        </a:spcAft>
                      </a:pPr>
                      <a:r>
                        <a:rPr lang="en-US" sz="1400" dirty="0">
                          <a:effectLst/>
                        </a:rPr>
                        <a:t>Mean global LV longitudinal strain (%)</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nl-BE" sz="1400">
                          <a:effectLst/>
                        </a:rPr>
                        <a:t>36*</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20.3 (15.6-25.3)</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21.4 (16.6-25.9)</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dirty="0">
                          <a:effectLst/>
                        </a:rPr>
                        <a:t>0.223</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tc>
                <a:extLst>
                  <a:ext uri="{0D108BD9-81ED-4DB2-BD59-A6C34878D82A}">
                    <a16:rowId xmlns:a16="http://schemas.microsoft.com/office/drawing/2014/main" xmlns="" val="10015"/>
                  </a:ext>
                </a:extLst>
              </a:tr>
              <a:tr h="405834">
                <a:tc>
                  <a:txBody>
                    <a:bodyPr/>
                    <a:lstStyle/>
                    <a:p>
                      <a:pPr>
                        <a:spcAft>
                          <a:spcPts val="0"/>
                        </a:spcAft>
                      </a:pPr>
                      <a:r>
                        <a:rPr lang="en-US" sz="1400" dirty="0">
                          <a:effectLst/>
                        </a:rPr>
                        <a:t>Mean global LV circumferential strain (%)</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solidFill>
                      <a:schemeClr val="accent1">
                        <a:lumMod val="75000"/>
                      </a:schemeClr>
                    </a:solidFill>
                  </a:tcPr>
                </a:tc>
                <a:tc>
                  <a:txBody>
                    <a:bodyPr/>
                    <a:lstStyle/>
                    <a:p>
                      <a:pPr algn="ctr">
                        <a:spcAft>
                          <a:spcPts val="0"/>
                        </a:spcAft>
                      </a:pPr>
                      <a:r>
                        <a:rPr lang="nl-BE" sz="1400">
                          <a:effectLst/>
                        </a:rPr>
                        <a:t>19* </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21.7 (17.5-24.3)</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a:effectLst/>
                        </a:rPr>
                        <a:t>22.1 (16.9-24.4)</a:t>
                      </a:r>
                      <a:endParaRPr lang="nl-BE" sz="1400">
                        <a:effectLst/>
                        <a:latin typeface="Times New Roman" panose="02020603050405020304" pitchFamily="18" charset="0"/>
                        <a:ea typeface="Times New Roman" panose="02020603050405020304" pitchFamily="18" charset="0"/>
                      </a:endParaRPr>
                    </a:p>
                  </a:txBody>
                  <a:tcPr marL="29240" marR="29240" marT="0" marB="0" anchor="ctr"/>
                </a:tc>
                <a:tc>
                  <a:txBody>
                    <a:bodyPr/>
                    <a:lstStyle/>
                    <a:p>
                      <a:pPr algn="ctr">
                        <a:spcAft>
                          <a:spcPts val="0"/>
                        </a:spcAft>
                      </a:pPr>
                      <a:r>
                        <a:rPr lang="nl-BE" sz="1400" dirty="0">
                          <a:effectLst/>
                        </a:rPr>
                        <a:t>0.747</a:t>
                      </a:r>
                      <a:endParaRPr lang="nl-BE" sz="1400" dirty="0">
                        <a:effectLst/>
                        <a:latin typeface="Times New Roman" panose="02020603050405020304" pitchFamily="18" charset="0"/>
                        <a:ea typeface="Times New Roman" panose="02020603050405020304" pitchFamily="18" charset="0"/>
                      </a:endParaRPr>
                    </a:p>
                  </a:txBody>
                  <a:tcPr marL="29240" marR="29240" marT="0" marB="0" anchor="ctr"/>
                </a:tc>
                <a:extLst>
                  <a:ext uri="{0D108BD9-81ED-4DB2-BD59-A6C34878D82A}">
                    <a16:rowId xmlns:a16="http://schemas.microsoft.com/office/drawing/2014/main" xmlns="" val="10016"/>
                  </a:ext>
                </a:extLst>
              </a:tr>
            </a:tbl>
          </a:graphicData>
        </a:graphic>
      </p:graphicFrame>
      <p:sp>
        <p:nvSpPr>
          <p:cNvPr id="2" name="Tekstvak 1"/>
          <p:cNvSpPr txBox="1"/>
          <p:nvPr/>
        </p:nvSpPr>
        <p:spPr>
          <a:xfrm>
            <a:off x="4561238" y="180234"/>
            <a:ext cx="4388381" cy="769441"/>
          </a:xfrm>
          <a:prstGeom prst="rect">
            <a:avLst/>
          </a:prstGeom>
          <a:noFill/>
        </p:spPr>
        <p:txBody>
          <a:bodyPr wrap="none" rtlCol="0">
            <a:spAutoFit/>
          </a:bodyPr>
          <a:lstStyle/>
          <a:p>
            <a:r>
              <a:rPr lang="nl-BE" sz="4400" b="1" i="1" dirty="0" err="1">
                <a:solidFill>
                  <a:srgbClr val="0070C0"/>
                </a:solidFill>
                <a:effectLst>
                  <a:outerShdw blurRad="38100" dist="38100" dir="2700000" algn="tl">
                    <a:srgbClr val="000000">
                      <a:alpha val="43137"/>
                    </a:srgbClr>
                  </a:outerShdw>
                </a:effectLst>
                <a:latin typeface="+mn-lt"/>
              </a:rPr>
              <a:t>Echocardiography</a:t>
            </a:r>
            <a:endParaRPr lang="nl-BE" sz="4400" b="1" i="1" dirty="0">
              <a:solidFill>
                <a:srgbClr val="0070C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648427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88927" y="933812"/>
            <a:ext cx="4752528" cy="792162"/>
          </a:xfrm>
        </p:spPr>
        <p:txBody>
          <a:bodyPr>
            <a:normAutofit/>
          </a:bodyPr>
          <a:lstStyle/>
          <a:p>
            <a:r>
              <a:rPr lang="nl-BE" sz="4400" b="1" i="1" noProof="1">
                <a:solidFill>
                  <a:srgbClr val="0070C0"/>
                </a:solidFill>
                <a:effectLst>
                  <a:outerShdw blurRad="38100" dist="38100" dir="2700000" algn="tl">
                    <a:srgbClr val="000000">
                      <a:alpha val="43137"/>
                    </a:srgbClr>
                  </a:outerShdw>
                </a:effectLst>
              </a:rPr>
              <a:t>MRI pre-operative</a:t>
            </a:r>
          </a:p>
        </p:txBody>
      </p:sp>
      <p:sp>
        <p:nvSpPr>
          <p:cNvPr id="8" name="Tekstvak 7"/>
          <p:cNvSpPr txBox="1"/>
          <p:nvPr/>
        </p:nvSpPr>
        <p:spPr>
          <a:xfrm>
            <a:off x="1968947" y="1980431"/>
            <a:ext cx="4248472" cy="1523494"/>
          </a:xfrm>
          <a:prstGeom prst="rect">
            <a:avLst/>
          </a:prstGeom>
          <a:noFill/>
        </p:spPr>
        <p:txBody>
          <a:bodyPr wrap="square" rtlCol="0">
            <a:spAutoFit/>
          </a:bodyPr>
          <a:lstStyle/>
          <a:p>
            <a:r>
              <a:rPr lang="nl-BE" sz="2400" noProof="1">
                <a:latin typeface="+mn-lt"/>
              </a:rPr>
              <a:t>Tongue tumor, over midline, diameter 3.2x2.9x2.4cm</a:t>
            </a:r>
          </a:p>
          <a:p>
            <a:r>
              <a:rPr lang="nl-BE" sz="2400" noProof="1">
                <a:latin typeface="+mn-lt"/>
              </a:rPr>
              <a:t>Suspect nodes </a:t>
            </a:r>
          </a:p>
          <a:p>
            <a:endParaRPr lang="nl-BE" noProof="1"/>
          </a:p>
        </p:txBody>
      </p:sp>
      <p:pic>
        <p:nvPicPr>
          <p:cNvPr id="1026" name="Picture 2"/>
          <p:cNvPicPr>
            <a:picLocks noGrp="1" noChangeAspect="1" noChangeArrowheads="1"/>
          </p:cNvPicPr>
          <p:nvPr>
            <p:ph idx="1"/>
          </p:nvPr>
        </p:nvPicPr>
        <p:blipFill>
          <a:blip r:embed="rId2" cstate="print"/>
          <a:srcRect/>
          <a:stretch>
            <a:fillRect/>
          </a:stretch>
        </p:blipFill>
        <p:spPr bwMode="auto">
          <a:xfrm>
            <a:off x="6649467" y="1116338"/>
            <a:ext cx="4680520" cy="5950539"/>
          </a:xfrm>
          <a:prstGeom prst="rect">
            <a:avLst/>
          </a:prstGeom>
          <a:ln>
            <a:noFill/>
          </a:ln>
          <a:effectLst>
            <a:outerShdw blurRad="292100" dist="139700" dir="2700000" algn="tl" rotWithShape="0">
              <a:srgbClr val="333333">
                <a:alpha val="65000"/>
              </a:srgbClr>
            </a:outerShdw>
          </a:effectLst>
        </p:spPr>
      </p:pic>
      <p:cxnSp>
        <p:nvCxnSpPr>
          <p:cNvPr id="10" name="Rechte verbindingslijn met pijl 9"/>
          <p:cNvCxnSpPr/>
          <p:nvPr/>
        </p:nvCxnSpPr>
        <p:spPr bwMode="auto">
          <a:xfrm rot="5400000">
            <a:off x="9493783" y="1728403"/>
            <a:ext cx="720080" cy="648072"/>
          </a:xfrm>
          <a:prstGeom prst="straightConnector1">
            <a:avLst/>
          </a:prstGeom>
          <a:solidFill>
            <a:schemeClr val="accent1"/>
          </a:solidFill>
          <a:ln w="76200" cap="flat" cmpd="sng" algn="ctr">
            <a:solidFill>
              <a:srgbClr val="FF0000"/>
            </a:solidFill>
            <a:prstDash val="solid"/>
            <a:round/>
            <a:headEnd type="none" w="med" len="med"/>
            <a:tailEnd type="arrow"/>
          </a:ln>
          <a:effectLst/>
        </p:spPr>
      </p:cxnSp>
      <p:sp>
        <p:nvSpPr>
          <p:cNvPr id="11" name="Titel 1"/>
          <p:cNvSpPr txBox="1">
            <a:spLocks/>
          </p:cNvSpPr>
          <p:nvPr/>
        </p:nvSpPr>
        <p:spPr bwMode="auto">
          <a:xfrm>
            <a:off x="1982521" y="3362301"/>
            <a:ext cx="4032447" cy="792162"/>
          </a:xfrm>
          <a:prstGeom prst="rect">
            <a:avLst/>
          </a:prstGeom>
          <a:noFill/>
          <a:ln w="9525">
            <a:noFill/>
            <a:miter lim="800000"/>
            <a:headEnd/>
            <a:tailEnd/>
          </a:ln>
        </p:spPr>
        <p:txBody>
          <a:bodyPr vert="horz" wrap="square" lIns="104306" tIns="52153" rIns="104306" bIns="52153" numCol="1" anchor="ctr" anchorCtr="0" compatLnSpc="1">
            <a:prstTxWarp prst="textNoShape">
              <a:avLst/>
            </a:prstTxWarp>
          </a:bodyPr>
          <a:lstStyle/>
          <a:p>
            <a:pPr defTabSz="1042988">
              <a:defRPr/>
            </a:pPr>
            <a:r>
              <a:rPr lang="nl-NL" sz="4400" b="1" i="1" noProof="1">
                <a:solidFill>
                  <a:srgbClr val="0070C0"/>
                </a:solidFill>
                <a:effectLst>
                  <a:outerShdw blurRad="38100" dist="38100" dir="2700000" algn="tl">
                    <a:srgbClr val="000000">
                      <a:alpha val="43137"/>
                    </a:srgbClr>
                  </a:outerShdw>
                </a:effectLst>
                <a:latin typeface="+mj-lt"/>
                <a:ea typeface="+mj-ea"/>
                <a:cs typeface="+mj-cs"/>
              </a:rPr>
              <a:t>Staging</a:t>
            </a:r>
            <a:endParaRPr lang="nl-BE" sz="4400" b="1" i="1" noProof="1">
              <a:solidFill>
                <a:srgbClr val="0070C0"/>
              </a:solidFill>
              <a:effectLst>
                <a:outerShdw blurRad="38100" dist="38100" dir="2700000" algn="tl">
                  <a:srgbClr val="000000">
                    <a:alpha val="43137"/>
                  </a:srgbClr>
                </a:outerShdw>
              </a:effectLst>
              <a:latin typeface="+mj-lt"/>
              <a:ea typeface="+mj-ea"/>
              <a:cs typeface="+mj-cs"/>
            </a:endParaRPr>
          </a:p>
        </p:txBody>
      </p:sp>
      <p:sp>
        <p:nvSpPr>
          <p:cNvPr id="14" name="Tekstvak 13"/>
          <p:cNvSpPr txBox="1"/>
          <p:nvPr/>
        </p:nvSpPr>
        <p:spPr>
          <a:xfrm>
            <a:off x="2040955" y="4140674"/>
            <a:ext cx="4248472" cy="830997"/>
          </a:xfrm>
          <a:prstGeom prst="rect">
            <a:avLst/>
          </a:prstGeom>
          <a:noFill/>
        </p:spPr>
        <p:txBody>
          <a:bodyPr wrap="square" rtlCol="0">
            <a:spAutoFit/>
          </a:bodyPr>
          <a:lstStyle/>
          <a:p>
            <a:r>
              <a:rPr lang="nl-BE" sz="2400" noProof="1"/>
              <a:t>Sonar liver, chest X-ray: negative</a:t>
            </a:r>
            <a:endParaRPr lang="nl-BE" noProof="1"/>
          </a:p>
        </p:txBody>
      </p:sp>
      <p:sp>
        <p:nvSpPr>
          <p:cNvPr id="15" name="Titel 1"/>
          <p:cNvSpPr txBox="1">
            <a:spLocks/>
          </p:cNvSpPr>
          <p:nvPr/>
        </p:nvSpPr>
        <p:spPr bwMode="auto">
          <a:xfrm>
            <a:off x="2040955" y="5148783"/>
            <a:ext cx="4608512" cy="800546"/>
          </a:xfrm>
          <a:prstGeom prst="rect">
            <a:avLst/>
          </a:prstGeom>
          <a:noFill/>
          <a:ln w="9525">
            <a:noFill/>
            <a:miter lim="800000"/>
            <a:headEnd/>
            <a:tailEnd/>
          </a:ln>
        </p:spPr>
        <p:txBody>
          <a:bodyPr vert="horz" wrap="square" lIns="104306" tIns="52153" rIns="104306" bIns="52153" numCol="1" anchor="ctr" anchorCtr="0" compatLnSpc="1">
            <a:prstTxWarp prst="textNoShape">
              <a:avLst/>
            </a:prstTxWarp>
          </a:bodyPr>
          <a:lstStyle/>
          <a:p>
            <a:pPr defTabSz="1042988">
              <a:defRPr/>
            </a:pPr>
            <a:r>
              <a:rPr lang="nl-BE" sz="2800" b="1" kern="0" dirty="0">
                <a:latin typeface="+mj-lt"/>
                <a:ea typeface="+mj-ea"/>
                <a:cs typeface="+mj-cs"/>
              </a:rPr>
              <a:t>Stage cT4N2M0</a:t>
            </a:r>
          </a:p>
        </p:txBody>
      </p:sp>
      <p:sp>
        <p:nvSpPr>
          <p:cNvPr id="9" name="Tijdelijke aanduiding voor dianummer 8"/>
          <p:cNvSpPr>
            <a:spLocks noGrp="1"/>
          </p:cNvSpPr>
          <p:nvPr>
            <p:ph type="sldNum" sz="quarter" idx="12"/>
          </p:nvPr>
        </p:nvSpPr>
        <p:spPr/>
        <p:txBody>
          <a:bodyPr/>
          <a:lstStyle/>
          <a:p>
            <a:pPr>
              <a:defRPr/>
            </a:pPr>
            <a:fld id="{B32D19F7-2ED5-40C1-AA23-B1B84A595665}" type="slidenum">
              <a:rPr lang="nl-NL" smtClean="0"/>
              <a:pPr>
                <a:defRPr/>
              </a:pPr>
              <a:t>4</a:t>
            </a:fld>
            <a:endParaRPr lang="nl-NL"/>
          </a:p>
        </p:txBody>
      </p:sp>
    </p:spTree>
    <p:extLst>
      <p:ext uri="{BB962C8B-B14F-4D97-AF65-F5344CB8AC3E}">
        <p14:creationId xmlns:p14="http://schemas.microsoft.com/office/powerpoint/2010/main" val="40261916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4525081" y="137030"/>
            <a:ext cx="3206906" cy="789375"/>
          </a:xfrm>
        </p:spPr>
        <p:txBody>
          <a:bodyPr>
            <a:normAutofit/>
          </a:bodyPr>
          <a:lstStyle/>
          <a:p>
            <a:pPr algn="ctr"/>
            <a:r>
              <a:rPr lang="nl-BE" sz="4400" b="1" i="1" dirty="0" err="1">
                <a:solidFill>
                  <a:srgbClr val="0070C0"/>
                </a:solidFill>
                <a:effectLst>
                  <a:outerShdw blurRad="38100" dist="38100" dir="2700000" algn="tl">
                    <a:srgbClr val="000000">
                      <a:alpha val="43137"/>
                    </a:srgbClr>
                  </a:outerShdw>
                </a:effectLst>
                <a:latin typeface="+mn-lt"/>
                <a:ea typeface="+mn-ea"/>
                <a:cs typeface="+mn-cs"/>
              </a:rPr>
              <a:t>Audiometry</a:t>
            </a:r>
            <a:endParaRPr lang="nl-BE" sz="4400" b="1" i="1" dirty="0">
              <a:solidFill>
                <a:srgbClr val="0070C0"/>
              </a:solidFill>
              <a:effectLst>
                <a:outerShdw blurRad="38100" dist="38100" dir="2700000" algn="tl">
                  <a:srgbClr val="000000">
                    <a:alpha val="43137"/>
                  </a:srgbClr>
                </a:outerShdw>
              </a:effectLst>
              <a:latin typeface="+mn-lt"/>
              <a:ea typeface="+mn-ea"/>
              <a:cs typeface="+mn-cs"/>
            </a:endParaRPr>
          </a:p>
        </p:txBody>
      </p:sp>
      <p:sp>
        <p:nvSpPr>
          <p:cNvPr id="3" name="Tijdelijke aanduiding voor inhoud 2"/>
          <p:cNvSpPr>
            <a:spLocks noGrp="1"/>
          </p:cNvSpPr>
          <p:nvPr>
            <p:ph idx="1"/>
          </p:nvPr>
        </p:nvSpPr>
        <p:spPr>
          <a:xfrm>
            <a:off x="1658264" y="2809501"/>
            <a:ext cx="10248895" cy="5106930"/>
          </a:xfrm>
        </p:spPr>
        <p:txBody>
          <a:bodyPr>
            <a:normAutofit/>
          </a:bodyPr>
          <a:lstStyle/>
          <a:p>
            <a:r>
              <a:rPr lang="nl-BE" dirty="0" smtClean="0">
                <a:solidFill>
                  <a:schemeClr val="tx1"/>
                </a:solidFill>
              </a:rPr>
              <a:t>N = 21 </a:t>
            </a:r>
            <a:r>
              <a:rPr lang="nl-BE" dirty="0" err="1" smtClean="0">
                <a:solidFill>
                  <a:schemeClr val="tx1"/>
                </a:solidFill>
              </a:rPr>
              <a:t>between</a:t>
            </a:r>
            <a:r>
              <a:rPr lang="nl-BE" dirty="0" smtClean="0">
                <a:solidFill>
                  <a:schemeClr val="tx1"/>
                </a:solidFill>
              </a:rPr>
              <a:t> 5.0 and 17.4y (</a:t>
            </a:r>
            <a:r>
              <a:rPr lang="nl-BE" dirty="0" err="1" smtClean="0">
                <a:solidFill>
                  <a:schemeClr val="tx1"/>
                </a:solidFill>
              </a:rPr>
              <a:t>med</a:t>
            </a:r>
            <a:r>
              <a:rPr lang="nl-BE" dirty="0" smtClean="0">
                <a:solidFill>
                  <a:schemeClr val="tx1"/>
                </a:solidFill>
              </a:rPr>
              <a:t>: 6.5y)</a:t>
            </a:r>
            <a:endParaRPr lang="nl-BE" dirty="0">
              <a:solidFill>
                <a:schemeClr val="tx1"/>
              </a:solidFill>
            </a:endParaRPr>
          </a:p>
          <a:p>
            <a:pPr lvl="1"/>
            <a:r>
              <a:rPr lang="nl-BE" sz="2100" dirty="0"/>
              <a:t>3 </a:t>
            </a:r>
            <a:r>
              <a:rPr lang="nl-BE" sz="2100" dirty="0" err="1"/>
              <a:t>children</a:t>
            </a:r>
            <a:r>
              <a:rPr lang="nl-BE" sz="2100" dirty="0"/>
              <a:t> </a:t>
            </a:r>
            <a:r>
              <a:rPr lang="nl-BE" sz="2100" dirty="0" err="1"/>
              <a:t>with</a:t>
            </a:r>
            <a:r>
              <a:rPr lang="nl-BE" sz="2100" dirty="0"/>
              <a:t> hearing </a:t>
            </a:r>
            <a:r>
              <a:rPr lang="nl-BE" sz="2100" dirty="0" err="1"/>
              <a:t>loss</a:t>
            </a:r>
            <a:endParaRPr lang="nl-BE" sz="2100" dirty="0"/>
          </a:p>
          <a:p>
            <a:pPr lvl="1"/>
            <a:endParaRPr lang="nl-BE" sz="2100" dirty="0"/>
          </a:p>
          <a:p>
            <a:pPr lvl="2"/>
            <a:r>
              <a:rPr lang="fr-BE" sz="2100" noProof="1">
                <a:sym typeface="Wingdings" pitchFamily="2" charset="2"/>
              </a:rPr>
              <a:t>Hearing loss in high tones (diagnosis at 6y – CT scan: </a:t>
            </a:r>
            <a:r>
              <a:rPr lang="fr-BE" sz="2100" noProof="1">
                <a:solidFill>
                  <a:srgbClr val="FF0000"/>
                </a:solidFill>
                <a:sym typeface="Wingdings" pitchFamily="2" charset="2"/>
              </a:rPr>
              <a:t>damaged eardrum </a:t>
            </a:r>
            <a:r>
              <a:rPr lang="fr-BE" sz="2100" noProof="1">
                <a:sym typeface="Wingdings" pitchFamily="2" charset="2"/>
              </a:rPr>
              <a:t>– up to 100 dB) </a:t>
            </a:r>
          </a:p>
          <a:p>
            <a:pPr marL="1043056" lvl="2" indent="0">
              <a:buNone/>
            </a:pPr>
            <a:r>
              <a:rPr lang="fr-BE" sz="2100" noProof="1">
                <a:sym typeface="Wingdings" pitchFamily="2" charset="2"/>
              </a:rPr>
              <a:t> exposed to </a:t>
            </a:r>
            <a:r>
              <a:rPr lang="fr-BE" sz="2100" noProof="1">
                <a:solidFill>
                  <a:srgbClr val="FF0000"/>
                </a:solidFill>
                <a:sym typeface="Wingdings" pitchFamily="2" charset="2"/>
              </a:rPr>
              <a:t>cisplatin</a:t>
            </a:r>
          </a:p>
          <a:p>
            <a:pPr lvl="2"/>
            <a:endParaRPr lang="nl-BE" sz="2100" dirty="0"/>
          </a:p>
          <a:p>
            <a:pPr lvl="2"/>
            <a:r>
              <a:rPr lang="fr-BE" sz="2100" noProof="1">
                <a:sym typeface="Wingdings" pitchFamily="2" charset="2"/>
              </a:rPr>
              <a:t>Mild hearing loss in low tones, right side (diagnosis at 6y – up to 50 dB)</a:t>
            </a:r>
          </a:p>
          <a:p>
            <a:pPr lvl="2"/>
            <a:r>
              <a:rPr lang="fr-BE" sz="2100" noProof="1">
                <a:sym typeface="Wingdings" pitchFamily="2" charset="2"/>
              </a:rPr>
              <a:t>Mild hearing loss in low tones, right side (diagnosis at 6y – up to 50 dB) </a:t>
            </a:r>
          </a:p>
          <a:p>
            <a:pPr marL="631512" lvl="2" indent="0">
              <a:buNone/>
            </a:pPr>
            <a:r>
              <a:rPr lang="fr-BE" sz="2100" noProof="1">
                <a:sym typeface="Wingdings" pitchFamily="2" charset="2"/>
              </a:rPr>
              <a:t>	 Premature born twin with </a:t>
            </a:r>
            <a:r>
              <a:rPr lang="fr-BE" sz="2100" noProof="1">
                <a:solidFill>
                  <a:srgbClr val="FF0000"/>
                </a:solidFill>
                <a:sym typeface="Wingdings" pitchFamily="2" charset="2"/>
              </a:rPr>
              <a:t>major neurodevelopmental delay</a:t>
            </a:r>
            <a:r>
              <a:rPr lang="fr-BE" sz="2100" noProof="1">
                <a:sym typeface="Wingdings" pitchFamily="2" charset="2"/>
              </a:rPr>
              <a:t>, exposed to 			</a:t>
            </a:r>
            <a:r>
              <a:rPr lang="fr-BE" sz="2100" noProof="1">
                <a:solidFill>
                  <a:srgbClr val="FF0000"/>
                </a:solidFill>
                <a:sym typeface="Wingdings" panose="05000000000000000000" pitchFamily="2" charset="2"/>
              </a:rPr>
              <a:t>idarubicin and arabinoside cytosin </a:t>
            </a:r>
            <a:r>
              <a:rPr lang="fr-BE" sz="2100" noProof="1">
                <a:sym typeface="Wingdings" panose="05000000000000000000" pitchFamily="2" charset="2"/>
              </a:rPr>
              <a:t>in pregnancy</a:t>
            </a:r>
          </a:p>
        </p:txBody>
      </p:sp>
      <p:sp>
        <p:nvSpPr>
          <p:cNvPr id="9" name="Tijdelijke aanduiding voor inhoud 5"/>
          <p:cNvSpPr txBox="1">
            <a:spLocks/>
          </p:cNvSpPr>
          <p:nvPr/>
        </p:nvSpPr>
        <p:spPr>
          <a:xfrm>
            <a:off x="1374775" y="7276823"/>
            <a:ext cx="3726264" cy="269946"/>
          </a:xfrm>
          <a:prstGeom prst="rect">
            <a:avLst/>
          </a:prstGeom>
        </p:spPr>
        <p:txBody>
          <a:bodyPr vert="horz" wrap="square" lIns="80201" tIns="40100" rIns="80201" bIns="4010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en-US" sz="1228" noProof="1"/>
              <a:t>Amant et al., 2012 (Lancet Oncology</a:t>
            </a:r>
            <a:r>
              <a:rPr lang="en-US" sz="1053" noProof="1"/>
              <a:t>)</a:t>
            </a:r>
          </a:p>
        </p:txBody>
      </p:sp>
      <p:pic>
        <p:nvPicPr>
          <p:cNvPr id="8" name="Afbeelding 7"/>
          <p:cNvPicPr>
            <a:picLocks noChangeAspect="1"/>
          </p:cNvPicPr>
          <p:nvPr/>
        </p:nvPicPr>
        <p:blipFill rotWithShape="1">
          <a:blip r:embed="rId3" cstate="print"/>
          <a:srcRect l="21194" t="29329" r="10272" b="39172"/>
          <a:stretch/>
        </p:blipFill>
        <p:spPr>
          <a:xfrm>
            <a:off x="7513563" y="1147110"/>
            <a:ext cx="4197824" cy="1083309"/>
          </a:xfrm>
          <a:prstGeom prst="rect">
            <a:avLst/>
          </a:prstGeom>
          <a:ln>
            <a:solidFill>
              <a:schemeClr val="tx1">
                <a:lumMod val="50000"/>
              </a:schemeClr>
            </a:solidFill>
          </a:ln>
        </p:spPr>
      </p:pic>
      <p:pic>
        <p:nvPicPr>
          <p:cNvPr id="2" name="Afbeelding 1"/>
          <p:cNvPicPr>
            <a:picLocks noChangeAspect="1"/>
          </p:cNvPicPr>
          <p:nvPr/>
        </p:nvPicPr>
        <p:blipFill>
          <a:blip r:embed="rId4" cstate="print"/>
          <a:stretch>
            <a:fillRect/>
          </a:stretch>
        </p:blipFill>
        <p:spPr>
          <a:xfrm>
            <a:off x="1658264" y="314794"/>
            <a:ext cx="2822693" cy="2274005"/>
          </a:xfrm>
          <a:prstGeom prst="rect">
            <a:avLst/>
          </a:prstGeom>
        </p:spPr>
      </p:pic>
    </p:spTree>
    <p:extLst>
      <p:ext uri="{BB962C8B-B14F-4D97-AF65-F5344CB8AC3E}">
        <p14:creationId xmlns:p14="http://schemas.microsoft.com/office/powerpoint/2010/main" val="399172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82905" y="468266"/>
            <a:ext cx="9982963" cy="789375"/>
          </a:xfrm>
        </p:spPr>
        <p:txBody>
          <a:bodyPr>
            <a:normAutofit fontScale="90000"/>
          </a:bodyPr>
          <a:lstStyle/>
          <a:p>
            <a:r>
              <a:rPr lang="nl-BE" sz="4900" b="1" i="1" dirty="0" err="1">
                <a:solidFill>
                  <a:srgbClr val="0070C0"/>
                </a:solidFill>
                <a:effectLst>
                  <a:outerShdw blurRad="38100" dist="38100" dir="2700000" algn="tl">
                    <a:srgbClr val="000000">
                      <a:alpha val="43137"/>
                    </a:srgbClr>
                  </a:outerShdw>
                </a:effectLst>
                <a:latin typeface="+mn-lt"/>
                <a:ea typeface="+mn-ea"/>
                <a:cs typeface="+mn-cs"/>
              </a:rPr>
              <a:t>Cisplatin-induced</a:t>
            </a:r>
            <a:r>
              <a:rPr lang="nl-BE" sz="4900" b="1" i="1" dirty="0">
                <a:solidFill>
                  <a:srgbClr val="0070C0"/>
                </a:solidFill>
                <a:effectLst>
                  <a:outerShdw blurRad="38100" dist="38100" dir="2700000" algn="tl">
                    <a:srgbClr val="000000">
                      <a:alpha val="43137"/>
                    </a:srgbClr>
                  </a:outerShdw>
                </a:effectLst>
                <a:latin typeface="+mn-lt"/>
                <a:ea typeface="+mn-ea"/>
                <a:cs typeface="+mn-cs"/>
              </a:rPr>
              <a:t> hearing </a:t>
            </a:r>
            <a:r>
              <a:rPr lang="nl-BE" sz="4900" b="1" i="1" dirty="0" err="1">
                <a:solidFill>
                  <a:srgbClr val="0070C0"/>
                </a:solidFill>
                <a:effectLst>
                  <a:outerShdw blurRad="38100" dist="38100" dir="2700000" algn="tl">
                    <a:srgbClr val="000000">
                      <a:alpha val="43137"/>
                    </a:srgbClr>
                  </a:outerShdw>
                </a:effectLst>
                <a:latin typeface="+mn-lt"/>
                <a:ea typeface="+mn-ea"/>
                <a:cs typeface="+mn-cs"/>
              </a:rPr>
              <a:t>loss</a:t>
            </a:r>
            <a:r>
              <a:rPr lang="nl-BE" sz="4900" b="1" i="1" dirty="0">
                <a:solidFill>
                  <a:srgbClr val="0070C0"/>
                </a:solidFill>
                <a:effectLst>
                  <a:outerShdw blurRad="38100" dist="38100" dir="2700000" algn="tl">
                    <a:srgbClr val="000000">
                      <a:alpha val="43137"/>
                    </a:srgbClr>
                  </a:outerShdw>
                </a:effectLst>
                <a:latin typeface="+mn-lt"/>
                <a:ea typeface="+mn-ea"/>
                <a:cs typeface="+mn-cs"/>
              </a:rPr>
              <a:t/>
            </a:r>
            <a:br>
              <a:rPr lang="nl-BE" sz="4900" b="1" i="1" dirty="0">
                <a:solidFill>
                  <a:srgbClr val="0070C0"/>
                </a:solidFill>
                <a:effectLst>
                  <a:outerShdw blurRad="38100" dist="38100" dir="2700000" algn="tl">
                    <a:srgbClr val="000000">
                      <a:alpha val="43137"/>
                    </a:srgbClr>
                  </a:outerShdw>
                </a:effectLst>
                <a:latin typeface="+mn-lt"/>
                <a:ea typeface="+mn-ea"/>
                <a:cs typeface="+mn-cs"/>
              </a:rPr>
            </a:br>
            <a:r>
              <a:rPr lang="nl-BE" sz="1300" b="1" i="1" dirty="0" err="1"/>
              <a:t>Geijteman</a:t>
            </a:r>
            <a:r>
              <a:rPr lang="nl-BE" sz="1300" b="1" i="1" dirty="0"/>
              <a:t> E et al., </a:t>
            </a:r>
            <a:r>
              <a:rPr lang="nl-BE" sz="1300" b="1" i="1" dirty="0" err="1"/>
              <a:t>Obstet</a:t>
            </a:r>
            <a:r>
              <a:rPr lang="nl-BE" sz="1300" b="1" i="1" dirty="0"/>
              <a:t> </a:t>
            </a:r>
            <a:r>
              <a:rPr lang="nl-BE" sz="1300" b="1" i="1" dirty="0" err="1"/>
              <a:t>Gynecol</a:t>
            </a:r>
            <a:r>
              <a:rPr lang="nl-BE" sz="1300" b="1" i="1" dirty="0"/>
              <a:t> 2014 </a:t>
            </a:r>
          </a:p>
        </p:txBody>
      </p:sp>
      <p:sp>
        <p:nvSpPr>
          <p:cNvPr id="3" name="Tijdelijke aanduiding voor inhoud 2"/>
          <p:cNvSpPr>
            <a:spLocks noGrp="1"/>
          </p:cNvSpPr>
          <p:nvPr>
            <p:ph idx="1"/>
          </p:nvPr>
        </p:nvSpPr>
        <p:spPr>
          <a:xfrm>
            <a:off x="1824934" y="2648723"/>
            <a:ext cx="9982963" cy="3883725"/>
          </a:xfrm>
        </p:spPr>
        <p:txBody>
          <a:bodyPr>
            <a:normAutofit fontScale="92500" lnSpcReduction="10000"/>
          </a:bodyPr>
          <a:lstStyle/>
          <a:p>
            <a:r>
              <a:rPr lang="nl-BE" dirty="0" smtClean="0"/>
              <a:t>Single case report</a:t>
            </a:r>
          </a:p>
          <a:p>
            <a:r>
              <a:rPr lang="nl-BE" dirty="0" err="1" smtClean="0"/>
              <a:t>Cervical</a:t>
            </a:r>
            <a:r>
              <a:rPr lang="nl-BE" dirty="0" smtClean="0"/>
              <a:t> </a:t>
            </a:r>
            <a:r>
              <a:rPr lang="nl-BE" dirty="0" err="1" smtClean="0"/>
              <a:t>cancer</a:t>
            </a:r>
            <a:r>
              <a:rPr lang="nl-BE" dirty="0" smtClean="0"/>
              <a:t>, </a:t>
            </a:r>
            <a:r>
              <a:rPr lang="nl-BE" dirty="0" err="1" smtClean="0"/>
              <a:t>diagnosed</a:t>
            </a:r>
            <a:r>
              <a:rPr lang="nl-BE" dirty="0" smtClean="0"/>
              <a:t> at 26w5d GA</a:t>
            </a:r>
          </a:p>
          <a:p>
            <a:r>
              <a:rPr lang="nl-BE" dirty="0"/>
              <a:t>5 </a:t>
            </a:r>
            <a:r>
              <a:rPr lang="nl-BE" dirty="0" err="1"/>
              <a:t>cycles</a:t>
            </a:r>
            <a:r>
              <a:rPr lang="nl-BE" dirty="0"/>
              <a:t> of 70mg/m</a:t>
            </a:r>
            <a:r>
              <a:rPr lang="nl-BE" baseline="30000" dirty="0"/>
              <a:t>2</a:t>
            </a:r>
            <a:r>
              <a:rPr lang="nl-BE" dirty="0"/>
              <a:t> </a:t>
            </a:r>
            <a:r>
              <a:rPr lang="nl-BE" dirty="0" err="1">
                <a:solidFill>
                  <a:srgbClr val="FF0000"/>
                </a:solidFill>
              </a:rPr>
              <a:t>cisplatin</a:t>
            </a:r>
            <a:r>
              <a:rPr lang="nl-BE" dirty="0"/>
              <a:t> </a:t>
            </a:r>
            <a:r>
              <a:rPr lang="nl-BE" dirty="0" err="1"/>
              <a:t>during</a:t>
            </a:r>
            <a:r>
              <a:rPr lang="nl-BE" dirty="0"/>
              <a:t> </a:t>
            </a:r>
            <a:r>
              <a:rPr lang="nl-BE" dirty="0" err="1" smtClean="0"/>
              <a:t>pregnancy</a:t>
            </a:r>
            <a:endParaRPr lang="nl-BE" dirty="0" smtClean="0"/>
          </a:p>
          <a:p>
            <a:r>
              <a:rPr lang="nl-BE" dirty="0" err="1" smtClean="0"/>
              <a:t>Cesarian</a:t>
            </a:r>
            <a:r>
              <a:rPr lang="nl-BE" dirty="0" smtClean="0"/>
              <a:t> </a:t>
            </a:r>
            <a:r>
              <a:rPr lang="nl-BE" dirty="0" err="1" smtClean="0"/>
              <a:t>section</a:t>
            </a:r>
            <a:r>
              <a:rPr lang="nl-BE" dirty="0" smtClean="0"/>
              <a:t> at 34w4d GA</a:t>
            </a:r>
            <a:endParaRPr lang="nl-BE" dirty="0"/>
          </a:p>
          <a:p>
            <a:r>
              <a:rPr lang="nl-BE" dirty="0" smtClean="0"/>
              <a:t>Boy </a:t>
            </a:r>
            <a:r>
              <a:rPr lang="nl-BE" dirty="0" err="1" smtClean="0"/>
              <a:t>with</a:t>
            </a:r>
            <a:r>
              <a:rPr lang="nl-BE" dirty="0" smtClean="0"/>
              <a:t> severe </a:t>
            </a:r>
            <a:r>
              <a:rPr lang="nl-BE" dirty="0" err="1" smtClean="0"/>
              <a:t>bilateral</a:t>
            </a:r>
            <a:r>
              <a:rPr lang="nl-BE" dirty="0" smtClean="0"/>
              <a:t> </a:t>
            </a:r>
            <a:r>
              <a:rPr lang="nl-BE" dirty="0" err="1" smtClean="0"/>
              <a:t>perceptive</a:t>
            </a:r>
            <a:r>
              <a:rPr lang="nl-BE" dirty="0" smtClean="0"/>
              <a:t> hearing </a:t>
            </a:r>
            <a:r>
              <a:rPr lang="nl-BE" dirty="0" err="1" smtClean="0"/>
              <a:t>loss</a:t>
            </a:r>
            <a:r>
              <a:rPr lang="nl-BE" dirty="0" smtClean="0"/>
              <a:t> </a:t>
            </a:r>
          </a:p>
          <a:p>
            <a:pPr lvl="1"/>
            <a:r>
              <a:rPr lang="nl-BE" dirty="0" err="1" smtClean="0"/>
              <a:t>After</a:t>
            </a:r>
            <a:r>
              <a:rPr lang="nl-BE" dirty="0" smtClean="0"/>
              <a:t> </a:t>
            </a:r>
            <a:r>
              <a:rPr lang="nl-BE" dirty="0" err="1" smtClean="0"/>
              <a:t>birth</a:t>
            </a:r>
            <a:r>
              <a:rPr lang="nl-BE" dirty="0" smtClean="0"/>
              <a:t>: hearing </a:t>
            </a:r>
            <a:r>
              <a:rPr lang="nl-BE" dirty="0" err="1" smtClean="0"/>
              <a:t>loss</a:t>
            </a:r>
            <a:r>
              <a:rPr lang="nl-BE" dirty="0" smtClean="0"/>
              <a:t> of 30dB on </a:t>
            </a:r>
            <a:r>
              <a:rPr lang="nl-BE" dirty="0" err="1" smtClean="0"/>
              <a:t>the</a:t>
            </a:r>
            <a:r>
              <a:rPr lang="nl-BE" dirty="0" smtClean="0"/>
              <a:t> right </a:t>
            </a:r>
            <a:r>
              <a:rPr lang="nl-BE" dirty="0" err="1" smtClean="0"/>
              <a:t>and</a:t>
            </a:r>
            <a:r>
              <a:rPr lang="nl-BE" dirty="0" smtClean="0"/>
              <a:t> 60dB on </a:t>
            </a:r>
            <a:r>
              <a:rPr lang="nl-BE" dirty="0" err="1" smtClean="0"/>
              <a:t>the</a:t>
            </a:r>
            <a:r>
              <a:rPr lang="nl-BE" dirty="0" smtClean="0"/>
              <a:t> </a:t>
            </a:r>
            <a:r>
              <a:rPr lang="nl-BE" dirty="0" err="1" smtClean="0"/>
              <a:t>left</a:t>
            </a:r>
            <a:endParaRPr lang="nl-BE" dirty="0" smtClean="0"/>
          </a:p>
        </p:txBody>
      </p:sp>
      <p:sp>
        <p:nvSpPr>
          <p:cNvPr id="4" name="Tijdelijke aanduiding voor inhoud 5"/>
          <p:cNvSpPr txBox="1">
            <a:spLocks/>
          </p:cNvSpPr>
          <p:nvPr/>
        </p:nvSpPr>
        <p:spPr>
          <a:xfrm>
            <a:off x="1100501" y="6518204"/>
            <a:ext cx="3726264" cy="269946"/>
          </a:xfrm>
          <a:prstGeom prst="rect">
            <a:avLst/>
          </a:prstGeom>
        </p:spPr>
        <p:txBody>
          <a:bodyPr vert="horz" wrap="square" lIns="80201" tIns="40100" rIns="80201" bIns="4010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en-US" sz="1228" noProof="1">
                <a:solidFill>
                  <a:schemeClr val="bg1"/>
                </a:solidFill>
              </a:rPr>
              <a:t>Geijteman et al., 2014 (Obstet Gynecol</a:t>
            </a:r>
            <a:r>
              <a:rPr lang="en-US" sz="1053" noProof="1">
                <a:solidFill>
                  <a:schemeClr val="bg1"/>
                </a:solidFill>
              </a:rPr>
              <a:t>)</a:t>
            </a:r>
          </a:p>
        </p:txBody>
      </p:sp>
    </p:spTree>
    <p:extLst>
      <p:ext uri="{BB962C8B-B14F-4D97-AF65-F5344CB8AC3E}">
        <p14:creationId xmlns:p14="http://schemas.microsoft.com/office/powerpoint/2010/main" val="29373291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hthoek 25"/>
          <p:cNvSpPr>
            <a:spLocks noChangeArrowheads="1"/>
          </p:cNvSpPr>
          <p:nvPr/>
        </p:nvSpPr>
        <p:spPr bwMode="auto">
          <a:xfrm>
            <a:off x="1374775" y="3"/>
            <a:ext cx="10693400" cy="7561263"/>
          </a:xfrm>
          <a:prstGeom prst="rect">
            <a:avLst/>
          </a:prstGeom>
          <a:solidFill>
            <a:schemeClr val="tx1"/>
          </a:solidFill>
          <a:ln w="9525">
            <a:solidFill>
              <a:schemeClr val="tx1"/>
            </a:solidFill>
            <a:round/>
            <a:headEnd/>
            <a:tailEnd/>
          </a:ln>
        </p:spPr>
        <p:txBody>
          <a:bodyPr lIns="91296" tIns="45649" rIns="91296" bIns="45649"/>
          <a:lstStyle/>
          <a:p>
            <a:endParaRPr lang="en-US" dirty="0"/>
          </a:p>
        </p:txBody>
      </p:sp>
      <p:sp>
        <p:nvSpPr>
          <p:cNvPr id="26627" name="Rechthoek 2"/>
          <p:cNvSpPr>
            <a:spLocks noChangeArrowheads="1"/>
          </p:cNvSpPr>
          <p:nvPr/>
        </p:nvSpPr>
        <p:spPr bwMode="auto">
          <a:xfrm>
            <a:off x="2329015" y="323817"/>
            <a:ext cx="9143229" cy="6857645"/>
          </a:xfrm>
          <a:prstGeom prst="rect">
            <a:avLst/>
          </a:prstGeom>
          <a:solidFill>
            <a:schemeClr val="tx1"/>
          </a:solidFill>
          <a:ln w="25400">
            <a:noFill/>
            <a:miter lim="800000"/>
            <a:headEnd/>
            <a:tailEnd/>
          </a:ln>
        </p:spPr>
        <p:txBody>
          <a:bodyPr lIns="91296" tIns="45649" rIns="91296" bIns="45649" anchor="ctr"/>
          <a:lstStyle/>
          <a:p>
            <a:pPr algn="ctr" defTabSz="913195"/>
            <a:endParaRPr lang="en-US" dirty="0">
              <a:solidFill>
                <a:srgbClr val="FFFFFF"/>
              </a:solidFill>
              <a:latin typeface="Gill Sans Std"/>
            </a:endParaRPr>
          </a:p>
        </p:txBody>
      </p:sp>
      <p:pic>
        <p:nvPicPr>
          <p:cNvPr id="26628" name="Afbeelding 18" descr="Victor.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87456" y="439324"/>
            <a:ext cx="1800798" cy="2705952"/>
          </a:xfrm>
          <a:prstGeom prst="rect">
            <a:avLst/>
          </a:prstGeom>
          <a:noFill/>
          <a:ln w="31750">
            <a:solidFill>
              <a:schemeClr val="bg1"/>
            </a:solidFill>
            <a:miter lim="800000"/>
            <a:headEnd/>
            <a:tailEnd/>
          </a:ln>
        </p:spPr>
      </p:pic>
      <p:pic>
        <p:nvPicPr>
          <p:cNvPr id="26629" name="Afbeelding 16" descr="Verjaardag Marnix.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16909" y="3392079"/>
            <a:ext cx="1544602" cy="2063595"/>
          </a:xfrm>
          <a:prstGeom prst="rect">
            <a:avLst/>
          </a:prstGeom>
          <a:noFill/>
          <a:ln w="41275">
            <a:solidFill>
              <a:srgbClr val="EE7012"/>
            </a:solidFill>
            <a:miter lim="800000"/>
            <a:headEnd/>
            <a:tailEnd/>
          </a:ln>
        </p:spPr>
      </p:pic>
      <p:pic>
        <p:nvPicPr>
          <p:cNvPr id="6" name="Afbeelding 5" descr="Wendy.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77867" y="512836"/>
            <a:ext cx="1771094" cy="1944574"/>
          </a:xfrm>
          <a:prstGeom prst="rect">
            <a:avLst/>
          </a:prstGeom>
          <a:ln w="53975">
            <a:solidFill>
              <a:schemeClr val="tx1">
                <a:lumMod val="50000"/>
                <a:lumOff val="50000"/>
              </a:schemeClr>
            </a:solidFill>
          </a:ln>
        </p:spPr>
      </p:pic>
      <p:pic>
        <p:nvPicPr>
          <p:cNvPr id="7" name="Afbeelding 6" descr="Familie Plevoets.bmp"/>
          <p:cNvPicPr>
            <a:picLocks noChangeAspect="1"/>
          </p:cNvPicPr>
          <p:nvPr/>
        </p:nvPicPr>
        <p:blipFill>
          <a:blip r:embed="rId6" cstate="print"/>
          <a:stretch>
            <a:fillRect/>
          </a:stretch>
        </p:blipFill>
        <p:spPr>
          <a:xfrm>
            <a:off x="2509093" y="5481928"/>
            <a:ext cx="2990810" cy="1524505"/>
          </a:xfrm>
          <a:prstGeom prst="rect">
            <a:avLst/>
          </a:prstGeom>
          <a:ln w="47625">
            <a:solidFill>
              <a:schemeClr val="accent4">
                <a:lumMod val="75000"/>
              </a:schemeClr>
            </a:solidFill>
          </a:ln>
        </p:spPr>
      </p:pic>
      <p:pic>
        <p:nvPicPr>
          <p:cNvPr id="26632" name="Afbeelding 18" descr="Eliana1.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69792" y="2600947"/>
            <a:ext cx="1594728" cy="1193699"/>
          </a:xfrm>
          <a:prstGeom prst="rect">
            <a:avLst/>
          </a:prstGeom>
          <a:noFill/>
          <a:ln w="31750">
            <a:solidFill>
              <a:srgbClr val="92D050"/>
            </a:solidFill>
            <a:miter lim="800000"/>
            <a:headEnd/>
            <a:tailEnd/>
          </a:ln>
        </p:spPr>
      </p:pic>
      <p:pic>
        <p:nvPicPr>
          <p:cNvPr id="26634" name="Afbeelding 19" descr="Luke with his favourite stick.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92681" y="1664529"/>
            <a:ext cx="1655992" cy="2938740"/>
          </a:xfrm>
          <a:prstGeom prst="rect">
            <a:avLst/>
          </a:prstGeom>
          <a:noFill/>
          <a:ln w="47625">
            <a:solidFill>
              <a:schemeClr val="accent2"/>
            </a:solidFill>
            <a:miter lim="800000"/>
            <a:headEnd/>
            <a:tailEnd/>
          </a:ln>
        </p:spPr>
      </p:pic>
      <p:pic>
        <p:nvPicPr>
          <p:cNvPr id="26635" name="Picture 1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60118" y="4039675"/>
            <a:ext cx="2456140" cy="1839558"/>
          </a:xfrm>
          <a:prstGeom prst="rect">
            <a:avLst/>
          </a:prstGeom>
          <a:noFill/>
          <a:ln w="25400">
            <a:solidFill>
              <a:srgbClr val="666699"/>
            </a:solidFill>
            <a:miter lim="800000"/>
            <a:headEnd/>
            <a:tailEnd/>
          </a:ln>
        </p:spPr>
      </p:pic>
      <p:pic>
        <p:nvPicPr>
          <p:cNvPr id="26636" name="Afbeelding 8" descr="Lode Borremans baby.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436692" y="2600937"/>
            <a:ext cx="1800798" cy="2590433"/>
          </a:xfrm>
          <a:prstGeom prst="rect">
            <a:avLst/>
          </a:prstGeom>
          <a:noFill/>
          <a:ln w="9525">
            <a:noFill/>
            <a:miter lim="800000"/>
            <a:headEnd/>
            <a:tailEnd/>
          </a:ln>
        </p:spPr>
      </p:pic>
      <p:pic>
        <p:nvPicPr>
          <p:cNvPr id="26637" name="Afbeelding 23" descr="Kato baby.JP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780976" y="2096853"/>
            <a:ext cx="1500046" cy="1120187"/>
          </a:xfrm>
          <a:prstGeom prst="rect">
            <a:avLst/>
          </a:prstGeom>
          <a:noFill/>
          <a:ln w="25400">
            <a:solidFill>
              <a:srgbClr val="FC7286"/>
            </a:solidFill>
            <a:miter lim="800000"/>
            <a:headEnd/>
            <a:tailEnd/>
          </a:ln>
        </p:spPr>
      </p:pic>
      <p:pic>
        <p:nvPicPr>
          <p:cNvPr id="26638" name="Afbeelding 24" descr="Eliana2.JP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0174565" y="3542592"/>
            <a:ext cx="1080479" cy="1443992"/>
          </a:xfrm>
          <a:prstGeom prst="rect">
            <a:avLst/>
          </a:prstGeom>
          <a:noFill/>
          <a:ln w="38100">
            <a:solidFill>
              <a:srgbClr val="FFFF00"/>
            </a:solidFill>
            <a:miter lim="800000"/>
            <a:headEnd/>
            <a:tailEnd/>
          </a:ln>
        </p:spPr>
      </p:pic>
      <p:pic>
        <p:nvPicPr>
          <p:cNvPr id="26639" name="Afbeelding 7" descr="Zoe met ouders.pn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237490" y="439324"/>
            <a:ext cx="2768032" cy="1657526"/>
          </a:xfrm>
          <a:prstGeom prst="rect">
            <a:avLst/>
          </a:prstGeom>
          <a:noFill/>
          <a:ln w="9525">
            <a:noFill/>
            <a:miter lim="800000"/>
            <a:headEnd/>
            <a:tailEnd/>
          </a:ln>
        </p:spPr>
      </p:pic>
      <p:pic>
        <p:nvPicPr>
          <p:cNvPr id="26640" name="Afbeelding 9" descr="Alexander Plevoets peuter.jpeg.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826741" y="3463829"/>
            <a:ext cx="1440639" cy="1984832"/>
          </a:xfrm>
          <a:prstGeom prst="rect">
            <a:avLst/>
          </a:prstGeom>
          <a:noFill/>
          <a:ln w="9525">
            <a:noFill/>
            <a:miter lim="800000"/>
            <a:headEnd/>
            <a:tailEnd/>
          </a:ln>
        </p:spPr>
      </p:pic>
      <p:pic>
        <p:nvPicPr>
          <p:cNvPr id="26641" name="Afbeelding 23" descr="Luke  brother Max.JPG"/>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316111" y="2961507"/>
            <a:ext cx="2305764" cy="1797551"/>
          </a:xfrm>
          <a:prstGeom prst="rect">
            <a:avLst/>
          </a:prstGeom>
          <a:noFill/>
          <a:ln w="34925">
            <a:solidFill>
              <a:schemeClr val="bg1"/>
            </a:solidFill>
            <a:miter lim="800000"/>
            <a:headEnd/>
            <a:tailEnd/>
          </a:ln>
        </p:spPr>
      </p:pic>
      <p:pic>
        <p:nvPicPr>
          <p:cNvPr id="26642" name="Afbeelding 10" descr="Slapende Sanne Lourens baby.png"/>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893492" y="1521005"/>
            <a:ext cx="1862063" cy="1676780"/>
          </a:xfrm>
          <a:prstGeom prst="rect">
            <a:avLst/>
          </a:prstGeom>
          <a:noFill/>
          <a:ln w="9525">
            <a:noFill/>
            <a:miter lim="800000"/>
            <a:headEnd/>
            <a:tailEnd/>
          </a:ln>
        </p:spPr>
      </p:pic>
      <p:pic>
        <p:nvPicPr>
          <p:cNvPr id="26643" name="Afbeelding 23" descr="Meisje ca 10 jr naam.jpg"/>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564336" y="4970843"/>
            <a:ext cx="1453635" cy="1944575"/>
          </a:xfrm>
          <a:prstGeom prst="rect">
            <a:avLst/>
          </a:prstGeom>
          <a:noFill/>
          <a:ln w="31750">
            <a:solidFill>
              <a:srgbClr val="FFFF00"/>
            </a:solidFill>
            <a:miter lim="800000"/>
            <a:headEnd/>
            <a:tailEnd/>
          </a:ln>
        </p:spPr>
      </p:pic>
      <p:pic>
        <p:nvPicPr>
          <p:cNvPr id="26644" name="Afbeelding 12" descr="Foto uit De Volkskrant.jpg"/>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9331704" y="5208873"/>
            <a:ext cx="1769238" cy="1787049"/>
          </a:xfrm>
          <a:prstGeom prst="rect">
            <a:avLst/>
          </a:prstGeom>
          <a:noFill/>
          <a:ln w="9525">
            <a:noFill/>
            <a:miter lim="800000"/>
            <a:headEnd/>
            <a:tailEnd/>
          </a:ln>
        </p:spPr>
      </p:pic>
      <p:pic>
        <p:nvPicPr>
          <p:cNvPr id="25" name="Afbeelding 24" descr="Zoe lachende peuter.JP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964026" y="4970833"/>
            <a:ext cx="1368236" cy="2056594"/>
          </a:xfrm>
          <a:prstGeom prst="rect">
            <a:avLst/>
          </a:prstGeom>
          <a:ln w="44450">
            <a:solidFill>
              <a:schemeClr val="accent2">
                <a:lumMod val="75000"/>
              </a:schemeClr>
            </a:solidFill>
          </a:ln>
        </p:spPr>
      </p:pic>
      <p:pic>
        <p:nvPicPr>
          <p:cNvPr id="3" name="Afbeelding 2"/>
          <p:cNvPicPr>
            <a:picLocks noChangeAspect="1"/>
          </p:cNvPicPr>
          <p:nvPr/>
        </p:nvPicPr>
        <p:blipFill rotWithShape="1">
          <a:blip r:embed="rId20" cstate="print">
            <a:extLst>
              <a:ext uri="{28A0092B-C50C-407E-A947-70E740481C1C}">
                <a14:useLocalDpi xmlns:a14="http://schemas.microsoft.com/office/drawing/2010/main" val="0"/>
              </a:ext>
            </a:extLst>
          </a:blip>
          <a:srcRect l="15321"/>
          <a:stretch/>
        </p:blipFill>
        <p:spPr>
          <a:xfrm>
            <a:off x="1909168" y="330059"/>
            <a:ext cx="2455497" cy="2167579"/>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1374775" y="252413"/>
            <a:ext cx="10693400" cy="792162"/>
          </a:xfrm>
        </p:spPr>
        <p:txBody>
          <a:bodyPr/>
          <a:lstStyle/>
          <a:p>
            <a:pPr eaLnBrk="1" hangingPunct="1">
              <a:defRPr/>
            </a:pPr>
            <a:r>
              <a:rPr lang="nl-BE" sz="3200"/>
              <a:t>    </a:t>
            </a:r>
            <a:endParaRPr lang="en-US" sz="3200" cap="all" noProof="1">
              <a:latin typeface="Calibri" pitchFamily="34" charset="0"/>
            </a:endParaRPr>
          </a:p>
        </p:txBody>
      </p:sp>
      <p:sp>
        <p:nvSpPr>
          <p:cNvPr id="13" name="Tijdelijke aanduiding voor inhoud 2"/>
          <p:cNvSpPr txBox="1">
            <a:spLocks/>
          </p:cNvSpPr>
          <p:nvPr/>
        </p:nvSpPr>
        <p:spPr bwMode="auto">
          <a:xfrm>
            <a:off x="2327280" y="1908180"/>
            <a:ext cx="8786813" cy="4321175"/>
          </a:xfrm>
          <a:prstGeom prst="rect">
            <a:avLst/>
          </a:prstGeom>
          <a:noFill/>
          <a:ln w="9525">
            <a:noFill/>
            <a:miter lim="800000"/>
            <a:headEnd/>
            <a:tailEnd/>
          </a:ln>
        </p:spPr>
        <p:txBody>
          <a:bodyPr lIns="91392" tIns="45696" rIns="91392" bIns="45696"/>
          <a:lstStyle/>
          <a:p>
            <a:pPr marL="342175" indent="-342175" defTabSz="913857" eaLnBrk="0" hangingPunct="0">
              <a:defRPr/>
            </a:pPr>
            <a:endParaRPr lang="en-GB" sz="2400" kern="0" dirty="0">
              <a:solidFill>
                <a:srgbClr val="000000"/>
              </a:solidFill>
              <a:latin typeface="Gill Sans Std"/>
            </a:endParaRPr>
          </a:p>
          <a:p>
            <a:pPr marL="342175" indent="-342175" defTabSz="913857" eaLnBrk="0" hangingPunct="0">
              <a:defRPr/>
            </a:pPr>
            <a:r>
              <a:rPr lang="en-GB" sz="1400" kern="0" dirty="0">
                <a:solidFill>
                  <a:srgbClr val="000000">
                    <a:lumMod val="90000"/>
                  </a:srgbClr>
                </a:solidFill>
                <a:cs typeface="Times New Roman" pitchFamily="18" charset="0"/>
              </a:rPr>
              <a:t>		</a:t>
            </a:r>
            <a:endParaRPr lang="en-GB" sz="1600" kern="0" dirty="0">
              <a:solidFill>
                <a:srgbClr val="000000">
                  <a:lumMod val="90000"/>
                </a:srgbClr>
              </a:solidFill>
              <a:latin typeface="Gill Sans Std"/>
            </a:endParaRPr>
          </a:p>
        </p:txBody>
      </p:sp>
      <p:sp>
        <p:nvSpPr>
          <p:cNvPr id="15" name="Tekstvak 14"/>
          <p:cNvSpPr txBox="1"/>
          <p:nvPr/>
        </p:nvSpPr>
        <p:spPr>
          <a:xfrm>
            <a:off x="9745814" y="7093004"/>
            <a:ext cx="1152525" cy="219075"/>
          </a:xfrm>
          <a:prstGeom prst="rect">
            <a:avLst/>
          </a:prstGeom>
          <a:solidFill>
            <a:schemeClr val="bg1"/>
          </a:solidFill>
        </p:spPr>
        <p:txBody>
          <a:bodyPr lIns="80119" tIns="40060" rIns="80119" bIns="40060">
            <a:spAutoFit/>
          </a:bodyPr>
          <a:lstStyle/>
          <a:p>
            <a:pPr>
              <a:defRPr/>
            </a:pPr>
            <a:r>
              <a:rPr lang="en-GB" sz="900" i="1" kern="0" dirty="0" err="1">
                <a:solidFill>
                  <a:srgbClr val="000000"/>
                </a:solidFill>
                <a:latin typeface="Gill Sans Std"/>
              </a:rPr>
              <a:t>Gedeon</a:t>
            </a:r>
            <a:r>
              <a:rPr lang="en-GB" sz="900" i="1" kern="0" dirty="0">
                <a:solidFill>
                  <a:srgbClr val="000000"/>
                </a:solidFill>
                <a:latin typeface="Gill Sans Std"/>
              </a:rPr>
              <a:t> (2006)</a:t>
            </a:r>
            <a:endParaRPr lang="nl-BE" sz="800" i="1" dirty="0">
              <a:solidFill>
                <a:srgbClr val="000000"/>
              </a:solidFill>
              <a:latin typeface="Gill Sans Std"/>
            </a:endParaRPr>
          </a:p>
        </p:txBody>
      </p:sp>
      <p:pic>
        <p:nvPicPr>
          <p:cNvPr id="34821" name="Afbeelding 7"/>
          <p:cNvPicPr>
            <a:picLocks noChangeAspect="1" noChangeArrowheads="1"/>
          </p:cNvPicPr>
          <p:nvPr/>
        </p:nvPicPr>
        <p:blipFill>
          <a:blip r:embed="rId3" cstate="print"/>
          <a:srcRect/>
          <a:stretch>
            <a:fillRect/>
          </a:stretch>
        </p:blipFill>
        <p:spPr bwMode="auto">
          <a:xfrm>
            <a:off x="2905125" y="1981205"/>
            <a:ext cx="7272338" cy="5040313"/>
          </a:xfrm>
          <a:prstGeom prst="rect">
            <a:avLst/>
          </a:prstGeom>
          <a:noFill/>
          <a:ln w="9525">
            <a:noFill/>
            <a:miter lim="800000"/>
            <a:headEnd/>
            <a:tailEnd/>
          </a:ln>
        </p:spPr>
      </p:pic>
      <p:sp>
        <p:nvSpPr>
          <p:cNvPr id="34822" name="Rectangle 2"/>
          <p:cNvSpPr txBox="1">
            <a:spLocks noChangeArrowheads="1"/>
          </p:cNvSpPr>
          <p:nvPr/>
        </p:nvSpPr>
        <p:spPr bwMode="auto">
          <a:xfrm>
            <a:off x="2535165" y="396255"/>
            <a:ext cx="8371036" cy="864096"/>
          </a:xfrm>
          <a:prstGeom prst="rect">
            <a:avLst/>
          </a:prstGeom>
          <a:solidFill>
            <a:schemeClr val="bg1"/>
          </a:solidFill>
          <a:ln w="9525">
            <a:noFill/>
            <a:miter lim="800000"/>
            <a:headEnd/>
            <a:tailEnd/>
          </a:ln>
        </p:spPr>
        <p:txBody>
          <a:bodyPr lIns="0" tIns="45696" rIns="0" bIns="0" anchor="b"/>
          <a:lstStyle/>
          <a:p>
            <a:pPr algn="ctr" defTabSz="1042688"/>
            <a:r>
              <a:rPr lang="nl-BE" sz="4000" b="1" i="1" dirty="0" err="1">
                <a:solidFill>
                  <a:srgbClr val="0070C0"/>
                </a:solidFill>
                <a:effectLst>
                  <a:outerShdw blurRad="38100" dist="38100" dir="2700000" algn="tl">
                    <a:srgbClr val="000000">
                      <a:alpha val="43137"/>
                    </a:srgbClr>
                  </a:outerShdw>
                </a:effectLst>
                <a:latin typeface="+mn-lt"/>
              </a:rPr>
              <a:t>Transplacental</a:t>
            </a:r>
            <a:r>
              <a:rPr lang="nl-BE" sz="4000" b="1" i="1" dirty="0">
                <a:solidFill>
                  <a:srgbClr val="0070C0"/>
                </a:solidFill>
                <a:effectLst>
                  <a:outerShdw blurRad="38100" dist="38100" dir="2700000" algn="tl">
                    <a:srgbClr val="000000">
                      <a:alpha val="43137"/>
                    </a:srgbClr>
                  </a:outerShdw>
                </a:effectLst>
                <a:latin typeface="+mn-lt"/>
              </a:rPr>
              <a:t> transport </a:t>
            </a:r>
            <a:r>
              <a:rPr lang="nl-BE" sz="4000" b="1" i="1" dirty="0" err="1">
                <a:solidFill>
                  <a:srgbClr val="0070C0"/>
                </a:solidFill>
                <a:effectLst>
                  <a:outerShdw blurRad="38100" dist="38100" dir="2700000" algn="tl">
                    <a:srgbClr val="000000">
                      <a:alpha val="43137"/>
                    </a:srgbClr>
                  </a:outerShdw>
                </a:effectLst>
                <a:latin typeface="+mn-lt"/>
              </a:rPr>
              <a:t>mechanisms</a:t>
            </a:r>
            <a:endParaRPr lang="nl-BE" sz="4000" b="1" i="1" dirty="0">
              <a:solidFill>
                <a:srgbClr val="0070C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85148723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6899" y="756295"/>
            <a:ext cx="10153128" cy="792162"/>
          </a:xfrm>
        </p:spPr>
        <p:txBody>
          <a:bodyPr>
            <a:noAutofit/>
          </a:bodyPr>
          <a:lstStyle/>
          <a:p>
            <a:r>
              <a:rPr lang="nl-BE" sz="4400" b="1" i="1" dirty="0">
                <a:solidFill>
                  <a:srgbClr val="0070C0"/>
                </a:solidFill>
                <a:effectLst>
                  <a:outerShdw blurRad="38100" dist="38100" dir="2700000" algn="tl">
                    <a:srgbClr val="000000">
                      <a:alpha val="43137"/>
                    </a:srgbClr>
                  </a:outerShdw>
                </a:effectLst>
              </a:rPr>
              <a:t>Cancer in </a:t>
            </a:r>
            <a:r>
              <a:rPr lang="nl-BE" sz="4400" b="1" i="1" dirty="0" err="1">
                <a:solidFill>
                  <a:srgbClr val="0070C0"/>
                </a:solidFill>
                <a:effectLst>
                  <a:outerShdw blurRad="38100" dist="38100" dir="2700000" algn="tl">
                    <a:srgbClr val="000000">
                      <a:alpha val="43137"/>
                    </a:srgbClr>
                  </a:outerShdw>
                </a:effectLst>
              </a:rPr>
              <a:t>pregnancy</a:t>
            </a:r>
            <a:r>
              <a:rPr lang="nl-BE" sz="4400" b="1" i="1" dirty="0">
                <a:solidFill>
                  <a:srgbClr val="0070C0"/>
                </a:solidFill>
                <a:effectLst>
                  <a:outerShdw blurRad="38100" dist="38100" dir="2700000" algn="tl">
                    <a:srgbClr val="000000">
                      <a:alpha val="43137"/>
                    </a:srgbClr>
                  </a:outerShdw>
                </a:effectLst>
              </a:rPr>
              <a:t>: agenda</a:t>
            </a:r>
          </a:p>
        </p:txBody>
      </p:sp>
      <p:sp>
        <p:nvSpPr>
          <p:cNvPr id="3" name="Tijdelijke aanduiding voor inhoud 2"/>
          <p:cNvSpPr>
            <a:spLocks noGrp="1"/>
          </p:cNvSpPr>
          <p:nvPr>
            <p:ph idx="1"/>
          </p:nvPr>
        </p:nvSpPr>
        <p:spPr>
          <a:xfrm>
            <a:off x="2400998" y="2340471"/>
            <a:ext cx="8988425" cy="4465638"/>
          </a:xfrm>
        </p:spPr>
        <p:txBody>
          <a:bodyPr>
            <a:normAutofit lnSpcReduction="10000"/>
          </a:bodyPr>
          <a:lstStyle/>
          <a:p>
            <a:pPr>
              <a:buFont typeface="Wingdings" panose="05000000000000000000" pitchFamily="2" charset="2"/>
              <a:buChar char="Ø"/>
            </a:pPr>
            <a:r>
              <a:rPr lang="nl-NL" sz="3200" b="1" i="1" dirty="0">
                <a:effectLst>
                  <a:outerShdw blurRad="38100" dist="38100" dir="2700000" algn="tl">
                    <a:srgbClr val="000000">
                      <a:alpha val="43137"/>
                    </a:srgbClr>
                  </a:outerShdw>
                </a:effectLst>
              </a:rPr>
              <a:t>Case </a:t>
            </a:r>
            <a:r>
              <a:rPr lang="nl-NL" sz="3200" b="1" i="1" dirty="0" err="1">
                <a:effectLst>
                  <a:outerShdw blurRad="38100" dist="38100" dir="2700000" algn="tl">
                    <a:srgbClr val="000000">
                      <a:alpha val="43137"/>
                    </a:srgbClr>
                  </a:outerShdw>
                </a:effectLst>
              </a:rPr>
              <a:t>study</a:t>
            </a:r>
            <a:endParaRPr lang="nl-NL"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NL" sz="3200" b="1" i="1" dirty="0" err="1">
                <a:effectLst>
                  <a:outerShdw blurRad="38100" dist="38100" dir="2700000" algn="tl">
                    <a:srgbClr val="000000">
                      <a:alpha val="43137"/>
                    </a:srgbClr>
                  </a:outerShdw>
                </a:effectLst>
              </a:rPr>
              <a:t>Epidemiology</a:t>
            </a:r>
            <a:r>
              <a:rPr lang="nl-NL" sz="3200" b="1" i="1" dirty="0">
                <a:effectLst>
                  <a:outerShdw blurRad="38100" dist="38100" dir="2700000" algn="tl">
                    <a:srgbClr val="000000">
                      <a:alpha val="43137"/>
                    </a:srgbClr>
                  </a:outerShdw>
                </a:effectLst>
              </a:rPr>
              <a:t>, diagnosis and </a:t>
            </a:r>
            <a:r>
              <a:rPr lang="nl-NL" sz="3200" b="1" i="1" dirty="0" err="1">
                <a:effectLst>
                  <a:outerShdw blurRad="38100" dist="38100" dir="2700000" algn="tl">
                    <a:srgbClr val="000000">
                      <a:alpha val="43137"/>
                    </a:srgbClr>
                  </a:outerShdw>
                </a:effectLst>
              </a:rPr>
              <a:t>staging</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Surgery</a:t>
            </a:r>
            <a:r>
              <a:rPr lang="nl-BE" sz="3200" b="1" i="1" dirty="0">
                <a:effectLst>
                  <a:outerShdw blurRad="38100" dist="38100" dir="2700000" algn="tl">
                    <a:srgbClr val="000000">
                      <a:alpha val="43137"/>
                    </a:srgbClr>
                  </a:outerShdw>
                </a:effectLst>
              </a:rPr>
              <a:t> </a:t>
            </a: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Radiotherapy</a:t>
            </a:r>
            <a:r>
              <a:rPr lang="nl-BE" sz="3200" b="1" i="1" dirty="0">
                <a:effectLst>
                  <a:outerShdw blurRad="38100" dist="38100" dir="2700000" algn="tl">
                    <a:srgbClr val="000000">
                      <a:alpha val="43137"/>
                    </a:srgbClr>
                  </a:outerShdw>
                </a:effectLst>
              </a:rPr>
              <a:t> </a:t>
            </a: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Chemotherapy</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a:effectLst>
                  <a:outerShdw blurRad="38100" dist="38100" dir="2700000" algn="tl">
                    <a:srgbClr val="000000">
                      <a:alpha val="43137"/>
                    </a:srgbClr>
                  </a:outerShdw>
                </a:effectLst>
              </a:rPr>
              <a:t>Long term </a:t>
            </a:r>
            <a:r>
              <a:rPr lang="nl-BE" sz="3200" b="1" i="1" dirty="0" err="1">
                <a:effectLst>
                  <a:outerShdw blurRad="38100" dist="38100" dir="2700000" algn="tl">
                    <a:srgbClr val="000000">
                      <a:alpha val="43137"/>
                    </a:srgbClr>
                  </a:outerShdw>
                </a:effectLst>
              </a:rPr>
              <a:t>pediatric</a:t>
            </a:r>
            <a:r>
              <a:rPr lang="nl-BE" sz="3200" b="1" i="1" dirty="0">
                <a:effectLst>
                  <a:outerShdw blurRad="38100" dist="38100" dir="2700000" algn="tl">
                    <a:srgbClr val="000000">
                      <a:alpha val="43137"/>
                    </a:srgbClr>
                  </a:outerShdw>
                </a:effectLst>
              </a:rPr>
              <a:t> </a:t>
            </a:r>
            <a:r>
              <a:rPr lang="nl-BE" sz="3200" b="1" i="1" dirty="0" err="1">
                <a:effectLst>
                  <a:outerShdw blurRad="38100" dist="38100" dir="2700000" algn="tl">
                    <a:srgbClr val="000000">
                      <a:alpha val="43137"/>
                    </a:srgbClr>
                  </a:outerShdw>
                </a:effectLst>
              </a:rPr>
              <a:t>outcomes</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err="1">
                <a:solidFill>
                  <a:srgbClr val="FF0000"/>
                </a:solidFill>
                <a:effectLst>
                  <a:outerShdw blurRad="38100" dist="38100" dir="2700000" algn="tl">
                    <a:srgbClr val="000000">
                      <a:alpha val="43137"/>
                    </a:srgbClr>
                  </a:outerShdw>
                </a:effectLst>
              </a:rPr>
              <a:t>Multidisciplinary</a:t>
            </a:r>
            <a:r>
              <a:rPr lang="nl-BE" sz="3200" b="1" i="1" dirty="0">
                <a:solidFill>
                  <a:srgbClr val="FF0000"/>
                </a:solidFill>
                <a:effectLst>
                  <a:outerShdw blurRad="38100" dist="38100" dir="2700000" algn="tl">
                    <a:srgbClr val="000000">
                      <a:alpha val="43137"/>
                    </a:srgbClr>
                  </a:outerShdw>
                </a:effectLst>
              </a:rPr>
              <a:t> setting </a:t>
            </a:r>
            <a:r>
              <a:rPr lang="nl-BE" sz="3200" b="1" i="1" dirty="0" err="1">
                <a:solidFill>
                  <a:srgbClr val="FF0000"/>
                </a:solidFill>
                <a:effectLst>
                  <a:outerShdw blurRad="38100" dist="38100" dir="2700000" algn="tl">
                    <a:srgbClr val="000000">
                      <a:alpha val="43137"/>
                    </a:srgbClr>
                  </a:outerShdw>
                </a:effectLst>
              </a:rPr>
              <a:t>including</a:t>
            </a:r>
            <a:r>
              <a:rPr lang="nl-BE" sz="3200" b="1" i="1" dirty="0">
                <a:solidFill>
                  <a:srgbClr val="FF0000"/>
                </a:solidFill>
                <a:effectLst>
                  <a:outerShdw blurRad="38100" dist="38100" dir="2700000" algn="tl">
                    <a:srgbClr val="000000">
                      <a:alpha val="43137"/>
                    </a:srgbClr>
                  </a:outerShdw>
                </a:effectLst>
              </a:rPr>
              <a:t> </a:t>
            </a:r>
            <a:r>
              <a:rPr lang="nl-BE" sz="3200" b="1" i="1" dirty="0" err="1">
                <a:solidFill>
                  <a:srgbClr val="FF0000"/>
                </a:solidFill>
                <a:effectLst>
                  <a:outerShdw blurRad="38100" dist="38100" dir="2700000" algn="tl">
                    <a:srgbClr val="000000">
                      <a:alpha val="43137"/>
                    </a:srgbClr>
                  </a:outerShdw>
                </a:effectLst>
              </a:rPr>
              <a:t>obstetrical</a:t>
            </a:r>
            <a:r>
              <a:rPr lang="nl-BE" sz="3200" b="1" i="1" dirty="0">
                <a:solidFill>
                  <a:srgbClr val="FF0000"/>
                </a:solidFill>
                <a:effectLst>
                  <a:outerShdw blurRad="38100" dist="38100" dir="2700000" algn="tl">
                    <a:srgbClr val="000000">
                      <a:alpha val="43137"/>
                    </a:srgbClr>
                  </a:outerShdw>
                </a:effectLst>
              </a:rPr>
              <a:t> high care units</a:t>
            </a:r>
          </a:p>
          <a:p>
            <a:pPr marL="520604" lvl="1" indent="0">
              <a:buNone/>
            </a:pPr>
            <a:endParaRPr lang="nl-BE" sz="29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50970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stretch>
            <a:fillRect/>
          </a:stretch>
        </p:blipFill>
        <p:spPr>
          <a:xfrm>
            <a:off x="1909448" y="1563016"/>
            <a:ext cx="9623425" cy="3456595"/>
          </a:xfrm>
          <a:prstGeom prst="rect">
            <a:avLst/>
          </a:prstGeom>
        </p:spPr>
      </p:pic>
    </p:spTree>
    <p:extLst>
      <p:ext uri="{BB962C8B-B14F-4D97-AF65-F5344CB8AC3E}">
        <p14:creationId xmlns:p14="http://schemas.microsoft.com/office/powerpoint/2010/main" val="33217143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178" y="451470"/>
            <a:ext cx="10295934" cy="1002869"/>
          </a:xfrm>
        </p:spPr>
        <p:txBody>
          <a:bodyPr>
            <a:noAutofit/>
          </a:bodyPr>
          <a:lstStyle/>
          <a:p>
            <a:r>
              <a:rPr lang="en-GB" sz="4200" b="1" i="1" dirty="0">
                <a:solidFill>
                  <a:srgbClr val="0070C0"/>
                </a:solidFill>
                <a:effectLst>
                  <a:outerShdw blurRad="38100" dist="38100" dir="2700000" algn="tl">
                    <a:srgbClr val="000000">
                      <a:alpha val="43137"/>
                    </a:srgbClr>
                  </a:outerShdw>
                </a:effectLst>
              </a:rPr>
              <a:t>Changes in management (A) and </a:t>
            </a:r>
            <a:br>
              <a:rPr lang="en-GB" sz="4200" b="1" i="1" dirty="0">
                <a:solidFill>
                  <a:srgbClr val="0070C0"/>
                </a:solidFill>
                <a:effectLst>
                  <a:outerShdw blurRad="38100" dist="38100" dir="2700000" algn="tl">
                    <a:srgbClr val="000000">
                      <a:alpha val="43137"/>
                    </a:srgbClr>
                  </a:outerShdw>
                </a:effectLst>
              </a:rPr>
            </a:br>
            <a:r>
              <a:rPr lang="en-GB" sz="4200" b="1" i="1" dirty="0">
                <a:solidFill>
                  <a:srgbClr val="0070C0"/>
                </a:solidFill>
                <a:effectLst>
                  <a:outerShdw blurRad="38100" dist="38100" dir="2700000" algn="tl">
                    <a:srgbClr val="000000">
                      <a:alpha val="43137"/>
                    </a:srgbClr>
                  </a:outerShdw>
                </a:effectLst>
              </a:rPr>
              <a:t>obstetrical outcome (B) over 20 years </a:t>
            </a:r>
            <a:endParaRPr lang="nl-NL" sz="4200" i="1" dirty="0">
              <a:solidFill>
                <a:srgbClr val="0070C0"/>
              </a:solidFill>
              <a:effectLst>
                <a:outerShdw blurRad="38100" dist="38100" dir="2700000" algn="tl">
                  <a:srgbClr val="000000">
                    <a:alpha val="43137"/>
                  </a:srgbClr>
                </a:outerShdw>
              </a:effectLst>
            </a:endParaRPr>
          </a:p>
        </p:txBody>
      </p:sp>
      <p:graphicFrame>
        <p:nvGraphicFramePr>
          <p:cNvPr id="4" name="Chart 3"/>
          <p:cNvGraphicFramePr/>
          <p:nvPr>
            <p:extLst/>
          </p:nvPr>
        </p:nvGraphicFramePr>
        <p:xfrm>
          <a:off x="1668259" y="2138338"/>
          <a:ext cx="4926889" cy="42320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nvPr>
        </p:nvGraphicFramePr>
        <p:xfrm>
          <a:off x="6531980" y="2201500"/>
          <a:ext cx="5536196" cy="4168906"/>
        </p:xfrm>
        <a:graphic>
          <a:graphicData uri="http://schemas.openxmlformats.org/drawingml/2006/chart">
            <c:chart xmlns:c="http://schemas.openxmlformats.org/drawingml/2006/chart" xmlns:r="http://schemas.openxmlformats.org/officeDocument/2006/relationships" r:id="rId4"/>
          </a:graphicData>
        </a:graphic>
      </p:graphicFrame>
      <p:sp>
        <p:nvSpPr>
          <p:cNvPr id="6" name="Content Placeholder 2"/>
          <p:cNvSpPr txBox="1">
            <a:spLocks/>
          </p:cNvSpPr>
          <p:nvPr/>
        </p:nvSpPr>
        <p:spPr>
          <a:xfrm>
            <a:off x="2043133" y="6496739"/>
            <a:ext cx="9624061" cy="323181"/>
          </a:xfrm>
          <a:prstGeom prst="rect">
            <a:avLst/>
          </a:prstGeom>
        </p:spPr>
        <p:txBody>
          <a:bodyPr vert="horz" lIns="80211" tIns="40105" rIns="80211" bIns="40105"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053" i="1" dirty="0">
                <a:solidFill>
                  <a:prstClr val="black"/>
                </a:solidFill>
              </a:rPr>
              <a:t>Management changes are shown for all 1170 patients, obstetrical outcome is shown for all singleton pregnancies. </a:t>
            </a:r>
          </a:p>
        </p:txBody>
      </p:sp>
      <p:sp>
        <p:nvSpPr>
          <p:cNvPr id="3" name="Rectangle 2"/>
          <p:cNvSpPr/>
          <p:nvPr/>
        </p:nvSpPr>
        <p:spPr>
          <a:xfrm>
            <a:off x="5205509" y="2566629"/>
            <a:ext cx="1326470" cy="3158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42">
              <a:solidFill>
                <a:prstClr val="white"/>
              </a:solidFill>
            </a:endParaRPr>
          </a:p>
        </p:txBody>
      </p:sp>
      <p:sp>
        <p:nvSpPr>
          <p:cNvPr id="7" name="Rectangle 6"/>
          <p:cNvSpPr/>
          <p:nvPr/>
        </p:nvSpPr>
        <p:spPr>
          <a:xfrm>
            <a:off x="5205509" y="3563409"/>
            <a:ext cx="1326470" cy="3158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42">
              <a:solidFill>
                <a:prstClr val="white"/>
              </a:solidFill>
            </a:endParaRPr>
          </a:p>
        </p:txBody>
      </p:sp>
      <p:sp>
        <p:nvSpPr>
          <p:cNvPr id="8" name="Rectangle 7"/>
          <p:cNvSpPr/>
          <p:nvPr/>
        </p:nvSpPr>
        <p:spPr>
          <a:xfrm>
            <a:off x="10511389" y="4349118"/>
            <a:ext cx="1556786" cy="3158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42">
              <a:solidFill>
                <a:prstClr val="white"/>
              </a:solidFill>
            </a:endParaRPr>
          </a:p>
        </p:txBody>
      </p:sp>
      <p:sp>
        <p:nvSpPr>
          <p:cNvPr id="9" name="Rectangle 8"/>
          <p:cNvSpPr/>
          <p:nvPr/>
        </p:nvSpPr>
        <p:spPr>
          <a:xfrm>
            <a:off x="10511251" y="4917607"/>
            <a:ext cx="1556786" cy="5130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42">
              <a:solidFill>
                <a:prstClr val="white"/>
              </a:solidFill>
            </a:endParaRPr>
          </a:p>
        </p:txBody>
      </p:sp>
    </p:spTree>
    <p:extLst>
      <p:ext uri="{BB962C8B-B14F-4D97-AF65-F5344CB8AC3E}">
        <p14:creationId xmlns:p14="http://schemas.microsoft.com/office/powerpoint/2010/main" val="309045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chart seriesIdx="2" categoryIdx="-4" bldStep="series"/>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chart seriesIdx="3" categoryIdx="-4" bldStep="series"/>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chart seriesIdx="4" categoryIdx="-4" bldStep="series"/>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chart seriesIdx="5" categoryIdx="-4" bldStep="series"/>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graphicEl>
                                              <a:chart seriesIdx="0" categoryIdx="-4" bldStep="series"/>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graphicEl>
                                              <a:chart seriesIdx="1" categoryIdx="-4" bldStep="series"/>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graphicEl>
                                              <a:chart seriesIdx="2" categoryIdx="-4" bldStep="series"/>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graphicEl>
                                              <a:chart seriesIdx="3" categoryIdx="-4" bldStep="series"/>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graphicEl>
                                              <a:chart seriesIdx="4" categoryIdx="-4" bldStep="series"/>
                                            </p:graphic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Graphic spid="5" grpId="0">
        <p:bldSub>
          <a:bldChart bld="series"/>
        </p:bldSub>
      </p:bldGraphic>
      <p:bldP spid="3"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135" y="520100"/>
            <a:ext cx="9624060" cy="1260211"/>
          </a:xfrm>
        </p:spPr>
        <p:txBody>
          <a:bodyPr/>
          <a:lstStyle/>
          <a:p>
            <a:r>
              <a:rPr lang="nl-NL" b="1" i="1" dirty="0">
                <a:solidFill>
                  <a:srgbClr val="0070C0"/>
                </a:solidFill>
                <a:effectLst>
                  <a:outerShdw blurRad="38100" dist="38100" dir="2700000" algn="tl">
                    <a:srgbClr val="000000">
                      <a:alpha val="43137"/>
                    </a:srgbClr>
                  </a:outerShdw>
                </a:effectLst>
              </a:rPr>
              <a:t>Changes in 20 </a:t>
            </a:r>
            <a:r>
              <a:rPr lang="nl-NL" b="1" i="1" dirty="0" err="1">
                <a:solidFill>
                  <a:srgbClr val="0070C0"/>
                </a:solidFill>
                <a:effectLst>
                  <a:outerShdw blurRad="38100" dist="38100" dir="2700000" algn="tl">
                    <a:srgbClr val="000000">
                      <a:alpha val="43137"/>
                    </a:srgbClr>
                  </a:outerShdw>
                </a:effectLst>
              </a:rPr>
              <a:t>years</a:t>
            </a:r>
            <a:endParaRPr lang="nl-NL" b="1" i="1"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80415" y="2250955"/>
            <a:ext cx="9624061" cy="4674228"/>
          </a:xfrm>
        </p:spPr>
        <p:txBody>
          <a:bodyPr>
            <a:normAutofit/>
          </a:bodyPr>
          <a:lstStyle/>
          <a:p>
            <a:r>
              <a:rPr lang="en-GB" sz="2456" dirty="0"/>
              <a:t>Every five calendar years:</a:t>
            </a:r>
          </a:p>
          <a:p>
            <a:pPr lvl="1"/>
            <a:r>
              <a:rPr lang="en-GB" sz="2105" dirty="0"/>
              <a:t>10% more patients treated during pregnancy (RR 1·10, 95% CI 1·05 to 1·15)</a:t>
            </a:r>
          </a:p>
          <a:p>
            <a:pPr lvl="2"/>
            <a:r>
              <a:rPr lang="en-GB" sz="1754" dirty="0"/>
              <a:t>31% more patients received chemotherapy during pregnancy (RR 1·31, 95% CI 1·20 to 1·43) </a:t>
            </a:r>
          </a:p>
          <a:p>
            <a:pPr lvl="2"/>
            <a:r>
              <a:rPr lang="en-GB" sz="1754" dirty="0"/>
              <a:t>Increase of 2·6 days in GA of the last chemotherapy cycle given during pregnancy (95% CI -1·1 to 6·3)</a:t>
            </a:r>
          </a:p>
          <a:p>
            <a:pPr lvl="1"/>
            <a:r>
              <a:rPr lang="en-GB" sz="2105" dirty="0"/>
              <a:t>4% more live births (RR 1·04, 95% CI 1·01 to 1·06) </a:t>
            </a:r>
          </a:p>
          <a:p>
            <a:pPr lvl="1"/>
            <a:r>
              <a:rPr lang="en-GB" sz="2105" dirty="0"/>
              <a:t>7% fewer preterm live births (RR 0·93, 95% CI 0·86 to 0·99)</a:t>
            </a:r>
          </a:p>
          <a:p>
            <a:pPr lvl="1"/>
            <a:r>
              <a:rPr lang="en-GB" sz="2105" dirty="0"/>
              <a:t>9% fewer iatrogenic preterm live births (RR 0·91, 95% CI 0·84 to 0·98)</a:t>
            </a:r>
          </a:p>
          <a:p>
            <a:pPr lvl="1"/>
            <a:r>
              <a:rPr lang="en-GB" sz="2105" dirty="0"/>
              <a:t>9% fewer NICU admissions (RR 0·91, 95% CI 0·83 to 0·99)</a:t>
            </a:r>
          </a:p>
          <a:p>
            <a:pPr lvl="1"/>
            <a:r>
              <a:rPr lang="en-GB" sz="2105" dirty="0"/>
              <a:t>16% more SGA (RR 1·16, 95% CI 0·99 to 1·35)</a:t>
            </a:r>
          </a:p>
        </p:txBody>
      </p:sp>
    </p:spTree>
    <p:extLst>
      <p:ext uri="{BB962C8B-B14F-4D97-AF65-F5344CB8AC3E}">
        <p14:creationId xmlns:p14="http://schemas.microsoft.com/office/powerpoint/2010/main" val="14263727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575" y="609484"/>
            <a:ext cx="9624060" cy="939817"/>
          </a:xfrm>
        </p:spPr>
        <p:txBody>
          <a:bodyPr>
            <a:normAutofit/>
          </a:bodyPr>
          <a:lstStyle/>
          <a:p>
            <a:r>
              <a:rPr lang="en-GB" sz="4000" b="1" i="1" dirty="0">
                <a:solidFill>
                  <a:srgbClr val="0070C0"/>
                </a:solidFill>
                <a:effectLst>
                  <a:outerShdw blurRad="38100" dist="38100" dir="2700000" algn="tl">
                    <a:srgbClr val="000000">
                      <a:alpha val="43137"/>
                    </a:srgbClr>
                  </a:outerShdw>
                </a:effectLst>
              </a:rPr>
              <a:t>Recommendation: obstetrical high care units</a:t>
            </a:r>
            <a:endParaRPr lang="nl-NL" sz="4000" b="1" i="1"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939577" y="1885677"/>
            <a:ext cx="9624061" cy="4737393"/>
          </a:xfrm>
        </p:spPr>
        <p:txBody>
          <a:bodyPr>
            <a:normAutofit fontScale="85000" lnSpcReduction="10000"/>
          </a:bodyPr>
          <a:lstStyle/>
          <a:p>
            <a:pPr marL="451188" indent="-451188">
              <a:buFont typeface="+mj-lt"/>
              <a:buAutoNum type="arabicPeriod"/>
            </a:pPr>
            <a:r>
              <a:rPr lang="en-GB" b="1" dirty="0" smtClean="0">
                <a:solidFill>
                  <a:srgbClr val="FF0000"/>
                </a:solidFill>
              </a:rPr>
              <a:t>Less terminations</a:t>
            </a:r>
          </a:p>
          <a:p>
            <a:pPr marL="451188" indent="-451188">
              <a:buFont typeface="+mj-lt"/>
              <a:buAutoNum type="arabicPeriod"/>
            </a:pPr>
            <a:r>
              <a:rPr lang="en-GB" b="1" dirty="0" smtClean="0">
                <a:solidFill>
                  <a:srgbClr val="FF0000"/>
                </a:solidFill>
              </a:rPr>
              <a:t>More cancer treatment </a:t>
            </a:r>
            <a:r>
              <a:rPr lang="en-GB" b="1" dirty="0" smtClean="0">
                <a:solidFill>
                  <a:srgbClr val="00B050"/>
                </a:solidFill>
              </a:rPr>
              <a:t>(especially chemotherapy)</a:t>
            </a:r>
          </a:p>
          <a:p>
            <a:pPr marL="451188" indent="-451188">
              <a:buFont typeface="+mj-lt"/>
              <a:buAutoNum type="arabicPeriod"/>
            </a:pPr>
            <a:r>
              <a:rPr lang="en-GB" b="1" dirty="0" smtClean="0">
                <a:solidFill>
                  <a:srgbClr val="FF0000"/>
                </a:solidFill>
              </a:rPr>
              <a:t>Less prematurity</a:t>
            </a:r>
          </a:p>
          <a:p>
            <a:pPr algn="ctr">
              <a:buNone/>
            </a:pPr>
            <a:endParaRPr lang="en-GB" b="1" dirty="0" smtClean="0"/>
          </a:p>
          <a:p>
            <a:pPr algn="ctr">
              <a:buNone/>
            </a:pPr>
            <a:r>
              <a:rPr lang="en-GB" b="1" dirty="0" smtClean="0">
                <a:solidFill>
                  <a:srgbClr val="00B050"/>
                </a:solidFill>
              </a:rPr>
              <a:t>Small for Gestational Age (SGA) babies and Neonatal Intensive Care Unit (NICU) admission</a:t>
            </a:r>
            <a:endParaRPr lang="en-GB" b="1" dirty="0">
              <a:solidFill>
                <a:srgbClr val="00B050"/>
              </a:solidFill>
            </a:endParaRPr>
          </a:p>
          <a:p>
            <a:pPr lvl="1" algn="ctr"/>
            <a:endParaRPr lang="en-GB" b="1" dirty="0"/>
          </a:p>
          <a:p>
            <a:pPr algn="ctr">
              <a:buNone/>
            </a:pPr>
            <a:endParaRPr lang="en-GB" b="1" dirty="0"/>
          </a:p>
          <a:p>
            <a:pPr lvl="1" algn="ctr">
              <a:buNone/>
            </a:pPr>
            <a:r>
              <a:rPr lang="en-GB" sz="2807" b="1" dirty="0">
                <a:solidFill>
                  <a:srgbClr val="FF0000"/>
                </a:solidFill>
              </a:rPr>
              <a:t>Obstetrical high care units when</a:t>
            </a:r>
            <a:r>
              <a:rPr lang="en-GB" sz="2807" b="1" dirty="0"/>
              <a:t> </a:t>
            </a:r>
            <a:r>
              <a:rPr lang="en-GB" sz="2807" b="1" dirty="0">
                <a:solidFill>
                  <a:srgbClr val="FF0000"/>
                </a:solidFill>
              </a:rPr>
              <a:t>antenatal chemotherapy</a:t>
            </a:r>
            <a:endParaRPr lang="nl-NL" sz="2807" b="1" dirty="0">
              <a:solidFill>
                <a:srgbClr val="FF0000"/>
              </a:solidFill>
            </a:endParaRPr>
          </a:p>
        </p:txBody>
      </p:sp>
      <p:sp>
        <p:nvSpPr>
          <p:cNvPr id="6" name="PIJL-OMLAAG 5"/>
          <p:cNvSpPr/>
          <p:nvPr/>
        </p:nvSpPr>
        <p:spPr>
          <a:xfrm>
            <a:off x="6279321" y="4980774"/>
            <a:ext cx="442157" cy="75798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42">
              <a:solidFill>
                <a:prstClr val="white"/>
              </a:solidFill>
            </a:endParaRPr>
          </a:p>
        </p:txBody>
      </p:sp>
      <p:sp>
        <p:nvSpPr>
          <p:cNvPr id="10" name="Gekromde PIJL-RECHTS 9"/>
          <p:cNvSpPr/>
          <p:nvPr/>
        </p:nvSpPr>
        <p:spPr>
          <a:xfrm>
            <a:off x="5521339" y="2896318"/>
            <a:ext cx="568487" cy="1136974"/>
          </a:xfrm>
          <a:prstGeom prst="curvedRightArrow">
            <a:avLst>
              <a:gd name="adj1" fmla="val 25000"/>
              <a:gd name="adj2" fmla="val 52452"/>
              <a:gd name="adj3" fmla="val 25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42">
              <a:solidFill>
                <a:prstClr val="black"/>
              </a:solidFill>
            </a:endParaRPr>
          </a:p>
        </p:txBody>
      </p:sp>
      <p:sp>
        <p:nvSpPr>
          <p:cNvPr id="11" name="Gekromde PIJL-LINKS 10"/>
          <p:cNvSpPr/>
          <p:nvPr/>
        </p:nvSpPr>
        <p:spPr>
          <a:xfrm>
            <a:off x="9816572" y="2959486"/>
            <a:ext cx="631652" cy="1073809"/>
          </a:xfrm>
          <a:prstGeom prst="curvedLeftArrow">
            <a:avLst>
              <a:gd name="adj1" fmla="val 25000"/>
              <a:gd name="adj2" fmla="val 48703"/>
              <a:gd name="adj3" fmla="val 25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42">
              <a:solidFill>
                <a:prstClr val="black"/>
              </a:solidFill>
            </a:endParaRPr>
          </a:p>
        </p:txBody>
      </p:sp>
    </p:spTree>
    <p:extLst>
      <p:ext uri="{BB962C8B-B14F-4D97-AF65-F5344CB8AC3E}">
        <p14:creationId xmlns:p14="http://schemas.microsoft.com/office/powerpoint/2010/main" val="21446793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clrChange>
              <a:clrFrom>
                <a:srgbClr val="AF280F"/>
              </a:clrFrom>
              <a:clrTo>
                <a:srgbClr val="AF280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226025" y="3271953"/>
            <a:ext cx="2806834" cy="26667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Users\Jo\AppData\Local\Microsoft\Windows\Temporary Internet Files\Content.IE5\2KIJL57Y\MC900434725[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148" y="2827992"/>
            <a:ext cx="1889875" cy="178176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3689972" y="2113430"/>
            <a:ext cx="2300410" cy="519777"/>
          </a:xfrm>
          <a:prstGeom prst="rect">
            <a:avLst/>
          </a:prstGeom>
          <a:noFill/>
        </p:spPr>
        <p:txBody>
          <a:bodyPr wrap="none" lIns="103269" tIns="51635" rIns="103269" bIns="51635" rtlCol="0">
            <a:spAutoFit/>
          </a:bodyPr>
          <a:lstStyle/>
          <a:p>
            <a:pPr defTabSz="1032647" fontAlgn="auto">
              <a:spcBef>
                <a:spcPts val="0"/>
              </a:spcBef>
              <a:spcAft>
                <a:spcPts val="0"/>
              </a:spcAft>
            </a:pPr>
            <a:r>
              <a:rPr lang="nl-BE" sz="2700" dirty="0" err="1">
                <a:solidFill>
                  <a:prstClr val="black"/>
                </a:solidFill>
                <a:latin typeface="Calibri"/>
              </a:rPr>
              <a:t>Breast</a:t>
            </a:r>
            <a:r>
              <a:rPr lang="nl-BE" sz="2700" dirty="0">
                <a:solidFill>
                  <a:prstClr val="black"/>
                </a:solidFill>
                <a:latin typeface="Calibri"/>
              </a:rPr>
              <a:t> </a:t>
            </a:r>
            <a:r>
              <a:rPr lang="nl-BE" sz="2700" dirty="0" err="1">
                <a:solidFill>
                  <a:prstClr val="black"/>
                </a:solidFill>
                <a:latin typeface="Calibri"/>
              </a:rPr>
              <a:t>surgeon</a:t>
            </a:r>
            <a:endParaRPr lang="nl-BE" sz="2700" dirty="0">
              <a:solidFill>
                <a:prstClr val="black"/>
              </a:solidFill>
              <a:latin typeface="Calibri"/>
            </a:endParaRPr>
          </a:p>
        </p:txBody>
      </p:sp>
      <p:sp>
        <p:nvSpPr>
          <p:cNvPr id="6" name="Tekstvak 5"/>
          <p:cNvSpPr txBox="1"/>
          <p:nvPr/>
        </p:nvSpPr>
        <p:spPr>
          <a:xfrm>
            <a:off x="6972079" y="4896934"/>
            <a:ext cx="2847034" cy="519777"/>
          </a:xfrm>
          <a:prstGeom prst="rect">
            <a:avLst/>
          </a:prstGeom>
          <a:noFill/>
        </p:spPr>
        <p:txBody>
          <a:bodyPr wrap="none" lIns="103269" tIns="51635" rIns="103269" bIns="51635" rtlCol="0">
            <a:spAutoFit/>
          </a:bodyPr>
          <a:lstStyle/>
          <a:p>
            <a:pPr defTabSz="1032647" fontAlgn="auto">
              <a:spcBef>
                <a:spcPts val="0"/>
              </a:spcBef>
              <a:spcAft>
                <a:spcPts val="0"/>
              </a:spcAft>
            </a:pPr>
            <a:r>
              <a:rPr lang="nl-BE" sz="2700" dirty="0" err="1">
                <a:solidFill>
                  <a:prstClr val="black"/>
                </a:solidFill>
                <a:latin typeface="Calibri"/>
              </a:rPr>
              <a:t>Medical</a:t>
            </a:r>
            <a:r>
              <a:rPr lang="nl-BE" sz="2700" dirty="0">
                <a:solidFill>
                  <a:prstClr val="black"/>
                </a:solidFill>
                <a:latin typeface="Calibri"/>
              </a:rPr>
              <a:t> </a:t>
            </a:r>
            <a:r>
              <a:rPr lang="nl-BE" sz="2700" dirty="0" err="1">
                <a:solidFill>
                  <a:prstClr val="black"/>
                </a:solidFill>
                <a:latin typeface="Calibri"/>
              </a:rPr>
              <a:t>oncologist</a:t>
            </a:r>
            <a:endParaRPr lang="nl-BE" sz="2700" dirty="0">
              <a:solidFill>
                <a:prstClr val="black"/>
              </a:solidFill>
              <a:latin typeface="Calibri"/>
            </a:endParaRPr>
          </a:p>
        </p:txBody>
      </p:sp>
      <p:sp>
        <p:nvSpPr>
          <p:cNvPr id="7" name="Tekstvak 6"/>
          <p:cNvSpPr txBox="1"/>
          <p:nvPr/>
        </p:nvSpPr>
        <p:spPr>
          <a:xfrm>
            <a:off x="7312020" y="3615029"/>
            <a:ext cx="1757953" cy="519777"/>
          </a:xfrm>
          <a:prstGeom prst="rect">
            <a:avLst/>
          </a:prstGeom>
          <a:noFill/>
        </p:spPr>
        <p:txBody>
          <a:bodyPr wrap="none" lIns="103269" tIns="51635" rIns="103269" bIns="51635" rtlCol="0">
            <a:spAutoFit/>
          </a:bodyPr>
          <a:lstStyle/>
          <a:p>
            <a:pPr defTabSz="1032647" fontAlgn="auto">
              <a:spcBef>
                <a:spcPts val="0"/>
              </a:spcBef>
              <a:spcAft>
                <a:spcPts val="0"/>
              </a:spcAft>
            </a:pPr>
            <a:r>
              <a:rPr lang="nl-BE" sz="2700" dirty="0" err="1">
                <a:solidFill>
                  <a:prstClr val="black"/>
                </a:solidFill>
                <a:latin typeface="Calibri"/>
              </a:rPr>
              <a:t>Radiologist</a:t>
            </a:r>
            <a:endParaRPr lang="nl-BE" sz="2700" dirty="0">
              <a:solidFill>
                <a:prstClr val="black"/>
              </a:solidFill>
              <a:latin typeface="Calibri"/>
            </a:endParaRPr>
          </a:p>
        </p:txBody>
      </p:sp>
      <p:sp>
        <p:nvSpPr>
          <p:cNvPr id="8" name="Tekstvak 7"/>
          <p:cNvSpPr txBox="1"/>
          <p:nvPr/>
        </p:nvSpPr>
        <p:spPr>
          <a:xfrm>
            <a:off x="2847888" y="3718845"/>
            <a:ext cx="1774561" cy="519777"/>
          </a:xfrm>
          <a:prstGeom prst="rect">
            <a:avLst/>
          </a:prstGeom>
          <a:noFill/>
        </p:spPr>
        <p:txBody>
          <a:bodyPr wrap="none" lIns="103269" tIns="51635" rIns="103269" bIns="51635" rtlCol="0">
            <a:spAutoFit/>
          </a:bodyPr>
          <a:lstStyle/>
          <a:p>
            <a:pPr defTabSz="1032647" fontAlgn="auto">
              <a:spcBef>
                <a:spcPts val="0"/>
              </a:spcBef>
              <a:spcAft>
                <a:spcPts val="0"/>
              </a:spcAft>
            </a:pPr>
            <a:r>
              <a:rPr lang="nl-BE" sz="2700" dirty="0" err="1">
                <a:solidFill>
                  <a:prstClr val="black"/>
                </a:solidFill>
                <a:latin typeface="Calibri"/>
              </a:rPr>
              <a:t>Pathologist</a:t>
            </a:r>
            <a:endParaRPr lang="nl-BE" sz="2700" dirty="0">
              <a:solidFill>
                <a:prstClr val="black"/>
              </a:solidFill>
              <a:latin typeface="Calibri"/>
            </a:endParaRPr>
          </a:p>
        </p:txBody>
      </p:sp>
      <p:sp>
        <p:nvSpPr>
          <p:cNvPr id="9" name="Tekstvak 8"/>
          <p:cNvSpPr txBox="1"/>
          <p:nvPr/>
        </p:nvSpPr>
        <p:spPr>
          <a:xfrm>
            <a:off x="3942601" y="5257261"/>
            <a:ext cx="2258988" cy="519777"/>
          </a:xfrm>
          <a:prstGeom prst="rect">
            <a:avLst/>
          </a:prstGeom>
          <a:noFill/>
        </p:spPr>
        <p:txBody>
          <a:bodyPr wrap="none" lIns="103269" tIns="51635" rIns="103269" bIns="51635" rtlCol="0">
            <a:spAutoFit/>
          </a:bodyPr>
          <a:lstStyle/>
          <a:p>
            <a:pPr defTabSz="1032647" fontAlgn="auto">
              <a:spcBef>
                <a:spcPts val="0"/>
              </a:spcBef>
              <a:spcAft>
                <a:spcPts val="0"/>
              </a:spcAft>
            </a:pPr>
            <a:r>
              <a:rPr lang="nl-BE" sz="2700" dirty="0" err="1">
                <a:solidFill>
                  <a:prstClr val="black"/>
                </a:solidFill>
                <a:latin typeface="Calibri"/>
              </a:rPr>
              <a:t>Radiotherapist</a:t>
            </a:r>
            <a:endParaRPr lang="nl-BE" sz="2700" dirty="0">
              <a:solidFill>
                <a:prstClr val="black"/>
              </a:solidFill>
              <a:latin typeface="Calibri"/>
            </a:endParaRPr>
          </a:p>
        </p:txBody>
      </p:sp>
      <p:sp>
        <p:nvSpPr>
          <p:cNvPr id="10" name="Tekstvak 9"/>
          <p:cNvSpPr txBox="1"/>
          <p:nvPr/>
        </p:nvSpPr>
        <p:spPr>
          <a:xfrm>
            <a:off x="6842993" y="2367931"/>
            <a:ext cx="1955893" cy="519777"/>
          </a:xfrm>
          <a:prstGeom prst="rect">
            <a:avLst/>
          </a:prstGeom>
          <a:noFill/>
        </p:spPr>
        <p:txBody>
          <a:bodyPr wrap="none" lIns="103269" tIns="51635" rIns="103269" bIns="51635" rtlCol="0">
            <a:spAutoFit/>
          </a:bodyPr>
          <a:lstStyle/>
          <a:p>
            <a:pPr defTabSz="1032647" fontAlgn="auto">
              <a:spcBef>
                <a:spcPts val="0"/>
              </a:spcBef>
              <a:spcAft>
                <a:spcPts val="0"/>
              </a:spcAft>
            </a:pPr>
            <a:r>
              <a:rPr lang="nl-BE" sz="2700" dirty="0" err="1">
                <a:solidFill>
                  <a:prstClr val="black"/>
                </a:solidFill>
                <a:latin typeface="Calibri"/>
              </a:rPr>
              <a:t>Breast</a:t>
            </a:r>
            <a:r>
              <a:rPr lang="nl-BE" sz="2700" dirty="0">
                <a:solidFill>
                  <a:prstClr val="black"/>
                </a:solidFill>
                <a:latin typeface="Calibri"/>
              </a:rPr>
              <a:t> nurse</a:t>
            </a:r>
          </a:p>
        </p:txBody>
      </p:sp>
      <p:sp>
        <p:nvSpPr>
          <p:cNvPr id="11" name="Tekstvak 10"/>
          <p:cNvSpPr txBox="1"/>
          <p:nvPr/>
        </p:nvSpPr>
        <p:spPr>
          <a:xfrm>
            <a:off x="7863011" y="6083041"/>
            <a:ext cx="3574156" cy="427444"/>
          </a:xfrm>
          <a:prstGeom prst="rect">
            <a:avLst/>
          </a:prstGeom>
          <a:noFill/>
        </p:spPr>
        <p:txBody>
          <a:bodyPr wrap="none" lIns="103269" tIns="51635" rIns="103269" bIns="51635" rtlCol="0">
            <a:spAutoFit/>
          </a:bodyPr>
          <a:lstStyle/>
          <a:p>
            <a:pPr defTabSz="1032647" fontAlgn="auto">
              <a:spcBef>
                <a:spcPts val="0"/>
              </a:spcBef>
              <a:spcAft>
                <a:spcPts val="0"/>
              </a:spcAft>
            </a:pPr>
            <a:r>
              <a:rPr lang="nl-BE" dirty="0" err="1">
                <a:solidFill>
                  <a:prstClr val="black"/>
                </a:solidFill>
                <a:latin typeface="Calibri"/>
              </a:rPr>
              <a:t>Reconstructive</a:t>
            </a:r>
            <a:r>
              <a:rPr lang="nl-BE" dirty="0">
                <a:solidFill>
                  <a:prstClr val="black"/>
                </a:solidFill>
                <a:latin typeface="Calibri"/>
              </a:rPr>
              <a:t>/plastic </a:t>
            </a:r>
            <a:r>
              <a:rPr lang="nl-BE" dirty="0" err="1">
                <a:solidFill>
                  <a:prstClr val="black"/>
                </a:solidFill>
                <a:latin typeface="Calibri"/>
              </a:rPr>
              <a:t>surgeon</a:t>
            </a:r>
            <a:endParaRPr lang="nl-BE" dirty="0">
              <a:solidFill>
                <a:prstClr val="black"/>
              </a:solidFill>
              <a:latin typeface="Calibri"/>
            </a:endParaRPr>
          </a:p>
        </p:txBody>
      </p:sp>
      <p:sp>
        <p:nvSpPr>
          <p:cNvPr id="12" name="Tekstvak 11"/>
          <p:cNvSpPr txBox="1"/>
          <p:nvPr/>
        </p:nvSpPr>
        <p:spPr>
          <a:xfrm>
            <a:off x="7395187" y="287410"/>
            <a:ext cx="2099137" cy="427444"/>
          </a:xfrm>
          <a:prstGeom prst="rect">
            <a:avLst/>
          </a:prstGeom>
          <a:noFill/>
        </p:spPr>
        <p:txBody>
          <a:bodyPr wrap="none" lIns="103269" tIns="51635" rIns="103269" bIns="51635" rtlCol="0">
            <a:spAutoFit/>
          </a:bodyPr>
          <a:lstStyle/>
          <a:p>
            <a:pPr defTabSz="1032647" fontAlgn="auto">
              <a:spcBef>
                <a:spcPts val="0"/>
              </a:spcBef>
              <a:spcAft>
                <a:spcPts val="0"/>
              </a:spcAft>
            </a:pPr>
            <a:r>
              <a:rPr lang="nl-BE" dirty="0">
                <a:solidFill>
                  <a:prstClr val="black"/>
                </a:solidFill>
                <a:latin typeface="Calibri"/>
              </a:rPr>
              <a:t>Clinical </a:t>
            </a:r>
            <a:r>
              <a:rPr lang="nl-BE" dirty="0" err="1">
                <a:solidFill>
                  <a:prstClr val="black"/>
                </a:solidFill>
                <a:latin typeface="Calibri"/>
              </a:rPr>
              <a:t>geneticist</a:t>
            </a:r>
            <a:endParaRPr lang="nl-BE" dirty="0">
              <a:solidFill>
                <a:prstClr val="black"/>
              </a:solidFill>
              <a:latin typeface="Calibri"/>
            </a:endParaRPr>
          </a:p>
        </p:txBody>
      </p:sp>
      <p:sp>
        <p:nvSpPr>
          <p:cNvPr id="13" name="Tekstvak 12"/>
          <p:cNvSpPr txBox="1"/>
          <p:nvPr/>
        </p:nvSpPr>
        <p:spPr>
          <a:xfrm>
            <a:off x="2342626" y="1537624"/>
            <a:ext cx="2217823" cy="427444"/>
          </a:xfrm>
          <a:prstGeom prst="rect">
            <a:avLst/>
          </a:prstGeom>
          <a:noFill/>
        </p:spPr>
        <p:txBody>
          <a:bodyPr wrap="none" lIns="103269" tIns="51635" rIns="103269" bIns="51635" rtlCol="0">
            <a:spAutoFit/>
          </a:bodyPr>
          <a:lstStyle/>
          <a:p>
            <a:pPr defTabSz="1032647" fontAlgn="auto">
              <a:spcBef>
                <a:spcPts val="0"/>
              </a:spcBef>
              <a:spcAft>
                <a:spcPts val="0"/>
              </a:spcAft>
            </a:pPr>
            <a:r>
              <a:rPr lang="nl-BE" dirty="0" err="1">
                <a:solidFill>
                  <a:prstClr val="black"/>
                </a:solidFill>
                <a:latin typeface="Calibri"/>
              </a:rPr>
              <a:t>Primary</a:t>
            </a:r>
            <a:r>
              <a:rPr lang="nl-BE" dirty="0">
                <a:solidFill>
                  <a:prstClr val="black"/>
                </a:solidFill>
                <a:latin typeface="Calibri"/>
              </a:rPr>
              <a:t> care team</a:t>
            </a:r>
          </a:p>
        </p:txBody>
      </p:sp>
      <p:sp>
        <p:nvSpPr>
          <p:cNvPr id="14" name="Tekstvak 13"/>
          <p:cNvSpPr txBox="1"/>
          <p:nvPr/>
        </p:nvSpPr>
        <p:spPr>
          <a:xfrm>
            <a:off x="7395186" y="1551095"/>
            <a:ext cx="4639448" cy="427444"/>
          </a:xfrm>
          <a:prstGeom prst="rect">
            <a:avLst/>
          </a:prstGeom>
          <a:noFill/>
        </p:spPr>
        <p:txBody>
          <a:bodyPr wrap="none" lIns="103269" tIns="51635" rIns="103269" bIns="51635" rtlCol="0">
            <a:spAutoFit/>
          </a:bodyPr>
          <a:lstStyle/>
          <a:p>
            <a:pPr defTabSz="1032647" fontAlgn="auto">
              <a:spcBef>
                <a:spcPts val="0"/>
              </a:spcBef>
              <a:spcAft>
                <a:spcPts val="0"/>
              </a:spcAft>
            </a:pPr>
            <a:r>
              <a:rPr lang="nl-BE" dirty="0" err="1">
                <a:solidFill>
                  <a:prstClr val="black"/>
                </a:solidFill>
                <a:latin typeface="Calibri"/>
              </a:rPr>
              <a:t>Physiotherapist</a:t>
            </a:r>
            <a:r>
              <a:rPr lang="nl-BE" dirty="0">
                <a:solidFill>
                  <a:prstClr val="black"/>
                </a:solidFill>
                <a:latin typeface="Calibri"/>
              </a:rPr>
              <a:t>/</a:t>
            </a:r>
            <a:r>
              <a:rPr lang="nl-BE" dirty="0" err="1">
                <a:solidFill>
                  <a:prstClr val="black"/>
                </a:solidFill>
                <a:latin typeface="Calibri"/>
              </a:rPr>
              <a:t>lymphoedema</a:t>
            </a:r>
            <a:r>
              <a:rPr lang="nl-BE" dirty="0">
                <a:solidFill>
                  <a:prstClr val="black"/>
                </a:solidFill>
                <a:latin typeface="Calibri"/>
              </a:rPr>
              <a:t> specialist</a:t>
            </a:r>
          </a:p>
        </p:txBody>
      </p:sp>
      <p:sp>
        <p:nvSpPr>
          <p:cNvPr id="15" name="Tekstvak 14"/>
          <p:cNvSpPr txBox="1"/>
          <p:nvPr/>
        </p:nvSpPr>
        <p:spPr>
          <a:xfrm>
            <a:off x="2089995" y="4744232"/>
            <a:ext cx="1547576" cy="427444"/>
          </a:xfrm>
          <a:prstGeom prst="rect">
            <a:avLst/>
          </a:prstGeom>
          <a:noFill/>
        </p:spPr>
        <p:txBody>
          <a:bodyPr wrap="none" lIns="103269" tIns="51635" rIns="103269" bIns="51635" rtlCol="0">
            <a:spAutoFit/>
          </a:bodyPr>
          <a:lstStyle/>
          <a:p>
            <a:pPr defTabSz="1032647" fontAlgn="auto">
              <a:spcBef>
                <a:spcPts val="0"/>
              </a:spcBef>
              <a:spcAft>
                <a:spcPts val="0"/>
              </a:spcAft>
            </a:pPr>
            <a:r>
              <a:rPr lang="nl-BE" dirty="0" err="1">
                <a:solidFill>
                  <a:prstClr val="black"/>
                </a:solidFill>
                <a:latin typeface="Calibri"/>
              </a:rPr>
              <a:t>Psychologist</a:t>
            </a:r>
            <a:endParaRPr lang="nl-BE" dirty="0">
              <a:solidFill>
                <a:prstClr val="black"/>
              </a:solidFill>
              <a:latin typeface="Calibri"/>
            </a:endParaRPr>
          </a:p>
        </p:txBody>
      </p:sp>
      <p:sp>
        <p:nvSpPr>
          <p:cNvPr id="16" name="Tekstvak 15"/>
          <p:cNvSpPr txBox="1"/>
          <p:nvPr/>
        </p:nvSpPr>
        <p:spPr>
          <a:xfrm>
            <a:off x="3208014" y="6718175"/>
            <a:ext cx="1672161" cy="427444"/>
          </a:xfrm>
          <a:prstGeom prst="rect">
            <a:avLst/>
          </a:prstGeom>
          <a:noFill/>
        </p:spPr>
        <p:txBody>
          <a:bodyPr wrap="none" lIns="103269" tIns="51635" rIns="103269" bIns="51635" rtlCol="0">
            <a:spAutoFit/>
          </a:bodyPr>
          <a:lstStyle/>
          <a:p>
            <a:pPr defTabSz="1032647" fontAlgn="auto">
              <a:spcBef>
                <a:spcPts val="0"/>
              </a:spcBef>
              <a:spcAft>
                <a:spcPts val="0"/>
              </a:spcAft>
            </a:pPr>
            <a:r>
              <a:rPr lang="nl-BE" dirty="0" err="1">
                <a:solidFill>
                  <a:prstClr val="black"/>
                </a:solidFill>
                <a:latin typeface="Calibri"/>
              </a:rPr>
              <a:t>Social</a:t>
            </a:r>
            <a:r>
              <a:rPr lang="nl-BE" dirty="0">
                <a:solidFill>
                  <a:prstClr val="black"/>
                </a:solidFill>
                <a:latin typeface="Calibri"/>
              </a:rPr>
              <a:t> </a:t>
            </a:r>
            <a:r>
              <a:rPr lang="nl-BE" dirty="0" err="1">
                <a:solidFill>
                  <a:prstClr val="black"/>
                </a:solidFill>
                <a:latin typeface="Calibri"/>
              </a:rPr>
              <a:t>worker</a:t>
            </a:r>
            <a:endParaRPr lang="nl-BE" dirty="0">
              <a:solidFill>
                <a:prstClr val="black"/>
              </a:solidFill>
              <a:latin typeface="Calibri"/>
            </a:endParaRPr>
          </a:p>
        </p:txBody>
      </p:sp>
      <p:sp>
        <p:nvSpPr>
          <p:cNvPr id="18" name="Tekstvak 17"/>
          <p:cNvSpPr txBox="1"/>
          <p:nvPr/>
        </p:nvSpPr>
        <p:spPr>
          <a:xfrm>
            <a:off x="1897352" y="5981238"/>
            <a:ext cx="3933101" cy="519777"/>
          </a:xfrm>
          <a:prstGeom prst="rect">
            <a:avLst/>
          </a:prstGeom>
          <a:noFill/>
        </p:spPr>
        <p:txBody>
          <a:bodyPr wrap="none" lIns="103269" tIns="51635" rIns="103269" bIns="51635" rtlCol="0">
            <a:spAutoFit/>
          </a:bodyPr>
          <a:lstStyle/>
          <a:p>
            <a:pPr defTabSz="1032647" fontAlgn="auto">
              <a:spcBef>
                <a:spcPts val="0"/>
              </a:spcBef>
              <a:spcAft>
                <a:spcPts val="0"/>
              </a:spcAft>
            </a:pPr>
            <a:r>
              <a:rPr lang="nl-BE" sz="2700" dirty="0" err="1">
                <a:solidFill>
                  <a:srgbClr val="0070C0"/>
                </a:solidFill>
                <a:latin typeface="Calibri"/>
              </a:rPr>
              <a:t>Perinatologist</a:t>
            </a:r>
            <a:r>
              <a:rPr lang="nl-BE" sz="2700" dirty="0">
                <a:solidFill>
                  <a:srgbClr val="0070C0"/>
                </a:solidFill>
                <a:latin typeface="Calibri"/>
              </a:rPr>
              <a:t>/</a:t>
            </a:r>
            <a:r>
              <a:rPr lang="nl-BE" sz="2700" dirty="0" err="1">
                <a:solidFill>
                  <a:srgbClr val="0070C0"/>
                </a:solidFill>
                <a:latin typeface="Calibri"/>
              </a:rPr>
              <a:t>obstetrician</a:t>
            </a:r>
            <a:endParaRPr lang="nl-BE" sz="2700" dirty="0">
              <a:solidFill>
                <a:srgbClr val="0070C0"/>
              </a:solidFill>
              <a:latin typeface="Calibri"/>
            </a:endParaRPr>
          </a:p>
        </p:txBody>
      </p:sp>
      <p:sp>
        <p:nvSpPr>
          <p:cNvPr id="19" name="Tekstvak 18"/>
          <p:cNvSpPr txBox="1"/>
          <p:nvPr/>
        </p:nvSpPr>
        <p:spPr>
          <a:xfrm>
            <a:off x="4037307" y="728577"/>
            <a:ext cx="1362141" cy="519777"/>
          </a:xfrm>
          <a:prstGeom prst="rect">
            <a:avLst/>
          </a:prstGeom>
          <a:noFill/>
        </p:spPr>
        <p:txBody>
          <a:bodyPr wrap="none" lIns="103269" tIns="51635" rIns="103269" bIns="51635" rtlCol="0">
            <a:spAutoFit/>
          </a:bodyPr>
          <a:lstStyle/>
          <a:p>
            <a:pPr defTabSz="1032647" fontAlgn="auto">
              <a:spcBef>
                <a:spcPts val="0"/>
              </a:spcBef>
              <a:spcAft>
                <a:spcPts val="0"/>
              </a:spcAft>
            </a:pPr>
            <a:r>
              <a:rPr lang="nl-BE" sz="2700" dirty="0" err="1">
                <a:solidFill>
                  <a:srgbClr val="0070C0"/>
                </a:solidFill>
                <a:latin typeface="Calibri"/>
              </a:rPr>
              <a:t>Midwife</a:t>
            </a:r>
            <a:endParaRPr lang="nl-BE" sz="2700" dirty="0">
              <a:solidFill>
                <a:srgbClr val="0070C0"/>
              </a:solidFill>
              <a:latin typeface="Calibri"/>
            </a:endParaRPr>
          </a:p>
        </p:txBody>
      </p:sp>
      <p:sp>
        <p:nvSpPr>
          <p:cNvPr id="20" name="Tekstvak 19"/>
          <p:cNvSpPr txBox="1"/>
          <p:nvPr/>
        </p:nvSpPr>
        <p:spPr>
          <a:xfrm>
            <a:off x="9512980" y="2632251"/>
            <a:ext cx="1863945" cy="519777"/>
          </a:xfrm>
          <a:prstGeom prst="rect">
            <a:avLst/>
          </a:prstGeom>
          <a:noFill/>
        </p:spPr>
        <p:txBody>
          <a:bodyPr wrap="none" lIns="103269" tIns="51635" rIns="103269" bIns="51635" rtlCol="0">
            <a:spAutoFit/>
          </a:bodyPr>
          <a:lstStyle/>
          <a:p>
            <a:pPr defTabSz="1032647" fontAlgn="auto">
              <a:spcBef>
                <a:spcPts val="0"/>
              </a:spcBef>
              <a:spcAft>
                <a:spcPts val="0"/>
              </a:spcAft>
            </a:pPr>
            <a:r>
              <a:rPr lang="nl-BE" sz="2700" dirty="0" err="1">
                <a:solidFill>
                  <a:srgbClr val="0070C0"/>
                </a:solidFill>
                <a:latin typeface="Calibri"/>
              </a:rPr>
              <a:t>Pediatrician</a:t>
            </a:r>
            <a:endParaRPr lang="nl-BE" sz="2700" dirty="0">
              <a:solidFill>
                <a:srgbClr val="0070C0"/>
              </a:solidFill>
              <a:latin typeface="Calibri"/>
            </a:endParaRPr>
          </a:p>
        </p:txBody>
      </p:sp>
      <p:sp>
        <p:nvSpPr>
          <p:cNvPr id="21" name="Tekstvak 20"/>
          <p:cNvSpPr txBox="1"/>
          <p:nvPr/>
        </p:nvSpPr>
        <p:spPr>
          <a:xfrm>
            <a:off x="1897346" y="2886751"/>
            <a:ext cx="2423264" cy="519777"/>
          </a:xfrm>
          <a:prstGeom prst="rect">
            <a:avLst/>
          </a:prstGeom>
          <a:noFill/>
        </p:spPr>
        <p:txBody>
          <a:bodyPr wrap="none" lIns="103269" tIns="51635" rIns="103269" bIns="51635" rtlCol="0">
            <a:spAutoFit/>
          </a:bodyPr>
          <a:lstStyle/>
          <a:p>
            <a:pPr defTabSz="1032647" fontAlgn="auto">
              <a:spcBef>
                <a:spcPts val="0"/>
              </a:spcBef>
              <a:spcAft>
                <a:spcPts val="0"/>
              </a:spcAft>
            </a:pPr>
            <a:r>
              <a:rPr lang="nl-BE" sz="2700" dirty="0" err="1">
                <a:solidFill>
                  <a:srgbClr val="0070C0"/>
                </a:solidFill>
                <a:latin typeface="Calibri"/>
              </a:rPr>
              <a:t>Medical</a:t>
            </a:r>
            <a:r>
              <a:rPr lang="nl-BE" sz="2700" dirty="0">
                <a:solidFill>
                  <a:srgbClr val="0070C0"/>
                </a:solidFill>
                <a:latin typeface="Calibri"/>
              </a:rPr>
              <a:t> </a:t>
            </a:r>
            <a:r>
              <a:rPr lang="nl-BE" sz="2700" dirty="0" err="1">
                <a:solidFill>
                  <a:srgbClr val="0070C0"/>
                </a:solidFill>
                <a:latin typeface="Calibri"/>
              </a:rPr>
              <a:t>ethicist</a:t>
            </a:r>
            <a:endParaRPr lang="nl-BE" sz="2700" dirty="0">
              <a:solidFill>
                <a:srgbClr val="0070C0"/>
              </a:solidFill>
              <a:latin typeface="Calibri"/>
            </a:endParaRPr>
          </a:p>
        </p:txBody>
      </p:sp>
      <p:sp>
        <p:nvSpPr>
          <p:cNvPr id="22" name="Tekstvak 21"/>
          <p:cNvSpPr txBox="1"/>
          <p:nvPr/>
        </p:nvSpPr>
        <p:spPr>
          <a:xfrm>
            <a:off x="6086271" y="6870877"/>
            <a:ext cx="2352347" cy="519777"/>
          </a:xfrm>
          <a:prstGeom prst="rect">
            <a:avLst/>
          </a:prstGeom>
          <a:noFill/>
        </p:spPr>
        <p:txBody>
          <a:bodyPr wrap="none" lIns="103269" tIns="51635" rIns="103269" bIns="51635" rtlCol="0">
            <a:spAutoFit/>
          </a:bodyPr>
          <a:lstStyle/>
          <a:p>
            <a:pPr defTabSz="1032647" fontAlgn="auto">
              <a:spcBef>
                <a:spcPts val="0"/>
              </a:spcBef>
              <a:spcAft>
                <a:spcPts val="0"/>
              </a:spcAft>
            </a:pPr>
            <a:r>
              <a:rPr lang="nl-BE" sz="2700" dirty="0" err="1">
                <a:solidFill>
                  <a:srgbClr val="0070C0"/>
                </a:solidFill>
                <a:latin typeface="Calibri"/>
              </a:rPr>
              <a:t>Obstetric</a:t>
            </a:r>
            <a:r>
              <a:rPr lang="nl-BE" sz="2700" dirty="0">
                <a:solidFill>
                  <a:srgbClr val="0070C0"/>
                </a:solidFill>
                <a:latin typeface="Calibri"/>
              </a:rPr>
              <a:t> nurse</a:t>
            </a:r>
          </a:p>
        </p:txBody>
      </p:sp>
    </p:spTree>
    <p:extLst>
      <p:ext uri="{BB962C8B-B14F-4D97-AF65-F5344CB8AC3E}">
        <p14:creationId xmlns:p14="http://schemas.microsoft.com/office/powerpoint/2010/main" val="151169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8" grpId="0"/>
      <p:bldP spid="19" grpId="0"/>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bwMode="auto">
          <a:xfrm>
            <a:off x="0" y="3"/>
            <a:ext cx="13442950" cy="7561263"/>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42988"/>
            <a:endParaRPr lang="en-US">
              <a:solidFill>
                <a:srgbClr val="000000"/>
              </a:solidFill>
            </a:endParaRPr>
          </a:p>
        </p:txBody>
      </p:sp>
      <p:pic>
        <p:nvPicPr>
          <p:cNvPr id="4" name="Tijdelijke aanduiding voor inhoud 3" descr="Research 003.jpg"/>
          <p:cNvPicPr>
            <a:picLocks noGrp="1" noChangeAspect="1"/>
          </p:cNvPicPr>
          <p:nvPr>
            <p:ph idx="1"/>
          </p:nvPr>
        </p:nvPicPr>
        <p:blipFill>
          <a:blip r:embed="rId3" cstate="print">
            <a:lum bright="10000"/>
          </a:blip>
          <a:stretch>
            <a:fillRect/>
          </a:stretch>
        </p:blipFill>
        <p:spPr>
          <a:xfrm>
            <a:off x="1824931" y="252239"/>
            <a:ext cx="4680520" cy="3510390"/>
          </a:xfrm>
        </p:spPr>
      </p:pic>
      <p:pic>
        <p:nvPicPr>
          <p:cNvPr id="5" name="Afbeelding 4" descr="Research 008.jpg"/>
          <p:cNvPicPr>
            <a:picLocks noChangeAspect="1"/>
          </p:cNvPicPr>
          <p:nvPr/>
        </p:nvPicPr>
        <p:blipFill>
          <a:blip r:embed="rId4" cstate="print">
            <a:lum bright="10000"/>
          </a:blip>
          <a:stretch>
            <a:fillRect/>
          </a:stretch>
        </p:blipFill>
        <p:spPr>
          <a:xfrm>
            <a:off x="6793485" y="252239"/>
            <a:ext cx="4704523" cy="3528392"/>
          </a:xfrm>
          <a:prstGeom prst="rect">
            <a:avLst/>
          </a:prstGeom>
        </p:spPr>
      </p:pic>
      <p:pic>
        <p:nvPicPr>
          <p:cNvPr id="6" name="Afbeelding 5" descr="Research 013.jpg"/>
          <p:cNvPicPr>
            <a:picLocks noChangeAspect="1"/>
          </p:cNvPicPr>
          <p:nvPr/>
        </p:nvPicPr>
        <p:blipFill>
          <a:blip r:embed="rId5" cstate="print">
            <a:lum bright="10000"/>
          </a:blip>
          <a:stretch>
            <a:fillRect/>
          </a:stretch>
        </p:blipFill>
        <p:spPr>
          <a:xfrm>
            <a:off x="1824931" y="3870641"/>
            <a:ext cx="4680520" cy="3510390"/>
          </a:xfrm>
          <a:prstGeom prst="rect">
            <a:avLst/>
          </a:prstGeom>
        </p:spPr>
      </p:pic>
      <p:pic>
        <p:nvPicPr>
          <p:cNvPr id="7" name="Afbeelding 6" descr="Research 015.jpg"/>
          <p:cNvPicPr>
            <a:picLocks noChangeAspect="1"/>
          </p:cNvPicPr>
          <p:nvPr/>
        </p:nvPicPr>
        <p:blipFill>
          <a:blip r:embed="rId6" cstate="print">
            <a:lum bright="10000"/>
          </a:blip>
          <a:stretch>
            <a:fillRect/>
          </a:stretch>
        </p:blipFill>
        <p:spPr>
          <a:xfrm>
            <a:off x="6793483" y="3924647"/>
            <a:ext cx="4754814" cy="3456384"/>
          </a:xfrm>
          <a:prstGeom prst="rect">
            <a:avLst/>
          </a:prstGeom>
        </p:spPr>
      </p:pic>
      <p:sp>
        <p:nvSpPr>
          <p:cNvPr id="9" name="Tijdelijke aanduiding voor dianummer 8"/>
          <p:cNvSpPr>
            <a:spLocks noGrp="1"/>
          </p:cNvSpPr>
          <p:nvPr>
            <p:ph type="sldNum" sz="quarter" idx="12"/>
          </p:nvPr>
        </p:nvSpPr>
        <p:spPr/>
        <p:txBody>
          <a:bodyPr/>
          <a:lstStyle/>
          <a:p>
            <a:pPr>
              <a:defRPr/>
            </a:pPr>
            <a:fld id="{B32D19F7-2ED5-40C1-AA23-B1B84A595665}" type="slidenum">
              <a:rPr lang="nl-NL" smtClean="0">
                <a:solidFill>
                  <a:srgbClr val="FFFFFF"/>
                </a:solidFill>
              </a:rPr>
              <a:pPr>
                <a:defRPr/>
              </a:pPr>
              <a:t>5</a:t>
            </a:fld>
            <a:endParaRPr lang="nl-NL">
              <a:solidFill>
                <a:srgbClr val="FFFFFF"/>
              </a:solidFill>
            </a:endParaRPr>
          </a:p>
        </p:txBody>
      </p:sp>
    </p:spTree>
    <p:extLst>
      <p:ext uri="{BB962C8B-B14F-4D97-AF65-F5344CB8AC3E}">
        <p14:creationId xmlns:p14="http://schemas.microsoft.com/office/powerpoint/2010/main" val="35399713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896953" y="468270"/>
            <a:ext cx="9636249" cy="1080114"/>
          </a:xfrm>
          <a:solidFill>
            <a:schemeClr val="bg1"/>
          </a:solidFill>
        </p:spPr>
        <p:txBody>
          <a:bodyPr/>
          <a:lstStyle/>
          <a:p>
            <a:pPr algn="ctr"/>
            <a:r>
              <a:rPr lang="nl-BE" sz="3200" b="1" i="1" dirty="0" err="1">
                <a:solidFill>
                  <a:srgbClr val="0070C0"/>
                </a:solidFill>
                <a:effectLst>
                  <a:outerShdw blurRad="38100" dist="38100" dir="2700000" algn="tl">
                    <a:srgbClr val="000000">
                      <a:alpha val="43137"/>
                    </a:srgbClr>
                  </a:outerShdw>
                </a:effectLst>
              </a:rPr>
              <a:t>Surgical</a:t>
            </a:r>
            <a:r>
              <a:rPr lang="nl-BE" sz="3200" b="1" i="1" dirty="0">
                <a:solidFill>
                  <a:srgbClr val="0070C0"/>
                </a:solidFill>
                <a:effectLst>
                  <a:outerShdw blurRad="38100" dist="38100" dir="2700000" algn="tl">
                    <a:srgbClr val="000000">
                      <a:alpha val="43137"/>
                    </a:srgbClr>
                  </a:outerShdw>
                </a:effectLst>
              </a:rPr>
              <a:t> </a:t>
            </a:r>
            <a:r>
              <a:rPr lang="nl-BE" sz="3200" b="1" i="1" dirty="0" err="1">
                <a:solidFill>
                  <a:srgbClr val="0070C0"/>
                </a:solidFill>
                <a:effectLst>
                  <a:outerShdw blurRad="38100" dist="38100" dir="2700000" algn="tl">
                    <a:srgbClr val="000000">
                      <a:alpha val="43137"/>
                    </a:srgbClr>
                  </a:outerShdw>
                </a:effectLst>
              </a:rPr>
              <a:t>staging</a:t>
            </a:r>
            <a:r>
              <a:rPr lang="nl-BE" sz="3200" b="1" i="1" dirty="0">
                <a:solidFill>
                  <a:srgbClr val="0070C0"/>
                </a:solidFill>
                <a:effectLst>
                  <a:outerShdw blurRad="38100" dist="38100" dir="2700000" algn="tl">
                    <a:srgbClr val="000000">
                      <a:alpha val="43137"/>
                    </a:srgbClr>
                  </a:outerShdw>
                </a:effectLst>
              </a:rPr>
              <a:t> in node </a:t>
            </a:r>
            <a:r>
              <a:rPr lang="nl-BE" sz="3200" b="1" i="1" dirty="0" err="1">
                <a:solidFill>
                  <a:srgbClr val="0070C0"/>
                </a:solidFill>
                <a:effectLst>
                  <a:outerShdw blurRad="38100" dist="38100" dir="2700000" algn="tl">
                    <a:srgbClr val="000000">
                      <a:alpha val="43137"/>
                    </a:srgbClr>
                  </a:outerShdw>
                </a:effectLst>
              </a:rPr>
              <a:t>positive</a:t>
            </a:r>
            <a:r>
              <a:rPr lang="nl-BE" sz="3200" b="1" i="1" dirty="0">
                <a:solidFill>
                  <a:srgbClr val="0070C0"/>
                </a:solidFill>
                <a:effectLst>
                  <a:outerShdw blurRad="38100" dist="38100" dir="2700000" algn="tl">
                    <a:srgbClr val="000000">
                      <a:alpha val="43137"/>
                    </a:srgbClr>
                  </a:outerShdw>
                </a:effectLst>
              </a:rPr>
              <a:t> </a:t>
            </a:r>
            <a:r>
              <a:rPr lang="nl-BE" sz="3200" b="1" i="1" dirty="0" err="1">
                <a:solidFill>
                  <a:srgbClr val="0070C0"/>
                </a:solidFill>
                <a:effectLst>
                  <a:outerShdw blurRad="38100" dist="38100" dir="2700000" algn="tl">
                    <a:srgbClr val="000000">
                      <a:alpha val="43137"/>
                    </a:srgbClr>
                  </a:outerShdw>
                </a:effectLst>
              </a:rPr>
              <a:t>disease</a:t>
            </a:r>
            <a:r>
              <a:rPr lang="nl-BE" sz="3200" b="1" i="1" dirty="0">
                <a:solidFill>
                  <a:srgbClr val="0070C0"/>
                </a:solidFill>
                <a:effectLst>
                  <a:outerShdw blurRad="38100" dist="38100" dir="2700000" algn="tl">
                    <a:srgbClr val="000000">
                      <a:alpha val="43137"/>
                    </a:srgbClr>
                  </a:outerShdw>
                </a:effectLst>
              </a:rPr>
              <a:t> </a:t>
            </a:r>
            <a:r>
              <a:rPr lang="nl-BE" sz="3200" b="1" i="1" dirty="0" err="1">
                <a:solidFill>
                  <a:srgbClr val="0070C0"/>
                </a:solidFill>
                <a:effectLst>
                  <a:outerShdw blurRad="38100" dist="38100" dir="2700000" algn="tl">
                    <a:srgbClr val="000000">
                      <a:alpha val="43137"/>
                    </a:srgbClr>
                  </a:outerShdw>
                </a:effectLst>
              </a:rPr>
              <a:t>after</a:t>
            </a:r>
            <a:r>
              <a:rPr lang="nl-BE" sz="3200" b="1" i="1" dirty="0">
                <a:solidFill>
                  <a:srgbClr val="0070C0"/>
                </a:solidFill>
                <a:effectLst>
                  <a:outerShdw blurRad="38100" dist="38100" dir="2700000" algn="tl">
                    <a:srgbClr val="000000">
                      <a:alpha val="43137"/>
                    </a:srgbClr>
                  </a:outerShdw>
                </a:effectLst>
              </a:rPr>
              <a:t> </a:t>
            </a:r>
            <a:r>
              <a:rPr lang="nl-BE" sz="3200" b="1" i="1" dirty="0" err="1">
                <a:solidFill>
                  <a:srgbClr val="0070C0"/>
                </a:solidFill>
                <a:effectLst>
                  <a:outerShdw blurRad="38100" dist="38100" dir="2700000" algn="tl">
                    <a:srgbClr val="000000">
                      <a:alpha val="43137"/>
                    </a:srgbClr>
                  </a:outerShdw>
                </a:effectLst>
              </a:rPr>
              <a:t>chemotherapy</a:t>
            </a:r>
            <a:r>
              <a:rPr lang="nl-BE" sz="3200" b="1" i="1" dirty="0">
                <a:solidFill>
                  <a:srgbClr val="0070C0"/>
                </a:solidFill>
                <a:effectLst>
                  <a:outerShdw blurRad="38100" dist="38100" dir="2700000" algn="tl">
                    <a:srgbClr val="000000">
                      <a:alpha val="43137"/>
                    </a:srgbClr>
                  </a:outerShdw>
                </a:effectLst>
              </a:rPr>
              <a:t> and </a:t>
            </a:r>
            <a:r>
              <a:rPr lang="nl-BE" sz="3200" b="1" i="1" dirty="0" err="1">
                <a:solidFill>
                  <a:srgbClr val="0070C0"/>
                </a:solidFill>
                <a:effectLst>
                  <a:outerShdw blurRad="38100" dist="38100" dir="2700000" algn="tl">
                    <a:srgbClr val="000000">
                      <a:alpha val="43137"/>
                    </a:srgbClr>
                  </a:outerShdw>
                </a:effectLst>
              </a:rPr>
              <a:t>after</a:t>
            </a:r>
            <a:r>
              <a:rPr lang="nl-BE" sz="3200" b="1" i="1" dirty="0">
                <a:solidFill>
                  <a:srgbClr val="0070C0"/>
                </a:solidFill>
                <a:effectLst>
                  <a:outerShdw blurRad="38100" dist="38100" dir="2700000" algn="tl">
                    <a:srgbClr val="000000">
                      <a:alpha val="43137"/>
                    </a:srgbClr>
                  </a:outerShdw>
                </a:effectLst>
              </a:rPr>
              <a:t> C/</a:t>
            </a:r>
            <a:r>
              <a:rPr lang="nl-BE" sz="3200" b="1" i="1" dirty="0" err="1">
                <a:solidFill>
                  <a:srgbClr val="0070C0"/>
                </a:solidFill>
                <a:effectLst>
                  <a:outerShdw blurRad="38100" dist="38100" dir="2700000" algn="tl">
                    <a:srgbClr val="000000">
                      <a:alpha val="43137"/>
                    </a:srgbClr>
                  </a:outerShdw>
                </a:effectLst>
              </a:rPr>
              <a:t>section</a:t>
            </a:r>
            <a:endParaRPr lang="nl-BE" sz="3200" b="1" i="1" dirty="0">
              <a:solidFill>
                <a:srgbClr val="0070C0"/>
              </a:solidFill>
              <a:effectLst>
                <a:outerShdw blurRad="38100" dist="38100" dir="2700000" algn="tl">
                  <a:srgbClr val="000000">
                    <a:alpha val="43137"/>
                  </a:srgbClr>
                </a:outerShdw>
              </a:effectLst>
            </a:endParaRPr>
          </a:p>
        </p:txBody>
      </p:sp>
      <p:pic>
        <p:nvPicPr>
          <p:cNvPr id="5" name="Tijdelijke aanduiding voor inhou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01286" y="2266952"/>
            <a:ext cx="6914785" cy="5186089"/>
          </a:xfrm>
        </p:spPr>
      </p:pic>
    </p:spTree>
    <p:extLst>
      <p:ext uri="{BB962C8B-B14F-4D97-AF65-F5344CB8AC3E}">
        <p14:creationId xmlns:p14="http://schemas.microsoft.com/office/powerpoint/2010/main" val="9375362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392883" y="1692399"/>
            <a:ext cx="10801197" cy="5625899"/>
          </a:xfrm>
          <a:prstGeom prst="rect">
            <a:avLst/>
          </a:prstGeom>
          <a:noFill/>
        </p:spPr>
        <p:txBody>
          <a:bodyPr wrap="square" rtlCol="0">
            <a:spAutoFit/>
          </a:bodyPr>
          <a:lstStyle/>
          <a:p>
            <a:pPr marL="651641" lvl="1" indent="-250631" fontAlgn="auto">
              <a:spcBef>
                <a:spcPts val="0"/>
              </a:spcBef>
              <a:spcAft>
                <a:spcPts val="0"/>
              </a:spcAft>
              <a:buFont typeface="Arial" panose="020B0604020202020204" pitchFamily="34" charset="0"/>
              <a:buChar char="•"/>
            </a:pPr>
            <a:endParaRPr lang="en-US" sz="1579" dirty="0">
              <a:solidFill>
                <a:srgbClr val="0070C0"/>
              </a:solidFill>
              <a:latin typeface="Calibri" panose="020F0502020204030204"/>
            </a:endParaRPr>
          </a:p>
          <a:p>
            <a:pPr marL="651641" lvl="1" indent="-250631" fontAlgn="auto">
              <a:spcBef>
                <a:spcPts val="0"/>
              </a:spcBef>
              <a:spcAft>
                <a:spcPts val="0"/>
              </a:spcAft>
              <a:buFont typeface="Arial" panose="020B0604020202020204" pitchFamily="34" charset="0"/>
              <a:buChar char="•"/>
            </a:pPr>
            <a:r>
              <a:rPr lang="en-US" sz="2200" b="1" dirty="0">
                <a:solidFill>
                  <a:srgbClr val="FF0000"/>
                </a:solidFill>
                <a:latin typeface="Calibri" panose="020F0502020204030204"/>
              </a:rPr>
              <a:t>Rational and balanced information </a:t>
            </a:r>
            <a:r>
              <a:rPr lang="en-US" sz="2200" dirty="0">
                <a:solidFill>
                  <a:prstClr val="black"/>
                </a:solidFill>
                <a:latin typeface="Calibri" panose="020F0502020204030204"/>
              </a:rPr>
              <a:t>about</a:t>
            </a:r>
          </a:p>
          <a:p>
            <a:pPr marL="1052652" lvl="2" indent="-250631" fontAlgn="auto">
              <a:spcBef>
                <a:spcPts val="0"/>
              </a:spcBef>
              <a:spcAft>
                <a:spcPts val="0"/>
              </a:spcAft>
              <a:buFont typeface="Arial" panose="020B0604020202020204" pitchFamily="34" charset="0"/>
              <a:buChar char="•"/>
            </a:pPr>
            <a:r>
              <a:rPr lang="en-US" sz="2200" dirty="0">
                <a:solidFill>
                  <a:prstClr val="black"/>
                </a:solidFill>
                <a:latin typeface="Calibri" panose="020F0502020204030204"/>
              </a:rPr>
              <a:t>Disease, treatment and prognosis of the patient</a:t>
            </a:r>
          </a:p>
          <a:p>
            <a:pPr marL="1052652" lvl="2" indent="-250631" fontAlgn="auto">
              <a:spcBef>
                <a:spcPts val="0"/>
              </a:spcBef>
              <a:spcAft>
                <a:spcPts val="0"/>
              </a:spcAft>
              <a:buFont typeface="Arial" panose="020B0604020202020204" pitchFamily="34" charset="0"/>
              <a:buChar char="•"/>
            </a:pPr>
            <a:r>
              <a:rPr lang="en-US" sz="2200" dirty="0">
                <a:solidFill>
                  <a:prstClr val="black"/>
                </a:solidFill>
                <a:latin typeface="Calibri" panose="020F0502020204030204"/>
              </a:rPr>
              <a:t>Evidence on outcome for the child</a:t>
            </a:r>
          </a:p>
          <a:p>
            <a:pPr marL="1052652" lvl="2" indent="-250631" fontAlgn="auto">
              <a:spcBef>
                <a:spcPts val="0"/>
              </a:spcBef>
              <a:spcAft>
                <a:spcPts val="0"/>
              </a:spcAft>
              <a:buFont typeface="Arial" panose="020B0604020202020204" pitchFamily="34" charset="0"/>
              <a:buChar char="•"/>
            </a:pPr>
            <a:r>
              <a:rPr lang="en-US" sz="2200" dirty="0">
                <a:solidFill>
                  <a:prstClr val="black"/>
                </a:solidFill>
                <a:latin typeface="Calibri" panose="020F0502020204030204"/>
              </a:rPr>
              <a:t>Follow-up of the child after birth</a:t>
            </a:r>
          </a:p>
          <a:p>
            <a:pPr marL="401010" lvl="1" fontAlgn="auto">
              <a:spcBef>
                <a:spcPts val="0"/>
              </a:spcBef>
              <a:spcAft>
                <a:spcPts val="0"/>
              </a:spcAft>
            </a:pPr>
            <a:endParaRPr lang="en-US" sz="2200" dirty="0">
              <a:solidFill>
                <a:prstClr val="black"/>
              </a:solidFill>
              <a:latin typeface="Calibri" panose="020F0502020204030204"/>
            </a:endParaRPr>
          </a:p>
          <a:p>
            <a:pPr marL="651641" lvl="1" indent="-250631" fontAlgn="auto">
              <a:spcBef>
                <a:spcPts val="0"/>
              </a:spcBef>
              <a:spcAft>
                <a:spcPts val="0"/>
              </a:spcAft>
              <a:buFont typeface="Arial" panose="020B0604020202020204" pitchFamily="34" charset="0"/>
              <a:buChar char="•"/>
            </a:pPr>
            <a:r>
              <a:rPr lang="en-US" sz="2200" dirty="0">
                <a:solidFill>
                  <a:prstClr val="black"/>
                </a:solidFill>
                <a:latin typeface="Calibri" panose="020F0502020204030204"/>
              </a:rPr>
              <a:t>Consultation with a </a:t>
            </a:r>
            <a:r>
              <a:rPr lang="en-US" sz="2200" b="1" dirty="0">
                <a:solidFill>
                  <a:srgbClr val="FF0000"/>
                </a:solidFill>
                <a:latin typeface="Calibri" panose="020F0502020204030204"/>
              </a:rPr>
              <a:t>psychologist</a:t>
            </a:r>
            <a:r>
              <a:rPr lang="en-US" sz="2200" dirty="0">
                <a:solidFill>
                  <a:prstClr val="black"/>
                </a:solidFill>
                <a:latin typeface="Calibri" panose="020F0502020204030204"/>
              </a:rPr>
              <a:t> for</a:t>
            </a:r>
          </a:p>
          <a:p>
            <a:pPr marL="1052652" lvl="2" indent="-250631" fontAlgn="auto">
              <a:spcBef>
                <a:spcPts val="0"/>
              </a:spcBef>
              <a:spcAft>
                <a:spcPts val="0"/>
              </a:spcAft>
              <a:buFont typeface="Arial" panose="020B0604020202020204" pitchFamily="34" charset="0"/>
              <a:buChar char="•"/>
            </a:pPr>
            <a:r>
              <a:rPr lang="en-US" sz="2200" dirty="0">
                <a:solidFill>
                  <a:prstClr val="black"/>
                </a:solidFill>
                <a:latin typeface="Calibri" panose="020F0502020204030204"/>
              </a:rPr>
              <a:t>Evaluation of distress, concerns and coping strategies </a:t>
            </a:r>
            <a:r>
              <a:rPr lang="en-US" sz="2200" dirty="0">
                <a:solidFill>
                  <a:prstClr val="black"/>
                </a:solidFill>
                <a:latin typeface="Calibri" panose="020F0502020204030204"/>
                <a:sym typeface="Wingdings" panose="05000000000000000000" pitchFamily="2" charset="2"/>
              </a:rPr>
              <a:t> Do not forget the partner!</a:t>
            </a:r>
            <a:endParaRPr lang="en-US" sz="2200" dirty="0">
              <a:solidFill>
                <a:prstClr val="black"/>
              </a:solidFill>
              <a:latin typeface="Calibri" panose="020F0502020204030204"/>
            </a:endParaRPr>
          </a:p>
          <a:p>
            <a:pPr marL="1052652" lvl="2" indent="-250631" fontAlgn="auto">
              <a:spcBef>
                <a:spcPts val="0"/>
              </a:spcBef>
              <a:spcAft>
                <a:spcPts val="0"/>
              </a:spcAft>
              <a:buFont typeface="Arial" panose="020B0604020202020204" pitchFamily="34" charset="0"/>
              <a:buChar char="•"/>
            </a:pPr>
            <a:r>
              <a:rPr lang="en-US" sz="2200" dirty="0">
                <a:solidFill>
                  <a:prstClr val="black"/>
                </a:solidFill>
                <a:latin typeface="Calibri" panose="020F0502020204030204"/>
              </a:rPr>
              <a:t>Emotional and relationship difficulties</a:t>
            </a:r>
          </a:p>
          <a:p>
            <a:pPr marL="1052652" lvl="2" indent="-250631" fontAlgn="auto">
              <a:spcBef>
                <a:spcPts val="0"/>
              </a:spcBef>
              <a:spcAft>
                <a:spcPts val="0"/>
              </a:spcAft>
              <a:buFont typeface="Arial" panose="020B0604020202020204" pitchFamily="34" charset="0"/>
              <a:buChar char="•"/>
            </a:pPr>
            <a:r>
              <a:rPr lang="en-US" sz="2200" dirty="0">
                <a:solidFill>
                  <a:prstClr val="black"/>
                </a:solidFill>
                <a:latin typeface="Calibri" panose="020F0502020204030204"/>
              </a:rPr>
              <a:t>Stimulating attachment to the newborn</a:t>
            </a:r>
          </a:p>
          <a:p>
            <a:pPr marL="651641" lvl="1" indent="-250631" fontAlgn="auto">
              <a:spcBef>
                <a:spcPts val="0"/>
              </a:spcBef>
              <a:spcAft>
                <a:spcPts val="0"/>
              </a:spcAft>
              <a:buFont typeface="Arial" panose="020B0604020202020204" pitchFamily="34" charset="0"/>
              <a:buChar char="•"/>
            </a:pPr>
            <a:endParaRPr lang="en-US" sz="2200" dirty="0">
              <a:solidFill>
                <a:prstClr val="black"/>
              </a:solidFill>
              <a:latin typeface="Calibri" panose="020F0502020204030204"/>
            </a:endParaRPr>
          </a:p>
          <a:p>
            <a:pPr marL="651641" lvl="1" indent="-250631" fontAlgn="auto">
              <a:spcBef>
                <a:spcPts val="0"/>
              </a:spcBef>
              <a:spcAft>
                <a:spcPts val="0"/>
              </a:spcAft>
              <a:buFont typeface="Arial" panose="020B0604020202020204" pitchFamily="34" charset="0"/>
              <a:buChar char="•"/>
            </a:pPr>
            <a:r>
              <a:rPr lang="en-US" sz="2200" dirty="0">
                <a:solidFill>
                  <a:prstClr val="black"/>
                </a:solidFill>
                <a:latin typeface="Calibri" panose="020F0502020204030204"/>
              </a:rPr>
              <a:t>Consultation with a </a:t>
            </a:r>
            <a:r>
              <a:rPr lang="en-US" sz="2200" b="1" dirty="0">
                <a:solidFill>
                  <a:srgbClr val="FF0000"/>
                </a:solidFill>
                <a:latin typeface="Calibri" panose="020F0502020204030204"/>
              </a:rPr>
              <a:t>social worker </a:t>
            </a:r>
            <a:r>
              <a:rPr lang="en-US" sz="2200" dirty="0">
                <a:solidFill>
                  <a:prstClr val="black"/>
                </a:solidFill>
                <a:latin typeface="Calibri" panose="020F0502020204030204"/>
              </a:rPr>
              <a:t>to</a:t>
            </a:r>
          </a:p>
          <a:p>
            <a:pPr marL="1052652" lvl="2" indent="-250631" fontAlgn="auto">
              <a:spcBef>
                <a:spcPts val="0"/>
              </a:spcBef>
              <a:spcAft>
                <a:spcPts val="0"/>
              </a:spcAft>
              <a:buFont typeface="Arial" panose="020B0604020202020204" pitchFamily="34" charset="0"/>
              <a:buChar char="•"/>
            </a:pPr>
            <a:r>
              <a:rPr lang="en-US" sz="2200" dirty="0">
                <a:solidFill>
                  <a:prstClr val="black"/>
                </a:solidFill>
                <a:latin typeface="Calibri" panose="020F0502020204030204"/>
              </a:rPr>
              <a:t>Look for practical and emotional support in the patient’s network</a:t>
            </a:r>
          </a:p>
          <a:p>
            <a:pPr marL="1052652" lvl="2" indent="-250631" fontAlgn="auto">
              <a:spcBef>
                <a:spcPts val="0"/>
              </a:spcBef>
              <a:spcAft>
                <a:spcPts val="0"/>
              </a:spcAft>
              <a:buFont typeface="Arial" panose="020B0604020202020204" pitchFamily="34" charset="0"/>
              <a:buChar char="•"/>
            </a:pPr>
            <a:r>
              <a:rPr lang="en-US" sz="2200" dirty="0">
                <a:solidFill>
                  <a:prstClr val="black"/>
                </a:solidFill>
                <a:latin typeface="Calibri" panose="020F0502020204030204"/>
              </a:rPr>
              <a:t>Organize additional help from national services (maternity care, cleaning help, babysit…)</a:t>
            </a:r>
          </a:p>
          <a:p>
            <a:pPr marL="802020" lvl="2" fontAlgn="auto">
              <a:spcBef>
                <a:spcPts val="0"/>
              </a:spcBef>
              <a:spcAft>
                <a:spcPts val="0"/>
              </a:spcAft>
            </a:pPr>
            <a:endParaRPr lang="en-US" sz="1579" dirty="0">
              <a:solidFill>
                <a:prstClr val="black"/>
              </a:solidFill>
              <a:latin typeface="Calibri" panose="020F0502020204030204"/>
            </a:endParaRPr>
          </a:p>
          <a:p>
            <a:pPr marL="651641" lvl="1" indent="-250631" fontAlgn="auto">
              <a:spcBef>
                <a:spcPts val="0"/>
              </a:spcBef>
              <a:spcAft>
                <a:spcPts val="0"/>
              </a:spcAft>
              <a:buFont typeface="Arial" panose="020B0604020202020204" pitchFamily="34" charset="0"/>
              <a:buChar char="•"/>
            </a:pPr>
            <a:r>
              <a:rPr lang="en-US" sz="2000" b="1" dirty="0">
                <a:solidFill>
                  <a:srgbClr val="FF0000"/>
                </a:solidFill>
                <a:latin typeface="Calibri" panose="020F0502020204030204"/>
              </a:rPr>
              <a:t>Peer support</a:t>
            </a:r>
          </a:p>
        </p:txBody>
      </p:sp>
      <p:sp>
        <p:nvSpPr>
          <p:cNvPr id="6" name="Titel 1"/>
          <p:cNvSpPr txBox="1">
            <a:spLocks/>
          </p:cNvSpPr>
          <p:nvPr/>
        </p:nvSpPr>
        <p:spPr>
          <a:xfrm>
            <a:off x="1581005" y="146152"/>
            <a:ext cx="9769965" cy="1450661"/>
          </a:xfrm>
          <a:prstGeom prst="rect">
            <a:avLst/>
          </a:prstGeom>
        </p:spPr>
        <p:txBody>
          <a:bodyPr vert="horz" lIns="80201" tIns="40100" rIns="80201" bIns="401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nl-BE" sz="4000" b="1" i="1" dirty="0" err="1">
                <a:solidFill>
                  <a:srgbClr val="0070C0"/>
                </a:solidFill>
                <a:effectLst>
                  <a:outerShdw blurRad="38100" dist="38100" dir="2700000" algn="tl">
                    <a:srgbClr val="000000">
                      <a:alpha val="43137"/>
                    </a:srgbClr>
                  </a:outerShdw>
                </a:effectLst>
              </a:rPr>
              <a:t>Psychological</a:t>
            </a:r>
            <a:r>
              <a:rPr lang="nl-BE" sz="4000" b="1" i="1" dirty="0">
                <a:solidFill>
                  <a:srgbClr val="0070C0"/>
                </a:solidFill>
                <a:effectLst>
                  <a:outerShdw blurRad="38100" dist="38100" dir="2700000" algn="tl">
                    <a:srgbClr val="000000">
                      <a:alpha val="43137"/>
                    </a:srgbClr>
                  </a:outerShdw>
                </a:effectLst>
              </a:rPr>
              <a:t> </a:t>
            </a:r>
            <a:r>
              <a:rPr lang="nl-BE" sz="4000" b="1" i="1" dirty="0" err="1">
                <a:solidFill>
                  <a:srgbClr val="0070C0"/>
                </a:solidFill>
                <a:effectLst>
                  <a:outerShdw blurRad="38100" dist="38100" dir="2700000" algn="tl">
                    <a:srgbClr val="000000">
                      <a:alpha val="43137"/>
                    </a:srgbClr>
                  </a:outerShdw>
                </a:effectLst>
              </a:rPr>
              <a:t>distress</a:t>
            </a:r>
            <a:r>
              <a:rPr lang="nl-BE" sz="4000" b="1" i="1" dirty="0">
                <a:solidFill>
                  <a:srgbClr val="0070C0"/>
                </a:solidFill>
                <a:effectLst>
                  <a:outerShdw blurRad="38100" dist="38100" dir="2700000" algn="tl">
                    <a:srgbClr val="000000">
                      <a:alpha val="43137"/>
                    </a:srgbClr>
                  </a:outerShdw>
                </a:effectLst>
              </a:rPr>
              <a:t> and coping: </a:t>
            </a:r>
          </a:p>
          <a:p>
            <a:pPr algn="ctr" fontAlgn="auto">
              <a:spcAft>
                <a:spcPts val="0"/>
              </a:spcAft>
            </a:pPr>
            <a:r>
              <a:rPr lang="en-US" sz="4000" b="1" i="1" dirty="0">
                <a:solidFill>
                  <a:srgbClr val="0070C0"/>
                </a:solidFill>
                <a:effectLst>
                  <a:outerShdw blurRad="38100" dist="38100" dir="2700000" algn="tl">
                    <a:srgbClr val="000000">
                      <a:alpha val="43137"/>
                    </a:srgbClr>
                  </a:outerShdw>
                </a:effectLst>
              </a:rPr>
              <a:t>Clinical recommendations</a:t>
            </a:r>
            <a:endParaRPr lang="nl-BE" sz="4000" b="1" i="1" dirty="0">
              <a:solidFill>
                <a:srgbClr val="0070C0"/>
              </a:solidFill>
              <a:effectLst>
                <a:outerShdw blurRad="38100" dist="38100" dir="2700000" algn="tl">
                  <a:srgbClr val="000000">
                    <a:alpha val="43137"/>
                  </a:srgbClr>
                </a:outerShdw>
              </a:effectLst>
            </a:endParaRPr>
          </a:p>
          <a:p>
            <a:pPr algn="ctr" fontAlgn="auto">
              <a:spcAft>
                <a:spcPts val="0"/>
              </a:spcAft>
            </a:pPr>
            <a:r>
              <a:rPr lang="nl-BE" sz="1500" b="1" i="1" dirty="0">
                <a:solidFill>
                  <a:srgbClr val="0070C0"/>
                </a:solidFill>
                <a:effectLst>
                  <a:outerShdw blurRad="38100" dist="38100" dir="2700000" algn="tl">
                    <a:srgbClr val="000000">
                      <a:alpha val="43137"/>
                    </a:srgbClr>
                  </a:outerShdw>
                </a:effectLst>
              </a:rPr>
              <a:t> </a:t>
            </a:r>
            <a:r>
              <a:rPr lang="nl-BE" sz="1500" b="1" i="1" dirty="0"/>
              <a:t>Vandenbroucke et al., 2016, </a:t>
            </a:r>
            <a:r>
              <a:rPr lang="nl-BE" sz="1500" b="1" i="1" dirty="0" err="1"/>
              <a:t>Psycho-oncology</a:t>
            </a:r>
            <a:endParaRPr lang="nl-BE" sz="1500" b="1" i="1" dirty="0"/>
          </a:p>
        </p:txBody>
      </p:sp>
    </p:spTree>
    <p:extLst>
      <p:ext uri="{BB962C8B-B14F-4D97-AF65-F5344CB8AC3E}">
        <p14:creationId xmlns:p14="http://schemas.microsoft.com/office/powerpoint/2010/main" val="34801951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3" name="Tijdelijke aanduiding voor tekst 5"/>
          <p:cNvSpPr>
            <a:spLocks noGrp="1"/>
          </p:cNvSpPr>
          <p:nvPr>
            <p:ph type="body" sz="half" idx="4294967295"/>
          </p:nvPr>
        </p:nvSpPr>
        <p:spPr>
          <a:xfrm>
            <a:off x="2544766" y="2266950"/>
            <a:ext cx="4410075" cy="4465638"/>
          </a:xfrm>
        </p:spPr>
        <p:txBody>
          <a:bodyPr vert="horz" lIns="102663" tIns="53385" rIns="102663" bIns="53385" rtlCol="0">
            <a:normAutofit/>
          </a:bodyPr>
          <a:lstStyle/>
          <a:p>
            <a:pPr marL="339725" indent="-339725" defTabSz="449263"/>
            <a:endParaRPr lang="nl-BE" smtClean="0"/>
          </a:p>
        </p:txBody>
      </p:sp>
      <p:pic>
        <p:nvPicPr>
          <p:cNvPr id="61444" name="Picture 2" descr="P:\manuscripten\ZS and sarcoma FIG MRI"/>
          <p:cNvPicPr>
            <a:picLocks noChangeAspect="1" noChangeArrowheads="1"/>
          </p:cNvPicPr>
          <p:nvPr/>
        </p:nvPicPr>
        <p:blipFill>
          <a:blip r:embed="rId2" cstate="print"/>
          <a:srcRect/>
          <a:stretch>
            <a:fillRect/>
          </a:stretch>
        </p:blipFill>
        <p:spPr bwMode="auto">
          <a:xfrm>
            <a:off x="1958975" y="1733550"/>
            <a:ext cx="4991100" cy="5049838"/>
          </a:xfrm>
          <a:prstGeom prst="rect">
            <a:avLst/>
          </a:prstGeom>
          <a:noFill/>
          <a:ln w="9525">
            <a:noFill/>
            <a:miter lim="800000"/>
            <a:headEnd/>
            <a:tailEnd/>
          </a:ln>
        </p:spPr>
      </p:pic>
      <p:pic>
        <p:nvPicPr>
          <p:cNvPr id="61445" name="Picture 4" descr="P:\manuscripten\ZS and sarcoma FIG pathologie"/>
          <p:cNvPicPr>
            <a:picLocks noGrp="1" noChangeAspect="1" noChangeArrowheads="1"/>
          </p:cNvPicPr>
          <p:nvPr>
            <p:ph sz="quarter" idx="4294967295"/>
          </p:nvPr>
        </p:nvPicPr>
        <p:blipFill>
          <a:blip r:embed="rId3" cstate="print"/>
          <a:srcRect/>
          <a:stretch>
            <a:fillRect/>
          </a:stretch>
        </p:blipFill>
        <p:spPr>
          <a:xfrm>
            <a:off x="7389816" y="1733553"/>
            <a:ext cx="3546475" cy="2481263"/>
          </a:xfrm>
        </p:spPr>
      </p:pic>
      <p:pic>
        <p:nvPicPr>
          <p:cNvPr id="61446" name="Picture 5" descr="P:\manuscripten\pregnancy and sarcoma Fig.JPG"/>
          <p:cNvPicPr>
            <a:picLocks noGrp="1" noChangeAspect="1" noChangeArrowheads="1"/>
          </p:cNvPicPr>
          <p:nvPr>
            <p:ph sz="quarter" idx="4294967295"/>
          </p:nvPr>
        </p:nvPicPr>
        <p:blipFill>
          <a:blip r:embed="rId4" cstate="print"/>
          <a:srcRect/>
          <a:stretch>
            <a:fillRect/>
          </a:stretch>
        </p:blipFill>
        <p:spPr>
          <a:xfrm>
            <a:off x="7632700" y="4706938"/>
            <a:ext cx="3373438" cy="2025650"/>
          </a:xfrm>
        </p:spPr>
      </p:pic>
      <p:sp>
        <p:nvSpPr>
          <p:cNvPr id="8" name="Titel 1"/>
          <p:cNvSpPr>
            <a:spLocks noGrp="1"/>
          </p:cNvSpPr>
          <p:nvPr>
            <p:ph type="title"/>
          </p:nvPr>
        </p:nvSpPr>
        <p:spPr>
          <a:xfrm>
            <a:off x="1958978" y="272058"/>
            <a:ext cx="9690387" cy="1152128"/>
          </a:xfrm>
          <a:solidFill>
            <a:schemeClr val="bg1"/>
          </a:solidFill>
        </p:spPr>
        <p:txBody>
          <a:bodyPr>
            <a:noAutofit/>
          </a:bodyPr>
          <a:lstStyle/>
          <a:p>
            <a:r>
              <a:rPr lang="nl-BE" sz="4000" b="1" i="1" dirty="0" err="1">
                <a:solidFill>
                  <a:srgbClr val="0070C0"/>
                </a:solidFill>
                <a:effectLst>
                  <a:outerShdw blurRad="38100" dist="38100" dir="2700000" algn="tl">
                    <a:srgbClr val="C0C0C0"/>
                  </a:outerShdw>
                </a:effectLst>
              </a:rPr>
              <a:t>Undifferentiated</a:t>
            </a:r>
            <a:r>
              <a:rPr lang="nl-BE" sz="4000" b="1" i="1" dirty="0">
                <a:solidFill>
                  <a:srgbClr val="0070C0"/>
                </a:solidFill>
                <a:effectLst>
                  <a:outerShdw blurRad="38100" dist="38100" dir="2700000" algn="tl">
                    <a:srgbClr val="C0C0C0"/>
                  </a:outerShdw>
                </a:effectLst>
              </a:rPr>
              <a:t> high </a:t>
            </a:r>
            <a:r>
              <a:rPr lang="nl-BE" sz="4000" b="1" i="1" dirty="0" err="1">
                <a:solidFill>
                  <a:srgbClr val="0070C0"/>
                </a:solidFill>
                <a:effectLst>
                  <a:outerShdw blurRad="38100" dist="38100" dir="2700000" algn="tl">
                    <a:srgbClr val="C0C0C0"/>
                  </a:outerShdw>
                </a:effectLst>
              </a:rPr>
              <a:t>grade</a:t>
            </a:r>
            <a:r>
              <a:rPr lang="nl-BE" sz="4000" b="1" i="1" dirty="0">
                <a:solidFill>
                  <a:srgbClr val="0070C0"/>
                </a:solidFill>
                <a:effectLst>
                  <a:outerShdw blurRad="38100" dist="38100" dir="2700000" algn="tl">
                    <a:srgbClr val="C0C0C0"/>
                  </a:outerShdw>
                </a:effectLst>
              </a:rPr>
              <a:t> </a:t>
            </a:r>
            <a:r>
              <a:rPr lang="nl-BE" sz="4000" b="1" i="1" dirty="0" err="1">
                <a:solidFill>
                  <a:srgbClr val="0070C0"/>
                </a:solidFill>
                <a:effectLst>
                  <a:outerShdw blurRad="38100" dist="38100" dir="2700000" algn="tl">
                    <a:srgbClr val="C0C0C0"/>
                  </a:outerShdw>
                </a:effectLst>
              </a:rPr>
              <a:t>sarcoma</a:t>
            </a:r>
            <a:r>
              <a:rPr lang="nl-BE" sz="4000" b="1" i="1" dirty="0">
                <a:solidFill>
                  <a:srgbClr val="0070C0"/>
                </a:solidFill>
                <a:effectLst>
                  <a:outerShdw blurRad="38100" dist="38100" dir="2700000" algn="tl">
                    <a:srgbClr val="C0C0C0"/>
                  </a:outerShdw>
                </a:effectLst>
              </a:rPr>
              <a:t> </a:t>
            </a:r>
            <a:r>
              <a:rPr lang="nl-BE" sz="4000" b="1" i="1" dirty="0" err="1">
                <a:solidFill>
                  <a:srgbClr val="0070C0"/>
                </a:solidFill>
                <a:effectLst>
                  <a:outerShdw blurRad="38100" dist="38100" dir="2700000" algn="tl">
                    <a:srgbClr val="C0C0C0"/>
                  </a:outerShdw>
                </a:effectLst>
              </a:rPr>
              <a:t>during</a:t>
            </a:r>
            <a:r>
              <a:rPr lang="nl-BE" sz="4000" b="1" i="1" dirty="0">
                <a:solidFill>
                  <a:srgbClr val="0070C0"/>
                </a:solidFill>
                <a:effectLst>
                  <a:outerShdw blurRad="38100" dist="38100" dir="2700000" algn="tl">
                    <a:srgbClr val="C0C0C0"/>
                  </a:outerShdw>
                </a:effectLst>
              </a:rPr>
              <a:t> </a:t>
            </a:r>
            <a:r>
              <a:rPr lang="nl-BE" sz="4000" b="1" i="1" dirty="0" err="1">
                <a:solidFill>
                  <a:srgbClr val="0070C0"/>
                </a:solidFill>
                <a:effectLst>
                  <a:outerShdw blurRad="38100" dist="38100" dir="2700000" algn="tl">
                    <a:srgbClr val="C0C0C0"/>
                  </a:outerShdw>
                </a:effectLst>
              </a:rPr>
              <a:t>pregnancy</a:t>
            </a:r>
            <a:r>
              <a:rPr lang="nl-BE" sz="4000" b="1" i="1" dirty="0">
                <a:solidFill>
                  <a:srgbClr val="0070C0"/>
                </a:solidFill>
                <a:effectLst>
                  <a:outerShdw blurRad="38100" dist="38100" dir="2700000" algn="tl">
                    <a:srgbClr val="C0C0C0"/>
                  </a:outerShdw>
                </a:effectLst>
              </a:rPr>
              <a:t>: a </a:t>
            </a:r>
            <a:r>
              <a:rPr lang="nl-BE" sz="4000" b="1" i="1" dirty="0" err="1">
                <a:solidFill>
                  <a:srgbClr val="0070C0"/>
                </a:solidFill>
                <a:effectLst>
                  <a:outerShdw blurRad="38100" dist="38100" dir="2700000" algn="tl">
                    <a:srgbClr val="C0C0C0"/>
                  </a:outerShdw>
                </a:effectLst>
              </a:rPr>
              <a:t>mutual</a:t>
            </a:r>
            <a:r>
              <a:rPr lang="nl-BE" sz="4000" b="1" i="1" dirty="0">
                <a:solidFill>
                  <a:srgbClr val="0070C0"/>
                </a:solidFill>
                <a:effectLst>
                  <a:outerShdw blurRad="38100" dist="38100" dir="2700000" algn="tl">
                    <a:srgbClr val="C0C0C0"/>
                  </a:outerShdw>
                </a:effectLst>
              </a:rPr>
              <a:t> </a:t>
            </a:r>
            <a:r>
              <a:rPr lang="nl-BE" sz="4000" b="1" i="1" dirty="0" err="1">
                <a:solidFill>
                  <a:srgbClr val="0070C0"/>
                </a:solidFill>
                <a:effectLst>
                  <a:outerShdw blurRad="38100" dist="38100" dir="2700000" algn="tl">
                    <a:srgbClr val="C0C0C0"/>
                  </a:outerShdw>
                </a:effectLst>
              </a:rPr>
              <a:t>ominous</a:t>
            </a:r>
            <a:r>
              <a:rPr lang="nl-BE" sz="4000" b="1" i="1" dirty="0">
                <a:solidFill>
                  <a:srgbClr val="0070C0"/>
                </a:solidFill>
                <a:effectLst>
                  <a:outerShdw blurRad="38100" dist="38100" dir="2700000" algn="tl">
                    <a:srgbClr val="C0C0C0"/>
                  </a:outerShdw>
                </a:effectLst>
              </a:rPr>
              <a:t> </a:t>
            </a:r>
            <a:r>
              <a:rPr lang="nl-BE" sz="4000" b="1" i="1" dirty="0" err="1">
                <a:solidFill>
                  <a:srgbClr val="0070C0"/>
                </a:solidFill>
                <a:effectLst>
                  <a:outerShdw blurRad="38100" dist="38100" dir="2700000" algn="tl">
                    <a:srgbClr val="C0C0C0"/>
                  </a:outerShdw>
                </a:effectLst>
              </a:rPr>
              <a:t>combination</a:t>
            </a:r>
            <a:endParaRPr lang="nl-BE" sz="4000" b="1" i="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70448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6899" y="302805"/>
            <a:ext cx="10369152" cy="2109677"/>
          </a:xfrm>
        </p:spPr>
        <p:txBody>
          <a:bodyPr>
            <a:normAutofit/>
          </a:bodyPr>
          <a:lstStyle/>
          <a:p>
            <a:r>
              <a:rPr lang="nl-BE" sz="4400" b="1" i="1" dirty="0">
                <a:solidFill>
                  <a:srgbClr val="0070C0"/>
                </a:solidFill>
                <a:effectLst>
                  <a:outerShdw blurRad="38100" dist="38100" dir="2700000" algn="tl">
                    <a:srgbClr val="000000">
                      <a:alpha val="43137"/>
                    </a:srgbClr>
                  </a:outerShdw>
                </a:effectLst>
              </a:rPr>
              <a:t>Take home </a:t>
            </a:r>
            <a:r>
              <a:rPr lang="nl-BE" sz="4400" b="1" i="1" dirty="0" err="1">
                <a:solidFill>
                  <a:srgbClr val="0070C0"/>
                </a:solidFill>
                <a:effectLst>
                  <a:outerShdw blurRad="38100" dist="38100" dir="2700000" algn="tl">
                    <a:srgbClr val="000000">
                      <a:alpha val="43137"/>
                    </a:srgbClr>
                  </a:outerShdw>
                </a:effectLst>
              </a:rPr>
              <a:t>message</a:t>
            </a:r>
            <a:endParaRPr lang="nl-BE" sz="4400" b="1" i="1" dirty="0">
              <a:solidFill>
                <a:srgbClr val="0070C0"/>
              </a:solidFill>
              <a:effectLst>
                <a:outerShdw blurRad="38100" dist="38100" dir="2700000" algn="tl">
                  <a:srgbClr val="000000">
                    <a:alpha val="43137"/>
                  </a:srgbClr>
                </a:outerShdw>
              </a:effectLst>
            </a:endParaRPr>
          </a:p>
        </p:txBody>
      </p:sp>
      <p:sp>
        <p:nvSpPr>
          <p:cNvPr id="3" name="Tijdelijke aanduiding voor inhoud 2"/>
          <p:cNvSpPr>
            <a:spLocks noGrp="1"/>
          </p:cNvSpPr>
          <p:nvPr>
            <p:ph idx="1"/>
          </p:nvPr>
        </p:nvSpPr>
        <p:spPr>
          <a:xfrm>
            <a:off x="1536899" y="2397886"/>
            <a:ext cx="10369152" cy="4464496"/>
          </a:xfrm>
        </p:spPr>
        <p:txBody>
          <a:bodyPr>
            <a:normAutofit fontScale="32500" lnSpcReduction="20000"/>
          </a:bodyPr>
          <a:lstStyle/>
          <a:p>
            <a:pPr>
              <a:spcAft>
                <a:spcPts val="600"/>
              </a:spcAft>
            </a:pPr>
            <a:endParaRPr lang="nl-BE" b="1" dirty="0">
              <a:solidFill>
                <a:srgbClr val="FF0000"/>
              </a:solidFill>
            </a:endParaRPr>
          </a:p>
          <a:p>
            <a:pPr>
              <a:spcAft>
                <a:spcPts val="600"/>
              </a:spcAft>
              <a:buFont typeface="Wingdings" panose="05000000000000000000" pitchFamily="2" charset="2"/>
              <a:buChar char="Ø"/>
            </a:pPr>
            <a:r>
              <a:rPr lang="fr-BE" sz="12300" b="1" i="1" dirty="0" err="1">
                <a:solidFill>
                  <a:srgbClr val="FF0000"/>
                </a:solidFill>
                <a:effectLst>
                  <a:outerShdw blurRad="38100" dist="38100" dir="2700000" algn="tl">
                    <a:srgbClr val="000000">
                      <a:alpha val="43137"/>
                    </a:srgbClr>
                  </a:outerShdw>
                </a:effectLst>
              </a:rPr>
              <a:t>Surgery</a:t>
            </a:r>
            <a:r>
              <a:rPr lang="fr-BE" sz="12300" b="1" i="1" dirty="0">
                <a:solidFill>
                  <a:srgbClr val="FF0000"/>
                </a:solidFill>
                <a:effectLst>
                  <a:outerShdw blurRad="38100" dist="38100" dir="2700000" algn="tl">
                    <a:srgbClr val="000000">
                      <a:alpha val="43137"/>
                    </a:srgbClr>
                  </a:outerShdw>
                </a:effectLst>
              </a:rPr>
              <a:t>, </a:t>
            </a:r>
            <a:r>
              <a:rPr lang="fr-BE" sz="12300" b="1" i="1" dirty="0" err="1">
                <a:solidFill>
                  <a:srgbClr val="FF0000"/>
                </a:solidFill>
                <a:effectLst>
                  <a:outerShdw blurRad="38100" dist="38100" dir="2700000" algn="tl">
                    <a:srgbClr val="000000">
                      <a:alpha val="43137"/>
                    </a:srgbClr>
                  </a:outerShdw>
                </a:effectLst>
              </a:rPr>
              <a:t>radiotherapy</a:t>
            </a:r>
            <a:r>
              <a:rPr lang="fr-BE" sz="12300" b="1" i="1" dirty="0">
                <a:solidFill>
                  <a:srgbClr val="FF0000"/>
                </a:solidFill>
                <a:effectLst>
                  <a:outerShdw blurRad="38100" dist="38100" dir="2700000" algn="tl">
                    <a:srgbClr val="000000">
                      <a:alpha val="43137"/>
                    </a:srgbClr>
                  </a:outerShdw>
                </a:effectLst>
              </a:rPr>
              <a:t> and </a:t>
            </a:r>
            <a:r>
              <a:rPr lang="fr-BE" sz="12300" b="1" i="1" dirty="0" err="1">
                <a:solidFill>
                  <a:srgbClr val="FF0000"/>
                </a:solidFill>
                <a:effectLst>
                  <a:outerShdw blurRad="38100" dist="38100" dir="2700000" algn="tl">
                    <a:srgbClr val="000000">
                      <a:alpha val="43137"/>
                    </a:srgbClr>
                  </a:outerShdw>
                </a:effectLst>
              </a:rPr>
              <a:t>chemotherapy</a:t>
            </a:r>
            <a:r>
              <a:rPr lang="fr-BE" sz="12300" b="1" i="1" dirty="0">
                <a:solidFill>
                  <a:srgbClr val="FF0000"/>
                </a:solidFill>
                <a:effectLst>
                  <a:outerShdw blurRad="38100" dist="38100" dir="2700000" algn="tl">
                    <a:srgbClr val="000000">
                      <a:alpha val="43137"/>
                    </a:srgbClr>
                  </a:outerShdw>
                </a:effectLst>
              </a:rPr>
              <a:t> are possible </a:t>
            </a:r>
            <a:r>
              <a:rPr lang="fr-BE" sz="12300" b="1" i="1" dirty="0" err="1">
                <a:solidFill>
                  <a:srgbClr val="FF0000"/>
                </a:solidFill>
                <a:effectLst>
                  <a:outerShdw blurRad="38100" dist="38100" dir="2700000" algn="tl">
                    <a:srgbClr val="000000">
                      <a:alpha val="43137"/>
                    </a:srgbClr>
                  </a:outerShdw>
                </a:effectLst>
              </a:rPr>
              <a:t>during</a:t>
            </a:r>
            <a:r>
              <a:rPr lang="fr-BE" sz="12300" b="1" i="1" dirty="0">
                <a:solidFill>
                  <a:srgbClr val="FF0000"/>
                </a:solidFill>
                <a:effectLst>
                  <a:outerShdw blurRad="38100" dist="38100" dir="2700000" algn="tl">
                    <a:srgbClr val="000000">
                      <a:alpha val="43137"/>
                    </a:srgbClr>
                  </a:outerShdw>
                </a:effectLst>
              </a:rPr>
              <a:t> </a:t>
            </a:r>
            <a:r>
              <a:rPr lang="fr-BE" sz="12300" b="1" i="1" dirty="0" err="1">
                <a:solidFill>
                  <a:srgbClr val="FF0000"/>
                </a:solidFill>
                <a:effectLst>
                  <a:outerShdw blurRad="38100" dist="38100" dir="2700000" algn="tl">
                    <a:srgbClr val="000000">
                      <a:alpha val="43137"/>
                    </a:srgbClr>
                  </a:outerShdw>
                </a:effectLst>
              </a:rPr>
              <a:t>pregnancy</a:t>
            </a:r>
            <a:endParaRPr lang="nl-BE" sz="12300" b="1" i="1" dirty="0">
              <a:solidFill>
                <a:srgbClr val="FF0000"/>
              </a:solidFill>
              <a:effectLst>
                <a:outerShdw blurRad="38100" dist="38100" dir="2700000" algn="tl">
                  <a:srgbClr val="000000">
                    <a:alpha val="43137"/>
                  </a:srgbClr>
                </a:outerShdw>
              </a:effectLst>
            </a:endParaRPr>
          </a:p>
          <a:p>
            <a:pPr>
              <a:spcAft>
                <a:spcPts val="600"/>
              </a:spcAft>
              <a:buFont typeface="Wingdings" panose="05000000000000000000" pitchFamily="2" charset="2"/>
              <a:buChar char="Ø"/>
            </a:pPr>
            <a:r>
              <a:rPr lang="nl-BE" sz="12300" b="1" i="1" dirty="0" err="1">
                <a:solidFill>
                  <a:srgbClr val="FF0000"/>
                </a:solidFill>
                <a:effectLst>
                  <a:outerShdw blurRad="38100" dist="38100" dir="2700000" algn="tl">
                    <a:srgbClr val="000000">
                      <a:alpha val="43137"/>
                    </a:srgbClr>
                  </a:outerShdw>
                </a:effectLst>
              </a:rPr>
              <a:t>Prematurity</a:t>
            </a:r>
            <a:r>
              <a:rPr lang="nl-BE" sz="12300" b="1" i="1" dirty="0">
                <a:solidFill>
                  <a:srgbClr val="FF0000"/>
                </a:solidFill>
                <a:effectLst>
                  <a:outerShdw blurRad="38100" dist="38100" dir="2700000" algn="tl">
                    <a:srgbClr val="000000">
                      <a:alpha val="43137"/>
                    </a:srgbClr>
                  </a:outerShdw>
                </a:effectLst>
              </a:rPr>
              <a:t> &lt; </a:t>
            </a:r>
            <a:r>
              <a:rPr lang="nl-BE" sz="12300" b="1" i="1" dirty="0" err="1">
                <a:solidFill>
                  <a:srgbClr val="FF0000"/>
                </a:solidFill>
                <a:effectLst>
                  <a:outerShdw blurRad="38100" dist="38100" dir="2700000" algn="tl">
                    <a:srgbClr val="000000">
                      <a:alpha val="43137"/>
                    </a:srgbClr>
                  </a:outerShdw>
                </a:effectLst>
              </a:rPr>
              <a:t>antenatal</a:t>
            </a:r>
            <a:r>
              <a:rPr lang="nl-BE" sz="12300" b="1" i="1" dirty="0">
                <a:solidFill>
                  <a:srgbClr val="FF0000"/>
                </a:solidFill>
                <a:effectLst>
                  <a:outerShdw blurRad="38100" dist="38100" dir="2700000" algn="tl">
                    <a:srgbClr val="000000">
                      <a:alpha val="43137"/>
                    </a:srgbClr>
                  </a:outerShdw>
                </a:effectLst>
              </a:rPr>
              <a:t> exposure </a:t>
            </a:r>
            <a:r>
              <a:rPr lang="nl-BE" sz="12300" b="1" i="1" dirty="0" err="1">
                <a:solidFill>
                  <a:srgbClr val="FF0000"/>
                </a:solidFill>
                <a:effectLst>
                  <a:outerShdw blurRad="38100" dist="38100" dir="2700000" algn="tl">
                    <a:srgbClr val="000000">
                      <a:alpha val="43137"/>
                    </a:srgbClr>
                  </a:outerShdw>
                </a:effectLst>
              </a:rPr>
              <a:t>to</a:t>
            </a:r>
            <a:r>
              <a:rPr lang="nl-BE" sz="12300" b="1" i="1" dirty="0">
                <a:solidFill>
                  <a:srgbClr val="FF0000"/>
                </a:solidFill>
                <a:effectLst>
                  <a:outerShdw blurRad="38100" dist="38100" dir="2700000" algn="tl">
                    <a:srgbClr val="000000">
                      <a:alpha val="43137"/>
                    </a:srgbClr>
                  </a:outerShdw>
                </a:effectLst>
              </a:rPr>
              <a:t> chemo</a:t>
            </a:r>
          </a:p>
          <a:p>
            <a:pPr>
              <a:buFont typeface="Wingdings" panose="05000000000000000000" pitchFamily="2" charset="2"/>
              <a:buChar char="Ø"/>
            </a:pPr>
            <a:r>
              <a:rPr lang="fr-BE" sz="12300" b="1" i="1" dirty="0" err="1">
                <a:solidFill>
                  <a:srgbClr val="FF0000"/>
                </a:solidFill>
                <a:effectLst>
                  <a:outerShdw blurRad="38100" dist="38100" dir="2700000" algn="tl">
                    <a:srgbClr val="000000">
                      <a:alpha val="43137"/>
                    </a:srgbClr>
                  </a:outerShdw>
                </a:effectLst>
              </a:rPr>
              <a:t>Interdisciplinary</a:t>
            </a:r>
            <a:r>
              <a:rPr lang="fr-BE" sz="12300" b="1" i="1" dirty="0">
                <a:solidFill>
                  <a:srgbClr val="FF0000"/>
                </a:solidFill>
                <a:effectLst>
                  <a:outerShdw blurRad="38100" dist="38100" dir="2700000" algn="tl">
                    <a:srgbClr val="000000">
                      <a:alpha val="43137"/>
                    </a:srgbClr>
                  </a:outerShdw>
                </a:effectLst>
              </a:rPr>
              <a:t> </a:t>
            </a:r>
            <a:r>
              <a:rPr lang="fr-BE" sz="12300" b="1" i="1" dirty="0" err="1">
                <a:solidFill>
                  <a:srgbClr val="FF0000"/>
                </a:solidFill>
                <a:effectLst>
                  <a:outerShdw blurRad="38100" dist="38100" dir="2700000" algn="tl">
                    <a:srgbClr val="000000">
                      <a:alpha val="43137"/>
                    </a:srgbClr>
                  </a:outerShdw>
                </a:effectLst>
              </a:rPr>
              <a:t>approach</a:t>
            </a:r>
            <a:r>
              <a:rPr lang="fr-BE" sz="12300" b="1" i="1" dirty="0">
                <a:solidFill>
                  <a:srgbClr val="FF0000"/>
                </a:solidFill>
                <a:effectLst>
                  <a:outerShdw blurRad="38100" dist="38100" dir="2700000" algn="tl">
                    <a:srgbClr val="000000">
                      <a:alpha val="43137"/>
                    </a:srgbClr>
                  </a:outerShdw>
                </a:effectLst>
              </a:rPr>
              <a:t> in </a:t>
            </a:r>
            <a:r>
              <a:rPr lang="fr-BE" sz="12300" b="1" i="1" dirty="0" err="1">
                <a:solidFill>
                  <a:srgbClr val="FF0000"/>
                </a:solidFill>
                <a:effectLst>
                  <a:outerShdw blurRad="38100" dist="38100" dir="2700000" algn="tl">
                    <a:srgbClr val="000000">
                      <a:alpha val="43137"/>
                    </a:srgbClr>
                  </a:outerShdw>
                </a:effectLst>
              </a:rPr>
              <a:t>referral</a:t>
            </a:r>
            <a:r>
              <a:rPr lang="fr-BE" sz="12300" b="1" i="1" dirty="0">
                <a:solidFill>
                  <a:srgbClr val="FF0000"/>
                </a:solidFill>
                <a:effectLst>
                  <a:outerShdw blurRad="38100" dist="38100" dir="2700000" algn="tl">
                    <a:srgbClr val="000000">
                      <a:alpha val="43137"/>
                    </a:srgbClr>
                  </a:outerShdw>
                </a:effectLst>
              </a:rPr>
              <a:t> </a:t>
            </a:r>
            <a:r>
              <a:rPr lang="fr-BE" sz="12300" b="1" i="1" dirty="0" err="1">
                <a:solidFill>
                  <a:srgbClr val="FF0000"/>
                </a:solidFill>
                <a:effectLst>
                  <a:outerShdw blurRad="38100" dist="38100" dir="2700000" algn="tl">
                    <a:srgbClr val="000000">
                      <a:alpha val="43137"/>
                    </a:srgbClr>
                  </a:outerShdw>
                </a:effectLst>
              </a:rPr>
              <a:t>centers</a:t>
            </a:r>
            <a:r>
              <a:rPr lang="fr-BE" sz="12300" b="1" i="1" dirty="0">
                <a:solidFill>
                  <a:srgbClr val="FF0000"/>
                </a:solidFill>
                <a:effectLst>
                  <a:outerShdw blurRad="38100" dist="38100" dir="2700000" algn="tl">
                    <a:srgbClr val="000000">
                      <a:alpha val="43137"/>
                    </a:srgbClr>
                  </a:outerShdw>
                </a:effectLst>
              </a:rPr>
              <a:t> </a:t>
            </a:r>
            <a:r>
              <a:rPr lang="fr-BE" sz="12300" b="1" i="1" dirty="0" err="1">
                <a:solidFill>
                  <a:srgbClr val="FF0000"/>
                </a:solidFill>
                <a:effectLst>
                  <a:outerShdw blurRad="38100" dist="38100" dir="2700000" algn="tl">
                    <a:srgbClr val="000000">
                      <a:alpha val="43137"/>
                    </a:srgbClr>
                  </a:outerShdw>
                </a:effectLst>
              </a:rPr>
              <a:t>with</a:t>
            </a:r>
            <a:r>
              <a:rPr lang="fr-BE" sz="12300" b="1" i="1" dirty="0">
                <a:solidFill>
                  <a:srgbClr val="FF0000"/>
                </a:solidFill>
                <a:effectLst>
                  <a:outerShdw blurRad="38100" dist="38100" dir="2700000" algn="tl">
                    <a:srgbClr val="000000">
                      <a:alpha val="43137"/>
                    </a:srgbClr>
                  </a:outerShdw>
                </a:effectLst>
              </a:rPr>
              <a:t> high </a:t>
            </a:r>
            <a:r>
              <a:rPr lang="fr-BE" sz="12300" b="1" i="1" dirty="0" err="1">
                <a:solidFill>
                  <a:srgbClr val="FF0000"/>
                </a:solidFill>
                <a:effectLst>
                  <a:outerShdw blurRad="38100" dist="38100" dir="2700000" algn="tl">
                    <a:srgbClr val="000000">
                      <a:alpha val="43137"/>
                    </a:srgbClr>
                  </a:outerShdw>
                </a:effectLst>
              </a:rPr>
              <a:t>risk</a:t>
            </a:r>
            <a:r>
              <a:rPr lang="fr-BE" sz="12300" b="1" i="1" dirty="0">
                <a:solidFill>
                  <a:srgbClr val="FF0000"/>
                </a:solidFill>
                <a:effectLst>
                  <a:outerShdw blurRad="38100" dist="38100" dir="2700000" algn="tl">
                    <a:srgbClr val="000000">
                      <a:alpha val="43137"/>
                    </a:srgbClr>
                  </a:outerShdw>
                </a:effectLst>
              </a:rPr>
              <a:t> </a:t>
            </a:r>
            <a:r>
              <a:rPr lang="fr-BE" sz="12300" b="1" i="1" dirty="0" err="1">
                <a:solidFill>
                  <a:srgbClr val="FF0000"/>
                </a:solidFill>
                <a:effectLst>
                  <a:outerShdw blurRad="38100" dist="38100" dir="2700000" algn="tl">
                    <a:srgbClr val="000000">
                      <a:alpha val="43137"/>
                    </a:srgbClr>
                  </a:outerShdw>
                </a:effectLst>
              </a:rPr>
              <a:t>obstetrical</a:t>
            </a:r>
            <a:r>
              <a:rPr lang="fr-BE" sz="12300" b="1" i="1" dirty="0">
                <a:solidFill>
                  <a:srgbClr val="FF0000"/>
                </a:solidFill>
                <a:effectLst>
                  <a:outerShdw blurRad="38100" dist="38100" dir="2700000" algn="tl">
                    <a:srgbClr val="000000">
                      <a:alpha val="43137"/>
                    </a:srgbClr>
                  </a:outerShdw>
                </a:effectLst>
              </a:rPr>
              <a:t> unit</a:t>
            </a:r>
            <a:endParaRPr lang="nl-BE" sz="123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59537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 name="Afbeelding 11"/>
          <p:cNvPicPr>
            <a:picLocks noChangeAspect="1"/>
          </p:cNvPicPr>
          <p:nvPr/>
        </p:nvPicPr>
        <p:blipFill rotWithShape="1">
          <a:blip r:embed="rId2"/>
          <a:srcRect l="1561" t="14818" r="32355" b="10786"/>
          <a:stretch/>
        </p:blipFill>
        <p:spPr>
          <a:xfrm>
            <a:off x="1608907" y="0"/>
            <a:ext cx="9819995" cy="6224329"/>
          </a:xfrm>
          <a:prstGeom prst="rect">
            <a:avLst/>
          </a:prstGeom>
        </p:spPr>
      </p:pic>
      <p:graphicFrame>
        <p:nvGraphicFramePr>
          <p:cNvPr id="13" name="Tijdelijke aanduiding voor inhoud 4"/>
          <p:cNvGraphicFramePr>
            <a:graphicFrameLocks/>
          </p:cNvGraphicFramePr>
          <p:nvPr>
            <p:extLst>
              <p:ext uri="{D42A27DB-BD31-4B8C-83A1-F6EECF244321}">
                <p14:modId xmlns:p14="http://schemas.microsoft.com/office/powerpoint/2010/main" val="195212655"/>
              </p:ext>
            </p:extLst>
          </p:nvPr>
        </p:nvGraphicFramePr>
        <p:xfrm>
          <a:off x="1608907" y="5547508"/>
          <a:ext cx="9819992" cy="2002136"/>
        </p:xfrm>
        <a:graphic>
          <a:graphicData uri="http://schemas.openxmlformats.org/drawingml/2006/table">
            <a:tbl>
              <a:tblPr firstRow="1" bandRow="1">
                <a:tableStyleId>{5C22544A-7EE6-4342-B048-85BDC9FD1C3A}</a:tableStyleId>
              </a:tblPr>
              <a:tblGrid>
                <a:gridCol w="1346423">
                  <a:extLst>
                    <a:ext uri="{9D8B030D-6E8A-4147-A177-3AD203B41FA5}">
                      <a16:colId xmlns:a16="http://schemas.microsoft.com/office/drawing/2014/main" xmlns="" val="3668766138"/>
                    </a:ext>
                  </a:extLst>
                </a:gridCol>
                <a:gridCol w="1346423">
                  <a:extLst>
                    <a:ext uri="{9D8B030D-6E8A-4147-A177-3AD203B41FA5}">
                      <a16:colId xmlns:a16="http://schemas.microsoft.com/office/drawing/2014/main" xmlns="" val="4071360383"/>
                    </a:ext>
                  </a:extLst>
                </a:gridCol>
                <a:gridCol w="1267222">
                  <a:extLst>
                    <a:ext uri="{9D8B030D-6E8A-4147-A177-3AD203B41FA5}">
                      <a16:colId xmlns:a16="http://schemas.microsoft.com/office/drawing/2014/main" xmlns="" val="3083321876"/>
                    </a:ext>
                  </a:extLst>
                </a:gridCol>
                <a:gridCol w="1029618">
                  <a:extLst>
                    <a:ext uri="{9D8B030D-6E8A-4147-A177-3AD203B41FA5}">
                      <a16:colId xmlns:a16="http://schemas.microsoft.com/office/drawing/2014/main" xmlns="" val="263666147"/>
                    </a:ext>
                  </a:extLst>
                </a:gridCol>
                <a:gridCol w="1147809">
                  <a:extLst>
                    <a:ext uri="{9D8B030D-6E8A-4147-A177-3AD203B41FA5}">
                      <a16:colId xmlns:a16="http://schemas.microsoft.com/office/drawing/2014/main" xmlns="" val="2016728524"/>
                    </a:ext>
                  </a:extLst>
                </a:gridCol>
                <a:gridCol w="1227499">
                  <a:extLst>
                    <a:ext uri="{9D8B030D-6E8A-4147-A177-3AD203B41FA5}">
                      <a16:colId xmlns:a16="http://schemas.microsoft.com/office/drawing/2014/main" xmlns="" val="1783998108"/>
                    </a:ext>
                  </a:extLst>
                </a:gridCol>
                <a:gridCol w="1227499">
                  <a:extLst>
                    <a:ext uri="{9D8B030D-6E8A-4147-A177-3AD203B41FA5}">
                      <a16:colId xmlns:a16="http://schemas.microsoft.com/office/drawing/2014/main" xmlns="" val="2558521337"/>
                    </a:ext>
                  </a:extLst>
                </a:gridCol>
                <a:gridCol w="1227499">
                  <a:extLst>
                    <a:ext uri="{9D8B030D-6E8A-4147-A177-3AD203B41FA5}">
                      <a16:colId xmlns:a16="http://schemas.microsoft.com/office/drawing/2014/main" xmlns="" val="1368531323"/>
                    </a:ext>
                  </a:extLst>
                </a:gridCol>
              </a:tblGrid>
              <a:tr h="427548">
                <a:tc gridSpan="5">
                  <a:txBody>
                    <a:bodyPr/>
                    <a:lstStyle/>
                    <a:p>
                      <a:r>
                        <a:rPr lang="nl-BE" sz="1800" dirty="0"/>
                        <a:t>Europe</a:t>
                      </a:r>
                      <a:endParaRPr lang="nl-B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hMerge="1">
                  <a:txBody>
                    <a:bodyPr/>
                    <a:lstStyle/>
                    <a:p>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hMerge="1">
                  <a:txBody>
                    <a:bodyPr/>
                    <a:lstStyle/>
                    <a:p>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hMerge="1">
                  <a:txBody>
                    <a:bodyPr/>
                    <a:lstStyle/>
                    <a:p>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hMerge="1">
                  <a:txBody>
                    <a:bodyPr/>
                    <a:lstStyle/>
                    <a:p>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gridSpan="3">
                  <a:txBody>
                    <a:bodyPr/>
                    <a:lstStyle/>
                    <a:p>
                      <a:r>
                        <a:rPr lang="nl-BE" sz="1800" dirty="0" err="1"/>
                        <a:t>Other</a:t>
                      </a:r>
                      <a:r>
                        <a:rPr lang="nl-BE" sz="1800" dirty="0"/>
                        <a:t> </a:t>
                      </a:r>
                      <a:r>
                        <a:rPr lang="nl-BE" sz="1800" dirty="0" err="1"/>
                        <a:t>continents</a:t>
                      </a:r>
                      <a:endParaRPr lang="nl-B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solidFill>
                      <a:schemeClr val="accent3">
                        <a:lumMod val="75000"/>
                      </a:schemeClr>
                    </a:solidFill>
                  </a:tcPr>
                </a:tc>
                <a:tc hMerge="1">
                  <a:txBody>
                    <a:bodyPr/>
                    <a:lstStyle/>
                    <a:p>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solidFill>
                      <a:schemeClr val="accent3">
                        <a:lumMod val="75000"/>
                      </a:schemeClr>
                    </a:solidFill>
                  </a:tcPr>
                </a:tc>
                <a:tc hMerge="1">
                  <a:txBody>
                    <a:bodyPr/>
                    <a:lstStyle/>
                    <a:p>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xmlns="" val="1683008104"/>
                  </a:ext>
                </a:extLst>
              </a:tr>
              <a:tr h="285032">
                <a:tc>
                  <a:txBody>
                    <a:bodyPr/>
                    <a:lstStyle/>
                    <a:p>
                      <a:r>
                        <a:rPr lang="nl-BE" sz="1000" dirty="0"/>
                        <a:t>Austria: </a:t>
                      </a:r>
                      <a:r>
                        <a:rPr lang="nl-BE" sz="1000" dirty="0" smtClean="0"/>
                        <a:t>5</a:t>
                      </a:r>
                      <a:endParaRPr lang="nl-BE" sz="1000" dirty="0"/>
                    </a:p>
                  </a:txBody>
                  <a:tcPr>
                    <a:lnL w="12700" cap="flat" cmpd="sng" algn="ctr">
                      <a:solidFill>
                        <a:schemeClr val="tx1"/>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a:t>Belgium: </a:t>
                      </a:r>
                      <a:r>
                        <a:rPr lang="nl-BE" sz="1000" dirty="0" smtClean="0"/>
                        <a:t>8</a:t>
                      </a:r>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a:t>Czech </a:t>
                      </a:r>
                      <a:r>
                        <a:rPr lang="nl-BE" sz="1000" dirty="0" err="1"/>
                        <a:t>Republic</a:t>
                      </a:r>
                      <a:r>
                        <a:rPr lang="nl-BE" sz="1000" dirty="0"/>
                        <a:t>: </a:t>
                      </a:r>
                      <a:r>
                        <a:rPr lang="nl-BE" sz="1000" dirty="0" smtClean="0"/>
                        <a:t>2</a:t>
                      </a:r>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a:t>Denmark: </a:t>
                      </a:r>
                      <a:r>
                        <a:rPr lang="nl-BE" sz="1000" dirty="0" smtClean="0"/>
                        <a:t>3</a:t>
                      </a:r>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a:t>Finland: 1</a:t>
                      </a:r>
                    </a:p>
                  </a:txBody>
                  <a:tcPr>
                    <a:lnL w="3175"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r>
                        <a:rPr lang="nl-BE" sz="1000" dirty="0"/>
                        <a:t>Australia:  1</a:t>
                      </a:r>
                    </a:p>
                  </a:txBody>
                  <a:tcPr>
                    <a:lnL w="12700" cap="flat" cmpd="sng" algn="ctr">
                      <a:solidFill>
                        <a:schemeClr val="tx1"/>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smtClean="0"/>
                        <a:t>Canada: 2</a:t>
                      </a:r>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smtClean="0"/>
                        <a:t>Chile: 1</a:t>
                      </a:r>
                    </a:p>
                  </a:txBody>
                  <a:tcPr>
                    <a:lnL w="3175"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xmlns="" val="1755799636"/>
                  </a:ext>
                </a:extLst>
              </a:tr>
              <a:tr h="409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a:t>France: 3</a:t>
                      </a:r>
                    </a:p>
                  </a:txBody>
                  <a:tcPr>
                    <a:lnL w="12700" cap="flat" cmpd="sng" algn="ctr">
                      <a:solidFill>
                        <a:schemeClr val="tx1"/>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a:t>Germany: </a:t>
                      </a:r>
                      <a:r>
                        <a:rPr lang="nl-BE" sz="1000" dirty="0" smtClean="0"/>
                        <a:t>10</a:t>
                      </a:r>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a:t>Greece: 7</a:t>
                      </a:r>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a:t>Hungary: </a:t>
                      </a:r>
                      <a:r>
                        <a:rPr lang="nl-BE" sz="1000" dirty="0" smtClean="0"/>
                        <a:t>1</a:t>
                      </a:r>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a:t>Ireland: 1</a:t>
                      </a:r>
                    </a:p>
                  </a:txBody>
                  <a:tcPr>
                    <a:lnL w="3175"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err="1" smtClean="0"/>
                        <a:t>Israel</a:t>
                      </a:r>
                      <a:r>
                        <a:rPr lang="nl-BE" sz="1000" dirty="0" smtClean="0"/>
                        <a:t>: 4</a:t>
                      </a:r>
                      <a:endParaRPr lang="nl-BE" sz="1000" dirty="0"/>
                    </a:p>
                  </a:txBody>
                  <a:tcPr>
                    <a:lnL w="12700" cap="flat" cmpd="sng" algn="ctr">
                      <a:solidFill>
                        <a:schemeClr val="tx1"/>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smtClean="0"/>
                        <a:t>Kazakhstan: 1</a:t>
                      </a:r>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smtClean="0"/>
                        <a:t>Mexico: 1</a:t>
                      </a:r>
                      <a:endParaRPr lang="nl-BE" sz="1000" dirty="0"/>
                    </a:p>
                  </a:txBody>
                  <a:tcPr>
                    <a:lnL w="3175"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xmlns="" val="160722832"/>
                  </a:ext>
                </a:extLst>
              </a:tr>
              <a:tr h="310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a:t>Italy: </a:t>
                      </a:r>
                      <a:r>
                        <a:rPr lang="nl-BE" sz="1000" dirty="0" smtClean="0"/>
                        <a:t>10</a:t>
                      </a:r>
                      <a:endParaRPr lang="nl-BE" sz="1000" dirty="0"/>
                    </a:p>
                  </a:txBody>
                  <a:tcPr>
                    <a:lnL w="12700" cap="flat" cmpd="sng" algn="ctr">
                      <a:solidFill>
                        <a:schemeClr val="tx1"/>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a:t>Lithuania: </a:t>
                      </a:r>
                      <a:r>
                        <a:rPr lang="nl-BE" sz="1000" dirty="0" smtClean="0"/>
                        <a:t>2</a:t>
                      </a:r>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a:t>Norway</a:t>
                      </a:r>
                      <a:r>
                        <a:rPr lang="nl-BE" sz="1000"/>
                        <a:t>: 3</a:t>
                      </a:r>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a:t>Poland: </a:t>
                      </a:r>
                      <a:r>
                        <a:rPr lang="nl-BE" sz="1000" dirty="0" smtClean="0"/>
                        <a:t>6</a:t>
                      </a:r>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a:t>Portugal: 3</a:t>
                      </a:r>
                    </a:p>
                  </a:txBody>
                  <a:tcPr>
                    <a:lnL w="3175"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smtClean="0"/>
                        <a:t>Qatar: 1</a:t>
                      </a:r>
                      <a:endParaRPr lang="nl-BE" sz="1000" dirty="0"/>
                    </a:p>
                  </a:txBody>
                  <a:tcPr>
                    <a:lnL w="12700" cap="flat" cmpd="sng" algn="ctr">
                      <a:solidFill>
                        <a:schemeClr val="tx1"/>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smtClean="0"/>
                        <a:t>Russia: 4</a:t>
                      </a:r>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kern="1200" dirty="0" smtClean="0">
                          <a:solidFill>
                            <a:schemeClr val="dk1"/>
                          </a:solidFill>
                          <a:latin typeface="+mn-lt"/>
                          <a:ea typeface="+mn-ea"/>
                          <a:cs typeface="+mn-cs"/>
                        </a:rPr>
                        <a:t>China: 1</a:t>
                      </a:r>
                      <a:endParaRPr lang="nl-BE" sz="1000" kern="1200" dirty="0">
                        <a:solidFill>
                          <a:schemeClr val="dk1"/>
                        </a:solidFill>
                        <a:latin typeface="+mn-lt"/>
                        <a:ea typeface="+mn-ea"/>
                        <a:cs typeface="+mn-cs"/>
                      </a:endParaRPr>
                    </a:p>
                  </a:txBody>
                  <a:tcPr>
                    <a:lnL w="3175"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xmlns="" val="394150037"/>
                  </a:ext>
                </a:extLst>
              </a:tr>
              <a:tr h="285032">
                <a:tc>
                  <a:txBody>
                    <a:bodyPr/>
                    <a:lstStyle/>
                    <a:p>
                      <a:r>
                        <a:rPr lang="nl-BE" sz="1000" kern="1200" dirty="0" smtClean="0">
                          <a:solidFill>
                            <a:schemeClr val="dk1"/>
                          </a:solidFill>
                          <a:latin typeface="+mn-lt"/>
                          <a:ea typeface="+mn-ea"/>
                          <a:cs typeface="+mn-cs"/>
                        </a:rPr>
                        <a:t>Romania: 1</a:t>
                      </a:r>
                      <a:endParaRPr lang="nl-BE" sz="10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kern="1200" dirty="0" err="1" smtClean="0">
                          <a:solidFill>
                            <a:schemeClr val="dk1"/>
                          </a:solidFill>
                          <a:latin typeface="+mn-lt"/>
                          <a:ea typeface="+mn-ea"/>
                          <a:cs typeface="+mn-cs"/>
                        </a:rPr>
                        <a:t>Serbia</a:t>
                      </a:r>
                      <a:r>
                        <a:rPr lang="nl-BE" sz="1000" kern="1200" dirty="0" smtClean="0">
                          <a:solidFill>
                            <a:schemeClr val="dk1"/>
                          </a:solidFill>
                          <a:latin typeface="+mn-lt"/>
                          <a:ea typeface="+mn-ea"/>
                          <a:cs typeface="+mn-cs"/>
                        </a:rPr>
                        <a:t>: 2</a:t>
                      </a:r>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kern="1200" dirty="0" smtClean="0">
                          <a:solidFill>
                            <a:schemeClr val="dk1"/>
                          </a:solidFill>
                          <a:latin typeface="+mn-lt"/>
                          <a:ea typeface="+mn-ea"/>
                          <a:cs typeface="+mn-cs"/>
                        </a:rPr>
                        <a:t>Slovenia: 1</a:t>
                      </a:r>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kern="1200" dirty="0" smtClean="0">
                          <a:solidFill>
                            <a:schemeClr val="dk1"/>
                          </a:solidFill>
                          <a:latin typeface="+mn-lt"/>
                          <a:ea typeface="+mn-ea"/>
                          <a:cs typeface="+mn-cs"/>
                        </a:rPr>
                        <a:t>Spain: 5</a:t>
                      </a:r>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kern="1200" dirty="0" smtClean="0">
                          <a:solidFill>
                            <a:schemeClr val="dk1"/>
                          </a:solidFill>
                          <a:latin typeface="+mn-lt"/>
                          <a:ea typeface="+mn-ea"/>
                          <a:cs typeface="+mn-cs"/>
                        </a:rPr>
                        <a:t>Sweden: 2</a:t>
                      </a:r>
                    </a:p>
                  </a:txBody>
                  <a:tcPr>
                    <a:lnL w="3175"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r>
                        <a:rPr lang="nl-BE" sz="1000" dirty="0" smtClean="0"/>
                        <a:t>Tunisia: 1</a:t>
                      </a:r>
                      <a:endParaRPr lang="nl-BE" sz="1000" dirty="0"/>
                    </a:p>
                  </a:txBody>
                  <a:tcPr>
                    <a:lnL w="12700" cap="flat" cmpd="sng" algn="ctr">
                      <a:solidFill>
                        <a:schemeClr val="tx1"/>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smtClean="0"/>
                        <a:t>Turkey: 2</a:t>
                      </a:r>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smtClean="0"/>
                        <a:t>United  </a:t>
                      </a:r>
                      <a:r>
                        <a:rPr lang="nl-BE" sz="1000" dirty="0" err="1" smtClean="0"/>
                        <a:t>States</a:t>
                      </a:r>
                      <a:r>
                        <a:rPr lang="nl-BE" sz="1000" dirty="0" smtClean="0"/>
                        <a:t>: 4</a:t>
                      </a:r>
                      <a:endParaRPr lang="nl-BE" sz="1000" dirty="0"/>
                    </a:p>
                  </a:txBody>
                  <a:tcPr>
                    <a:lnL w="3175"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3175"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xmlns="" val="2861815970"/>
                  </a:ext>
                </a:extLst>
              </a:tr>
              <a:tr h="285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smtClean="0"/>
                        <a:t>Switzerland: 2</a:t>
                      </a:r>
                    </a:p>
                  </a:txBody>
                  <a:tcPr>
                    <a:lnL w="12700" cap="flat" cmpd="sng" algn="ctr">
                      <a:solidFill>
                        <a:schemeClr val="tx1"/>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smtClean="0"/>
                        <a:t>The Netherlands: 16</a:t>
                      </a:r>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smtClean="0"/>
                        <a:t>United </a:t>
                      </a:r>
                      <a:r>
                        <a:rPr lang="nl-BE" sz="1000" dirty="0" err="1" smtClean="0"/>
                        <a:t>Kingdom</a:t>
                      </a:r>
                      <a:r>
                        <a:rPr lang="nl-BE" sz="1000" dirty="0" smtClean="0"/>
                        <a:t>: 7</a:t>
                      </a:r>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BE" sz="1000" dirty="0"/>
                    </a:p>
                  </a:txBody>
                  <a:tcPr>
                    <a:lnL w="3175"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000" dirty="0" smtClean="0"/>
                        <a:t>Uruguay: 1</a:t>
                      </a:r>
                    </a:p>
                  </a:txBody>
                  <a:tcPr>
                    <a:lnL w="12700" cap="flat" cmpd="sng" algn="ctr">
                      <a:solidFill>
                        <a:schemeClr val="tx1"/>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sz="1000" dirty="0" smtClean="0"/>
                        <a:t>South </a:t>
                      </a:r>
                      <a:r>
                        <a:rPr lang="nl-BE" sz="1000" dirty="0" err="1" smtClean="0"/>
                        <a:t>Africa</a:t>
                      </a:r>
                      <a:r>
                        <a:rPr lang="nl-BE" sz="1000" dirty="0" smtClean="0"/>
                        <a:t>: 1</a:t>
                      </a:r>
                      <a:endParaRPr lang="nl-BE" sz="1000" dirty="0"/>
                    </a:p>
                  </a:txBody>
                  <a:tcP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BE" sz="1000" dirty="0"/>
                    </a:p>
                  </a:txBody>
                  <a:tcPr>
                    <a:lnL w="3175" cap="flat" cmpd="sng" algn="ctr">
                      <a:solidFill>
                        <a:schemeClr val="accent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accent1">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68340642"/>
                  </a:ext>
                </a:extLst>
              </a:tr>
            </a:tbl>
          </a:graphicData>
        </a:graphic>
      </p:graphicFrame>
      <p:sp>
        <p:nvSpPr>
          <p:cNvPr id="6" name="Rechthoek 5"/>
          <p:cNvSpPr/>
          <p:nvPr/>
        </p:nvSpPr>
        <p:spPr>
          <a:xfrm>
            <a:off x="2792145" y="3868329"/>
            <a:ext cx="7453517" cy="707727"/>
          </a:xfrm>
          <a:prstGeom prst="rect">
            <a:avLst/>
          </a:prstGeom>
        </p:spPr>
        <p:txBody>
          <a:bodyPr wrap="square" lIns="91280" tIns="45641" rIns="91280" bIns="45641">
            <a:spAutoFit/>
          </a:bodyPr>
          <a:lstStyle/>
          <a:p>
            <a:pPr algn="ctr" defTabSz="912782" fontAlgn="auto">
              <a:spcBef>
                <a:spcPts val="0"/>
              </a:spcBef>
              <a:spcAft>
                <a:spcPts val="0"/>
              </a:spcAft>
              <a:defRPr/>
            </a:pPr>
            <a:r>
              <a:rPr lang="nl-BE" sz="2000" kern="0" dirty="0"/>
              <a:t>International </a:t>
            </a:r>
            <a:r>
              <a:rPr lang="nl-BE" sz="2000" kern="0" dirty="0" err="1"/>
              <a:t>registry</a:t>
            </a:r>
            <a:r>
              <a:rPr lang="nl-BE" sz="2000" kern="0" dirty="0"/>
              <a:t>: www.cancerinpregnancy.org</a:t>
            </a:r>
          </a:p>
          <a:p>
            <a:pPr algn="ctr" defTabSz="912782" fontAlgn="auto">
              <a:spcBef>
                <a:spcPts val="0"/>
              </a:spcBef>
              <a:spcAft>
                <a:spcPts val="0"/>
              </a:spcAft>
              <a:defRPr/>
            </a:pPr>
            <a:r>
              <a:rPr lang="nl-BE" sz="2000" kern="0" dirty="0"/>
              <a:t>frederic.amant@uzleuven.be</a:t>
            </a:r>
          </a:p>
        </p:txBody>
      </p:sp>
      <p:sp>
        <p:nvSpPr>
          <p:cNvPr id="26" name="Rechthoek 25"/>
          <p:cNvSpPr/>
          <p:nvPr/>
        </p:nvSpPr>
        <p:spPr>
          <a:xfrm>
            <a:off x="2167370" y="3406664"/>
            <a:ext cx="8946592" cy="461665"/>
          </a:xfrm>
          <a:prstGeom prst="rect">
            <a:avLst/>
          </a:prstGeom>
        </p:spPr>
        <p:txBody>
          <a:bodyPr wrap="square">
            <a:spAutoFit/>
          </a:bodyPr>
          <a:lstStyle/>
          <a:p>
            <a:pPr algn="ctr"/>
            <a:r>
              <a:rPr lang="nl-BE" sz="2400" dirty="0" err="1"/>
              <a:t>Our</a:t>
            </a:r>
            <a:r>
              <a:rPr lang="nl-BE" sz="2400" dirty="0"/>
              <a:t> </a:t>
            </a:r>
            <a:r>
              <a:rPr lang="nl-BE" sz="2400" dirty="0" err="1"/>
              <a:t>international</a:t>
            </a:r>
            <a:r>
              <a:rPr lang="nl-BE" sz="2400" dirty="0"/>
              <a:t> </a:t>
            </a:r>
            <a:r>
              <a:rPr lang="nl-BE" sz="2400" dirty="0" err="1"/>
              <a:t>network</a:t>
            </a:r>
            <a:r>
              <a:rPr lang="nl-BE" sz="2400" dirty="0"/>
              <a:t> </a:t>
            </a:r>
            <a:r>
              <a:rPr lang="nl-BE" sz="2400" dirty="0" err="1"/>
              <a:t>counts</a:t>
            </a:r>
            <a:r>
              <a:rPr lang="nl-BE" sz="2400" dirty="0"/>
              <a:t> </a:t>
            </a:r>
            <a:r>
              <a:rPr lang="nl-BE" sz="2400" dirty="0" smtClean="0"/>
              <a:t>125 </a:t>
            </a:r>
            <a:r>
              <a:rPr lang="nl-BE" sz="2400" dirty="0"/>
              <a:t>members in 37 </a:t>
            </a:r>
            <a:r>
              <a:rPr lang="nl-BE" sz="2400" dirty="0" err="1"/>
              <a:t>countries</a:t>
            </a:r>
            <a:r>
              <a:rPr lang="nl-BE" sz="2400" dirty="0"/>
              <a:t>.</a:t>
            </a:r>
          </a:p>
        </p:txBody>
      </p:sp>
      <p:sp>
        <p:nvSpPr>
          <p:cNvPr id="8" name="Tekstvak 7"/>
          <p:cNvSpPr txBox="1"/>
          <p:nvPr/>
        </p:nvSpPr>
        <p:spPr>
          <a:xfrm>
            <a:off x="2328986" y="324247"/>
            <a:ext cx="8784976" cy="782229"/>
          </a:xfrm>
          <a:prstGeom prst="rect">
            <a:avLst/>
          </a:prstGeom>
          <a:noFill/>
        </p:spPr>
        <p:txBody>
          <a:bodyPr wrap="square" lIns="104105" tIns="52052" rIns="104105" bIns="52052" rtlCol="0">
            <a:spAutoFit/>
          </a:bodyPr>
          <a:lstStyle/>
          <a:p>
            <a:pPr algn="ctr" defTabSz="1041034" fontAlgn="auto">
              <a:spcBef>
                <a:spcPts val="0"/>
              </a:spcBef>
              <a:spcAft>
                <a:spcPts val="0"/>
              </a:spcAft>
            </a:pPr>
            <a:r>
              <a:rPr lang="nl-BE" sz="4400" b="1" i="1" dirty="0" err="1">
                <a:solidFill>
                  <a:srgbClr val="0070C0"/>
                </a:solidFill>
                <a:effectLst>
                  <a:outerShdw blurRad="38100" dist="38100" dir="2700000" algn="tl">
                    <a:srgbClr val="000000">
                      <a:alpha val="43137"/>
                    </a:srgbClr>
                  </a:outerShdw>
                </a:effectLst>
                <a:latin typeface="+mj-lt"/>
                <a:ea typeface="+mj-ea"/>
                <a:cs typeface="+mj-cs"/>
              </a:rPr>
              <a:t>Invitation</a:t>
            </a:r>
            <a:r>
              <a:rPr lang="nl-BE" sz="4400" b="1" i="1" dirty="0">
                <a:solidFill>
                  <a:srgbClr val="0070C0"/>
                </a:solidFill>
                <a:effectLst>
                  <a:outerShdw blurRad="38100" dist="38100" dir="2700000" algn="tl">
                    <a:srgbClr val="000000">
                      <a:alpha val="43137"/>
                    </a:srgbClr>
                  </a:outerShdw>
                </a:effectLst>
                <a:latin typeface="+mj-lt"/>
                <a:ea typeface="+mj-ea"/>
                <a:cs typeface="+mj-cs"/>
              </a:rPr>
              <a:t> to </a:t>
            </a:r>
            <a:r>
              <a:rPr lang="nl-BE" sz="4400" b="1" i="1" dirty="0" err="1">
                <a:solidFill>
                  <a:srgbClr val="0070C0"/>
                </a:solidFill>
                <a:effectLst>
                  <a:outerShdw blurRad="38100" dist="38100" dir="2700000" algn="tl">
                    <a:srgbClr val="000000">
                      <a:alpha val="43137"/>
                    </a:srgbClr>
                  </a:outerShdw>
                </a:effectLst>
                <a:latin typeface="+mj-lt"/>
                <a:ea typeface="+mj-ea"/>
                <a:cs typeface="+mj-cs"/>
              </a:rPr>
              <a:t>become</a:t>
            </a:r>
            <a:r>
              <a:rPr lang="nl-BE" sz="4400" b="1" i="1" dirty="0">
                <a:solidFill>
                  <a:srgbClr val="0070C0"/>
                </a:solidFill>
                <a:effectLst>
                  <a:outerShdw blurRad="38100" dist="38100" dir="2700000" algn="tl">
                    <a:srgbClr val="000000">
                      <a:alpha val="43137"/>
                    </a:srgbClr>
                  </a:outerShdw>
                </a:effectLst>
                <a:latin typeface="+mj-lt"/>
                <a:ea typeface="+mj-ea"/>
                <a:cs typeface="+mj-cs"/>
              </a:rPr>
              <a:t> INCIP </a:t>
            </a:r>
            <a:r>
              <a:rPr lang="nl-BE" sz="4400" b="1" i="1" dirty="0" err="1">
                <a:solidFill>
                  <a:srgbClr val="0070C0"/>
                </a:solidFill>
                <a:effectLst>
                  <a:outerShdw blurRad="38100" dist="38100" dir="2700000" algn="tl">
                    <a:srgbClr val="000000">
                      <a:alpha val="43137"/>
                    </a:srgbClr>
                  </a:outerShdw>
                </a:effectLst>
                <a:latin typeface="+mj-lt"/>
                <a:ea typeface="+mj-ea"/>
                <a:cs typeface="+mj-cs"/>
              </a:rPr>
              <a:t>member</a:t>
            </a:r>
            <a:endParaRPr lang="nl-BE" sz="4400" b="1" i="1" dirty="0">
              <a:solidFill>
                <a:srgbClr val="0070C0"/>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38351747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txBox="1">
            <a:spLocks/>
          </p:cNvSpPr>
          <p:nvPr/>
        </p:nvSpPr>
        <p:spPr bwMode="auto">
          <a:xfrm>
            <a:off x="1536899" y="2295116"/>
            <a:ext cx="10297144" cy="937319"/>
          </a:xfrm>
          <a:prstGeom prst="rect">
            <a:avLst/>
          </a:prstGeom>
          <a:noFill/>
          <a:ln w="9525">
            <a:noFill/>
            <a:miter lim="800000"/>
            <a:headEnd/>
            <a:tailEnd/>
          </a:ln>
        </p:spPr>
        <p:txBody>
          <a:bodyPr lIns="104306" tIns="52153" rIns="104306" bIns="52153" anchor="ctr"/>
          <a:lstStyle/>
          <a:p>
            <a:pPr algn="ctr" defTabSz="1042988">
              <a:defRPr/>
            </a:pPr>
            <a:r>
              <a:rPr lang="en-US" sz="4400" b="1" i="1" dirty="0">
                <a:solidFill>
                  <a:schemeClr val="tx2"/>
                </a:solidFill>
                <a:effectLst>
                  <a:outerShdw blurRad="38100" dist="38100" dir="2700000" algn="tl">
                    <a:srgbClr val="000000">
                      <a:alpha val="43137"/>
                    </a:srgbClr>
                  </a:outerShdw>
                </a:effectLst>
                <a:latin typeface="+mn-lt"/>
              </a:rPr>
              <a:t>Fertility preservation </a:t>
            </a:r>
            <a:r>
              <a:rPr lang="en-US" sz="4400" b="1" i="1" dirty="0" smtClean="0">
                <a:solidFill>
                  <a:schemeClr val="tx2"/>
                </a:solidFill>
                <a:effectLst>
                  <a:outerShdw blurRad="38100" dist="38100" dir="2700000" algn="tl">
                    <a:srgbClr val="000000">
                      <a:alpha val="43137"/>
                    </a:srgbClr>
                  </a:outerShdw>
                </a:effectLst>
                <a:latin typeface="+mn-lt"/>
              </a:rPr>
              <a:t>surgery for </a:t>
            </a:r>
            <a:r>
              <a:rPr lang="en-US" sz="4400" b="1" i="1" dirty="0" err="1">
                <a:solidFill>
                  <a:schemeClr val="tx2"/>
                </a:solidFill>
                <a:effectLst>
                  <a:outerShdw blurRad="38100" dist="38100" dir="2700000" algn="tl">
                    <a:srgbClr val="000000">
                      <a:alpha val="43137"/>
                    </a:srgbClr>
                  </a:outerShdw>
                </a:effectLst>
                <a:latin typeface="+mn-lt"/>
              </a:rPr>
              <a:t>gynaecologic</a:t>
            </a:r>
            <a:r>
              <a:rPr lang="en-US" sz="4400" b="1" i="1" dirty="0">
                <a:solidFill>
                  <a:schemeClr val="tx2"/>
                </a:solidFill>
                <a:effectLst>
                  <a:outerShdw blurRad="38100" dist="38100" dir="2700000" algn="tl">
                    <a:srgbClr val="000000">
                      <a:alpha val="43137"/>
                    </a:srgbClr>
                  </a:outerShdw>
                </a:effectLst>
                <a:latin typeface="+mn-lt"/>
              </a:rPr>
              <a:t> cancers</a:t>
            </a:r>
            <a:endParaRPr lang="nl-BE" sz="4400" b="1" i="1" kern="0" cap="all" noProof="1">
              <a:solidFill>
                <a:schemeClr val="tx2"/>
              </a:solidFill>
              <a:effectLst>
                <a:outerShdw blurRad="38100" dist="38100" dir="2700000" algn="tl">
                  <a:srgbClr val="000000">
                    <a:alpha val="43137"/>
                  </a:srgbClr>
                </a:outerShdw>
              </a:effectLst>
              <a:latin typeface="+mn-lt"/>
              <a:ea typeface="+mj-ea"/>
              <a:cs typeface="+mj-cs"/>
            </a:endParaRPr>
          </a:p>
        </p:txBody>
      </p:sp>
      <p:sp>
        <p:nvSpPr>
          <p:cNvPr id="7" name="Ondertitel 2"/>
          <p:cNvSpPr txBox="1">
            <a:spLocks/>
          </p:cNvSpPr>
          <p:nvPr/>
        </p:nvSpPr>
        <p:spPr>
          <a:xfrm>
            <a:off x="2216833" y="4007221"/>
            <a:ext cx="8937277" cy="1752600"/>
          </a:xfrm>
          <a:prstGeom prst="rect">
            <a:avLst/>
          </a:prstGeom>
        </p:spPr>
        <p:txBody>
          <a:bodyPr vert="horz" lIns="104306" tIns="52153" rIns="104306" bIns="52153" rtlCol="0">
            <a:normAutofit fontScale="77500" lnSpcReduction="20000"/>
          </a:bodyPr>
          <a:lstStyle>
            <a:lvl1pPr marL="0" indent="0" algn="ctr" defTabSz="1043056" rtl="0" eaLnBrk="1" latinLnBrk="0" hangingPunct="1">
              <a:spcBef>
                <a:spcPct val="20000"/>
              </a:spcBef>
              <a:buFont typeface="Arial" panose="020B0604020202020204" pitchFamily="34" charset="0"/>
              <a:buNone/>
              <a:defRPr sz="3700" kern="1200">
                <a:solidFill>
                  <a:schemeClr val="tx1">
                    <a:tint val="75000"/>
                  </a:schemeClr>
                </a:solidFill>
                <a:latin typeface="+mn-lt"/>
                <a:ea typeface="+mn-ea"/>
                <a:cs typeface="+mn-cs"/>
              </a:defRPr>
            </a:lvl1pPr>
            <a:lvl2pPr marL="521528" indent="0" algn="ctr" defTabSz="1043056"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2pPr>
            <a:lvl3pPr marL="1043056" indent="0" algn="ctr" defTabSz="1043056" rtl="0" eaLnBrk="1" latinLnBrk="0" hangingPunct="1">
              <a:spcBef>
                <a:spcPct val="20000"/>
              </a:spcBef>
              <a:buFont typeface="Arial" panose="020B0604020202020204" pitchFamily="34" charset="0"/>
              <a:buNone/>
              <a:defRPr sz="2700" kern="1200">
                <a:solidFill>
                  <a:schemeClr val="tx1">
                    <a:tint val="75000"/>
                  </a:schemeClr>
                </a:solidFill>
                <a:latin typeface="+mn-lt"/>
                <a:ea typeface="+mn-ea"/>
                <a:cs typeface="+mn-cs"/>
              </a:defRPr>
            </a:lvl3pPr>
            <a:lvl4pPr marL="1564584" indent="0" algn="ctr" defTabSz="1043056" rtl="0" eaLnBrk="1" latinLnBrk="0" hangingPunct="1">
              <a:spcBef>
                <a:spcPct val="20000"/>
              </a:spcBef>
              <a:buFont typeface="Arial" panose="020B0604020202020204" pitchFamily="34" charset="0"/>
              <a:buNone/>
              <a:defRPr sz="2300" kern="1200">
                <a:solidFill>
                  <a:schemeClr val="tx1">
                    <a:tint val="75000"/>
                  </a:schemeClr>
                </a:solidFill>
                <a:latin typeface="+mn-lt"/>
                <a:ea typeface="+mn-ea"/>
                <a:cs typeface="+mn-cs"/>
              </a:defRPr>
            </a:lvl4pPr>
            <a:lvl5pPr marL="2086112" indent="0" algn="ctr" defTabSz="1043056" rtl="0" eaLnBrk="1" latinLnBrk="0" hangingPunct="1">
              <a:spcBef>
                <a:spcPct val="20000"/>
              </a:spcBef>
              <a:buFont typeface="Arial" panose="020B0604020202020204" pitchFamily="34" charset="0"/>
              <a:buNone/>
              <a:defRPr sz="2300" kern="1200">
                <a:solidFill>
                  <a:schemeClr val="tx1">
                    <a:tint val="75000"/>
                  </a:schemeClr>
                </a:solidFill>
                <a:latin typeface="+mn-lt"/>
                <a:ea typeface="+mn-ea"/>
                <a:cs typeface="+mn-cs"/>
              </a:defRPr>
            </a:lvl5pPr>
            <a:lvl6pPr marL="2607640" indent="0" algn="ctr" defTabSz="1043056" rtl="0" eaLnBrk="1" latinLnBrk="0" hangingPunct="1">
              <a:spcBef>
                <a:spcPct val="20000"/>
              </a:spcBef>
              <a:buFont typeface="Arial" panose="020B0604020202020204" pitchFamily="34" charset="0"/>
              <a:buNone/>
              <a:defRPr sz="2300" kern="1200">
                <a:solidFill>
                  <a:schemeClr val="tx1">
                    <a:tint val="75000"/>
                  </a:schemeClr>
                </a:solidFill>
                <a:latin typeface="+mn-lt"/>
                <a:ea typeface="+mn-ea"/>
                <a:cs typeface="+mn-cs"/>
              </a:defRPr>
            </a:lvl6pPr>
            <a:lvl7pPr marL="3129168" indent="0" algn="ctr" defTabSz="1043056" rtl="0" eaLnBrk="1" latinLnBrk="0" hangingPunct="1">
              <a:spcBef>
                <a:spcPct val="20000"/>
              </a:spcBef>
              <a:buFont typeface="Arial" panose="020B0604020202020204" pitchFamily="34" charset="0"/>
              <a:buNone/>
              <a:defRPr sz="2300" kern="1200">
                <a:solidFill>
                  <a:schemeClr val="tx1">
                    <a:tint val="75000"/>
                  </a:schemeClr>
                </a:solidFill>
                <a:latin typeface="+mn-lt"/>
                <a:ea typeface="+mn-ea"/>
                <a:cs typeface="+mn-cs"/>
              </a:defRPr>
            </a:lvl7pPr>
            <a:lvl8pPr marL="3650696" indent="0" algn="ctr" defTabSz="1043056" rtl="0" eaLnBrk="1" latinLnBrk="0" hangingPunct="1">
              <a:spcBef>
                <a:spcPct val="20000"/>
              </a:spcBef>
              <a:buFont typeface="Arial" panose="020B0604020202020204" pitchFamily="34" charset="0"/>
              <a:buNone/>
              <a:defRPr sz="2300" kern="1200">
                <a:solidFill>
                  <a:schemeClr val="tx1">
                    <a:tint val="75000"/>
                  </a:schemeClr>
                </a:solidFill>
                <a:latin typeface="+mn-lt"/>
                <a:ea typeface="+mn-ea"/>
                <a:cs typeface="+mn-cs"/>
              </a:defRPr>
            </a:lvl8pPr>
            <a:lvl9pPr marL="4172224" indent="0" algn="ctr" defTabSz="1043056" rtl="0" eaLnBrk="1" latinLnBrk="0" hangingPunct="1">
              <a:spcBef>
                <a:spcPct val="20000"/>
              </a:spcBef>
              <a:buFont typeface="Arial" panose="020B0604020202020204" pitchFamily="34" charset="0"/>
              <a:buNone/>
              <a:defRPr sz="2300" kern="1200">
                <a:solidFill>
                  <a:schemeClr val="tx1">
                    <a:tint val="75000"/>
                  </a:schemeClr>
                </a:solidFill>
                <a:latin typeface="+mn-lt"/>
                <a:ea typeface="+mn-ea"/>
                <a:cs typeface="+mn-cs"/>
              </a:defRPr>
            </a:lvl9pPr>
          </a:lstStyle>
          <a:p>
            <a:pPr fontAlgn="auto">
              <a:spcAft>
                <a:spcPts val="0"/>
              </a:spcAft>
            </a:pPr>
            <a:r>
              <a:rPr lang="nl-BE" sz="2400" b="1" dirty="0">
                <a:solidFill>
                  <a:schemeClr val="tx2"/>
                </a:solidFill>
                <a:latin typeface="Calibri" panose="020F0502020204030204" pitchFamily="34" charset="0"/>
              </a:rPr>
              <a:t>Frédéric Amant</a:t>
            </a:r>
          </a:p>
          <a:p>
            <a:pPr fontAlgn="auto">
              <a:spcAft>
                <a:spcPts val="0"/>
              </a:spcAft>
            </a:pPr>
            <a:r>
              <a:rPr lang="nl-BE" sz="2400" b="1" dirty="0" err="1">
                <a:solidFill>
                  <a:schemeClr val="tx2"/>
                </a:solidFill>
                <a:latin typeface="Calibri" panose="020F0502020204030204" pitchFamily="34" charset="0"/>
              </a:rPr>
              <a:t>Gynaecologic</a:t>
            </a:r>
            <a:r>
              <a:rPr lang="nl-BE" sz="2400" b="1" dirty="0">
                <a:solidFill>
                  <a:schemeClr val="tx2"/>
                </a:solidFill>
                <a:latin typeface="Calibri" panose="020F0502020204030204" pitchFamily="34" charset="0"/>
              </a:rPr>
              <a:t> </a:t>
            </a:r>
            <a:r>
              <a:rPr lang="nl-BE" sz="2400" b="1" dirty="0" err="1">
                <a:solidFill>
                  <a:schemeClr val="tx2"/>
                </a:solidFill>
                <a:latin typeface="Calibri" panose="020F0502020204030204" pitchFamily="34" charset="0"/>
              </a:rPr>
              <a:t>Oncology</a:t>
            </a:r>
            <a:endParaRPr lang="nl-BE" sz="2400" b="1" dirty="0">
              <a:solidFill>
                <a:schemeClr val="tx2"/>
              </a:solidFill>
              <a:latin typeface="Calibri" panose="020F0502020204030204" pitchFamily="34" charset="0"/>
            </a:endParaRPr>
          </a:p>
          <a:p>
            <a:pPr fontAlgn="auto">
              <a:spcAft>
                <a:spcPts val="0"/>
              </a:spcAft>
            </a:pPr>
            <a:endParaRPr lang="nl-BE" sz="2400" b="1" dirty="0">
              <a:solidFill>
                <a:schemeClr val="tx2"/>
              </a:solidFill>
              <a:latin typeface="Calibri" panose="020F0502020204030204" pitchFamily="34" charset="0"/>
            </a:endParaRPr>
          </a:p>
          <a:p>
            <a:pPr fontAlgn="auto">
              <a:spcAft>
                <a:spcPts val="0"/>
              </a:spcAft>
            </a:pPr>
            <a:r>
              <a:rPr lang="nl-BE" sz="2400" b="1" dirty="0">
                <a:solidFill>
                  <a:schemeClr val="tx2"/>
                </a:solidFill>
                <a:latin typeface="Calibri" panose="020F0502020204030204" pitchFamily="34" charset="0"/>
              </a:rPr>
              <a:t>Leuven Cancer Institute, Belgium</a:t>
            </a:r>
          </a:p>
          <a:p>
            <a:pPr fontAlgn="auto">
              <a:spcAft>
                <a:spcPts val="0"/>
              </a:spcAft>
            </a:pPr>
            <a:r>
              <a:rPr lang="nl-BE" sz="2400" b="1" dirty="0">
                <a:solidFill>
                  <a:schemeClr val="tx2"/>
                </a:solidFill>
                <a:latin typeface="Calibri" panose="020F0502020204030204" pitchFamily="34" charset="0"/>
              </a:rPr>
              <a:t>Netherlands Cancer Institute &amp; Amsterdam University Medical Centers, </a:t>
            </a:r>
            <a:r>
              <a:rPr lang="nl-BE" sz="2400" b="1" dirty="0" err="1">
                <a:solidFill>
                  <a:schemeClr val="tx2"/>
                </a:solidFill>
                <a:latin typeface="Calibri" panose="020F0502020204030204" pitchFamily="34" charset="0"/>
              </a:rPr>
              <a:t>the</a:t>
            </a:r>
            <a:r>
              <a:rPr lang="nl-BE" sz="2400" b="1" dirty="0">
                <a:solidFill>
                  <a:schemeClr val="tx2"/>
                </a:solidFill>
                <a:latin typeface="Calibri" panose="020F0502020204030204" pitchFamily="34" charset="0"/>
              </a:rPr>
              <a:t> Netherlands</a:t>
            </a:r>
            <a:endParaRPr lang="en-US" sz="2400" b="1" dirty="0">
              <a:solidFill>
                <a:schemeClr val="tx2"/>
              </a:solidFill>
              <a:latin typeface="Calibri" panose="020F0502020204030204" pitchFamily="34" charset="0"/>
            </a:endParaRPr>
          </a:p>
        </p:txBody>
      </p:sp>
      <p:pic>
        <p:nvPicPr>
          <p:cNvPr id="8" name="Picture 2" descr="\\Uz\data\Verloskunde\Gynaecologische Oncologie\AMANT\Marie(ke)\Briefhoofden, brieven, faxen en logo's\Logo's\KU Leuven 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4971" y="572348"/>
            <a:ext cx="1877000" cy="688003"/>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a:blip r:embed="rId3"/>
          <a:stretch>
            <a:fillRect/>
          </a:stretch>
        </p:blipFill>
        <p:spPr>
          <a:xfrm>
            <a:off x="9607567" y="6151049"/>
            <a:ext cx="2021087" cy="1075794"/>
          </a:xfrm>
          <a:prstGeom prst="rect">
            <a:avLst/>
          </a:prstGeom>
        </p:spPr>
      </p:pic>
      <p:pic>
        <p:nvPicPr>
          <p:cNvPr id="11" name="Afbeelding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7258" y="549644"/>
            <a:ext cx="2440619" cy="710706"/>
          </a:xfrm>
          <a:prstGeom prst="rect">
            <a:avLst/>
          </a:prstGeom>
        </p:spPr>
      </p:pic>
      <p:pic>
        <p:nvPicPr>
          <p:cNvPr id="13" name="Afbeelding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6455" y="5960290"/>
            <a:ext cx="1352704" cy="1300602"/>
          </a:xfrm>
          <a:prstGeom prst="rect">
            <a:avLst/>
          </a:prstGeom>
        </p:spPr>
      </p:pic>
      <p:pic>
        <p:nvPicPr>
          <p:cNvPr id="14" name="Afbeelding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0365" y="6341627"/>
            <a:ext cx="2117255" cy="703561"/>
          </a:xfrm>
          <a:prstGeom prst="rect">
            <a:avLst/>
          </a:prstGeom>
        </p:spPr>
      </p:pic>
      <p:pic>
        <p:nvPicPr>
          <p:cNvPr id="10"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7995" y="6549761"/>
            <a:ext cx="2716688" cy="461324"/>
          </a:xfrm>
          <a:prstGeom prst="rect">
            <a:avLst/>
          </a:prstGeom>
        </p:spPr>
      </p:pic>
    </p:spTree>
    <p:extLst>
      <p:ext uri="{BB962C8B-B14F-4D97-AF65-F5344CB8AC3E}">
        <p14:creationId xmlns:p14="http://schemas.microsoft.com/office/powerpoint/2010/main" val="14268549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i="1" dirty="0" smtClean="0">
                <a:solidFill>
                  <a:srgbClr val="0070C0"/>
                </a:solidFill>
                <a:effectLst>
                  <a:outerShdw blurRad="38100" dist="38100" dir="2700000" algn="tl">
                    <a:srgbClr val="000000">
                      <a:alpha val="43137"/>
                    </a:srgbClr>
                  </a:outerShdw>
                </a:effectLst>
              </a:rPr>
              <a:t>Take home </a:t>
            </a:r>
            <a:r>
              <a:rPr lang="nl-BE" b="1" i="1" dirty="0" err="1" smtClean="0">
                <a:solidFill>
                  <a:srgbClr val="0070C0"/>
                </a:solidFill>
                <a:effectLst>
                  <a:outerShdw blurRad="38100" dist="38100" dir="2700000" algn="tl">
                    <a:srgbClr val="000000">
                      <a:alpha val="43137"/>
                    </a:srgbClr>
                  </a:outerShdw>
                </a:effectLst>
              </a:rPr>
              <a:t>message</a:t>
            </a:r>
            <a:r>
              <a:rPr lang="nl-BE" b="1" i="1" dirty="0" smtClean="0">
                <a:solidFill>
                  <a:srgbClr val="0070C0"/>
                </a:solidFill>
                <a:effectLst>
                  <a:outerShdw blurRad="38100" dist="38100" dir="2700000" algn="tl">
                    <a:srgbClr val="000000">
                      <a:alpha val="43137"/>
                    </a:srgbClr>
                  </a:outerShdw>
                </a:effectLst>
              </a:rPr>
              <a:t> </a:t>
            </a:r>
            <a:endParaRPr lang="nl-BE" b="1" i="1" dirty="0">
              <a:solidFill>
                <a:srgbClr val="0070C0"/>
              </a:solidFill>
              <a:effectLst>
                <a:outerShdw blurRad="38100" dist="38100" dir="2700000" algn="tl">
                  <a:srgbClr val="000000">
                    <a:alpha val="43137"/>
                  </a:srgbClr>
                </a:outerShdw>
              </a:effectLst>
            </a:endParaRPr>
          </a:p>
        </p:txBody>
      </p:sp>
      <p:sp>
        <p:nvSpPr>
          <p:cNvPr id="3" name="Tijdelijke aanduiding voor inhoud 2"/>
          <p:cNvSpPr>
            <a:spLocks noGrp="1"/>
          </p:cNvSpPr>
          <p:nvPr>
            <p:ph idx="1"/>
          </p:nvPr>
        </p:nvSpPr>
        <p:spPr/>
        <p:txBody>
          <a:bodyPr/>
          <a:lstStyle/>
          <a:p>
            <a:r>
              <a:rPr lang="nl-BE" b="1" dirty="0" err="1" smtClean="0">
                <a:solidFill>
                  <a:srgbClr val="FF0000"/>
                </a:solidFill>
              </a:rPr>
              <a:t>Fertility</a:t>
            </a:r>
            <a:r>
              <a:rPr lang="nl-BE" b="1" dirty="0" smtClean="0">
                <a:solidFill>
                  <a:srgbClr val="FF0000"/>
                </a:solidFill>
              </a:rPr>
              <a:t> </a:t>
            </a:r>
            <a:r>
              <a:rPr lang="nl-BE" b="1" dirty="0" err="1" smtClean="0">
                <a:solidFill>
                  <a:srgbClr val="FF0000"/>
                </a:solidFill>
              </a:rPr>
              <a:t>preservation</a:t>
            </a:r>
            <a:r>
              <a:rPr lang="nl-BE" b="1" dirty="0" smtClean="0">
                <a:solidFill>
                  <a:srgbClr val="FF0000"/>
                </a:solidFill>
              </a:rPr>
              <a:t> is </a:t>
            </a:r>
            <a:r>
              <a:rPr lang="nl-BE" b="1" dirty="0" err="1" smtClean="0">
                <a:solidFill>
                  <a:srgbClr val="FF0000"/>
                </a:solidFill>
              </a:rPr>
              <a:t>frequently</a:t>
            </a:r>
            <a:r>
              <a:rPr lang="nl-BE" b="1" dirty="0" smtClean="0">
                <a:solidFill>
                  <a:srgbClr val="FF0000"/>
                </a:solidFill>
              </a:rPr>
              <a:t> </a:t>
            </a:r>
            <a:r>
              <a:rPr lang="nl-BE" b="1" dirty="0" err="1" smtClean="0">
                <a:solidFill>
                  <a:srgbClr val="FF0000"/>
                </a:solidFill>
              </a:rPr>
              <a:t>possible</a:t>
            </a:r>
            <a:r>
              <a:rPr lang="nl-BE" b="1" dirty="0" smtClean="0">
                <a:solidFill>
                  <a:srgbClr val="FF0000"/>
                </a:solidFill>
              </a:rPr>
              <a:t> in </a:t>
            </a:r>
            <a:r>
              <a:rPr lang="nl-BE" b="1" dirty="0" err="1" smtClean="0">
                <a:solidFill>
                  <a:srgbClr val="FF0000"/>
                </a:solidFill>
              </a:rPr>
              <a:t>early</a:t>
            </a:r>
            <a:r>
              <a:rPr lang="nl-BE" b="1" dirty="0" smtClean="0">
                <a:solidFill>
                  <a:srgbClr val="FF0000"/>
                </a:solidFill>
              </a:rPr>
              <a:t> stage </a:t>
            </a:r>
            <a:r>
              <a:rPr lang="nl-BE" b="1" dirty="0" err="1" smtClean="0">
                <a:solidFill>
                  <a:srgbClr val="FF0000"/>
                </a:solidFill>
              </a:rPr>
              <a:t>disease</a:t>
            </a:r>
            <a:endParaRPr lang="nl-BE" b="1" dirty="0" smtClean="0">
              <a:solidFill>
                <a:srgbClr val="FF0000"/>
              </a:solidFill>
            </a:endParaRPr>
          </a:p>
          <a:p>
            <a:r>
              <a:rPr lang="nl-BE" b="1" dirty="0" err="1" smtClean="0">
                <a:solidFill>
                  <a:srgbClr val="FF0000"/>
                </a:solidFill>
              </a:rPr>
              <a:t>Deviation</a:t>
            </a:r>
            <a:r>
              <a:rPr lang="nl-BE" b="1" dirty="0" smtClean="0">
                <a:solidFill>
                  <a:srgbClr val="FF0000"/>
                </a:solidFill>
              </a:rPr>
              <a:t> of standard treatment</a:t>
            </a:r>
          </a:p>
          <a:p>
            <a:r>
              <a:rPr lang="nl-BE" b="1" dirty="0" err="1" smtClean="0">
                <a:solidFill>
                  <a:srgbClr val="FF0000"/>
                </a:solidFill>
              </a:rPr>
              <a:t>Motivated</a:t>
            </a:r>
            <a:r>
              <a:rPr lang="nl-BE" b="1" dirty="0" smtClean="0">
                <a:solidFill>
                  <a:srgbClr val="FF0000"/>
                </a:solidFill>
              </a:rPr>
              <a:t> </a:t>
            </a:r>
            <a:r>
              <a:rPr lang="nl-BE" b="1" dirty="0" err="1" smtClean="0">
                <a:solidFill>
                  <a:srgbClr val="FF0000"/>
                </a:solidFill>
              </a:rPr>
              <a:t>patient</a:t>
            </a:r>
            <a:endParaRPr lang="nl-BE" b="1" dirty="0">
              <a:solidFill>
                <a:srgbClr val="FF0000"/>
              </a:solidFill>
            </a:endParaRPr>
          </a:p>
        </p:txBody>
      </p:sp>
      <p:sp>
        <p:nvSpPr>
          <p:cNvPr id="4" name="Tijdelijke aanduiding voor dianummer 3"/>
          <p:cNvSpPr>
            <a:spLocks noGrp="1"/>
          </p:cNvSpPr>
          <p:nvPr>
            <p:ph type="sldNum" sz="quarter" idx="12"/>
          </p:nvPr>
        </p:nvSpPr>
        <p:spPr/>
        <p:txBody>
          <a:bodyPr/>
          <a:lstStyle/>
          <a:p>
            <a:pPr>
              <a:defRPr/>
            </a:pPr>
            <a:fld id="{048E76DB-E147-448E-8584-2D2D09B6C5E0}" type="slidenum">
              <a:rPr lang="nl-NL" smtClean="0"/>
              <a:pPr>
                <a:defRPr/>
              </a:pPr>
              <a:t>56</a:t>
            </a:fld>
            <a:endParaRPr lang="nl-NL"/>
          </a:p>
        </p:txBody>
      </p:sp>
    </p:spTree>
    <p:extLst>
      <p:ext uri="{BB962C8B-B14F-4D97-AF65-F5344CB8AC3E}">
        <p14:creationId xmlns:p14="http://schemas.microsoft.com/office/powerpoint/2010/main" val="3016837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BE" sz="4400" b="1" i="1" dirty="0">
                <a:solidFill>
                  <a:srgbClr val="0070C0"/>
                </a:solidFill>
                <a:effectLst>
                  <a:outerShdw blurRad="38100" dist="38100" dir="2700000" algn="tl">
                    <a:srgbClr val="000000">
                      <a:alpha val="43137"/>
                    </a:srgbClr>
                  </a:outerShdw>
                </a:effectLst>
                <a:latin typeface="+mn-lt"/>
                <a:ea typeface="+mn-ea"/>
                <a:cs typeface="+mn-cs"/>
              </a:rPr>
              <a:t>Agenda</a:t>
            </a:r>
          </a:p>
        </p:txBody>
      </p:sp>
      <p:sp>
        <p:nvSpPr>
          <p:cNvPr id="19459" name="Tijdelijke aanduiding voor inhoud 2"/>
          <p:cNvSpPr>
            <a:spLocks noGrp="1"/>
          </p:cNvSpPr>
          <p:nvPr>
            <p:ph idx="1"/>
          </p:nvPr>
        </p:nvSpPr>
        <p:spPr>
          <a:xfrm>
            <a:off x="2112963" y="1908423"/>
            <a:ext cx="9624060" cy="4990084"/>
          </a:xfrm>
        </p:spPr>
        <p:txBody>
          <a:bodyPr>
            <a:normAutofit/>
          </a:bodyPr>
          <a:lstStyle/>
          <a:p>
            <a:r>
              <a:rPr lang="nl-BE" sz="2800" b="1" dirty="0" err="1">
                <a:solidFill>
                  <a:srgbClr val="FF0000"/>
                </a:solidFill>
              </a:rPr>
              <a:t>Ovarian</a:t>
            </a:r>
            <a:r>
              <a:rPr lang="nl-BE" sz="2800" b="1" dirty="0">
                <a:solidFill>
                  <a:srgbClr val="FF0000"/>
                </a:solidFill>
              </a:rPr>
              <a:t> </a:t>
            </a:r>
            <a:r>
              <a:rPr lang="nl-BE" sz="2800" b="1" dirty="0" err="1">
                <a:solidFill>
                  <a:srgbClr val="FF0000"/>
                </a:solidFill>
              </a:rPr>
              <a:t>transposition</a:t>
            </a:r>
            <a:endParaRPr lang="nl-BE" sz="2800" b="1" dirty="0">
              <a:solidFill>
                <a:srgbClr val="FF0000"/>
              </a:solidFill>
            </a:endParaRPr>
          </a:p>
          <a:p>
            <a:r>
              <a:rPr lang="nl-BE" sz="2800" b="1" dirty="0" err="1"/>
              <a:t>Cervical</a:t>
            </a:r>
            <a:r>
              <a:rPr lang="nl-BE" sz="2800" b="1" dirty="0"/>
              <a:t> </a:t>
            </a:r>
            <a:r>
              <a:rPr lang="nl-BE" sz="2800" b="1" dirty="0" err="1"/>
              <a:t>cancer</a:t>
            </a:r>
            <a:endParaRPr lang="nl-BE" sz="2800" b="1" dirty="0"/>
          </a:p>
          <a:p>
            <a:r>
              <a:rPr lang="nl-BE" sz="2800" b="1" dirty="0" err="1"/>
              <a:t>Ovarian</a:t>
            </a:r>
            <a:r>
              <a:rPr lang="nl-BE" sz="2800" b="1" dirty="0"/>
              <a:t> </a:t>
            </a:r>
            <a:r>
              <a:rPr lang="nl-BE" sz="2800" b="1" dirty="0" err="1" smtClean="0"/>
              <a:t>cancer</a:t>
            </a:r>
            <a:endParaRPr lang="nl-BE" sz="2800" b="1" dirty="0"/>
          </a:p>
          <a:p>
            <a:pPr lvl="1">
              <a:buNone/>
            </a:pPr>
            <a:endParaRPr lang="nl-BE" sz="2800" b="1" dirty="0"/>
          </a:p>
          <a:p>
            <a:endParaRPr lang="nl-BE" sz="2800" dirty="0"/>
          </a:p>
        </p:txBody>
      </p:sp>
    </p:spTree>
    <p:extLst>
      <p:ext uri="{BB962C8B-B14F-4D97-AF65-F5344CB8AC3E}">
        <p14:creationId xmlns:p14="http://schemas.microsoft.com/office/powerpoint/2010/main" val="36517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defRPr/>
            </a:pPr>
            <a:r>
              <a:rPr lang="nl-BE" sz="4400" b="1" i="1" noProof="1">
                <a:solidFill>
                  <a:srgbClr val="0070C0"/>
                </a:solidFill>
                <a:effectLst>
                  <a:outerShdw blurRad="38100" dist="38100" dir="2700000" algn="tl">
                    <a:srgbClr val="000000">
                      <a:alpha val="43137"/>
                    </a:srgbClr>
                  </a:outerShdw>
                </a:effectLst>
                <a:latin typeface="+mn-lt"/>
                <a:ea typeface="+mn-ea"/>
                <a:cs typeface="+mn-cs"/>
              </a:rPr>
              <a:t>Informed consent and </a:t>
            </a:r>
            <a:r>
              <a:rPr lang="nl-BE" sz="4400" b="1" i="1" noProof="1" smtClean="0">
                <a:solidFill>
                  <a:srgbClr val="0070C0"/>
                </a:solidFill>
                <a:effectLst>
                  <a:outerShdw blurRad="38100" dist="38100" dir="2700000" algn="tl">
                    <a:srgbClr val="000000">
                      <a:alpha val="43137"/>
                    </a:srgbClr>
                  </a:outerShdw>
                </a:effectLst>
                <a:latin typeface="+mn-lt"/>
                <a:ea typeface="+mn-ea"/>
                <a:cs typeface="+mn-cs"/>
              </a:rPr>
              <a:t>selection patients</a:t>
            </a:r>
            <a:endParaRPr lang="nl-BE" sz="4400" b="1" i="1" noProof="1">
              <a:solidFill>
                <a:srgbClr val="0070C0"/>
              </a:solidFill>
              <a:effectLst>
                <a:outerShdw blurRad="38100" dist="38100" dir="2700000" algn="tl">
                  <a:srgbClr val="000000">
                    <a:alpha val="43137"/>
                  </a:srgbClr>
                </a:outerShdw>
              </a:effectLst>
              <a:latin typeface="+mn-lt"/>
              <a:ea typeface="+mn-ea"/>
              <a:cs typeface="+mn-cs"/>
            </a:endParaRPr>
          </a:p>
        </p:txBody>
      </p:sp>
      <p:sp>
        <p:nvSpPr>
          <p:cNvPr id="32771" name="Tijdelijke aanduiding voor inhoud 2"/>
          <p:cNvSpPr>
            <a:spLocks noGrp="1"/>
          </p:cNvSpPr>
          <p:nvPr>
            <p:ph idx="1"/>
          </p:nvPr>
        </p:nvSpPr>
        <p:spPr>
          <a:xfrm>
            <a:off x="2112964" y="1908423"/>
            <a:ext cx="8988425" cy="4465638"/>
          </a:xfrm>
        </p:spPr>
        <p:txBody>
          <a:bodyPr>
            <a:normAutofit/>
          </a:bodyPr>
          <a:lstStyle/>
          <a:p>
            <a:r>
              <a:rPr lang="nl-BE" sz="3000" noProof="1"/>
              <a:t>Counselling</a:t>
            </a:r>
          </a:p>
          <a:p>
            <a:pPr lvl="1"/>
            <a:r>
              <a:rPr lang="nl-BE" sz="3000" noProof="1"/>
              <a:t>Preservation fertility is no guarantee for succesful pregnancy</a:t>
            </a:r>
          </a:p>
          <a:p>
            <a:pPr lvl="1"/>
            <a:r>
              <a:rPr lang="nl-BE" sz="3000" noProof="1"/>
              <a:t>No randomised studies</a:t>
            </a:r>
          </a:p>
          <a:p>
            <a:r>
              <a:rPr lang="nl-BE" sz="3000" noProof="1"/>
              <a:t>Patient characteristics</a:t>
            </a:r>
          </a:p>
          <a:p>
            <a:pPr lvl="1"/>
            <a:r>
              <a:rPr lang="nl-BE" sz="3000" noProof="1"/>
              <a:t>Strong desire to retain fertility</a:t>
            </a:r>
          </a:p>
          <a:p>
            <a:pPr lvl="1"/>
            <a:r>
              <a:rPr lang="nl-BE" sz="3000" noProof="1"/>
              <a:t>Age?</a:t>
            </a:r>
          </a:p>
          <a:p>
            <a:pPr lvl="1"/>
            <a:r>
              <a:rPr lang="nl-BE" sz="3000" noProof="1"/>
              <a:t>Proven fertility? Infertility?</a:t>
            </a:r>
          </a:p>
        </p:txBody>
      </p:sp>
    </p:spTree>
    <p:extLst>
      <p:ext uri="{BB962C8B-B14F-4D97-AF65-F5344CB8AC3E}">
        <p14:creationId xmlns:p14="http://schemas.microsoft.com/office/powerpoint/2010/main" val="2754228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9445" y="302801"/>
            <a:ext cx="9624060" cy="1605622"/>
          </a:xfrm>
        </p:spPr>
        <p:txBody>
          <a:bodyPr>
            <a:normAutofit fontScale="90000"/>
          </a:bodyPr>
          <a:lstStyle/>
          <a:p>
            <a:r>
              <a:rPr lang="fr-BE" sz="4900" b="1" i="1" dirty="0">
                <a:solidFill>
                  <a:srgbClr val="0070C0"/>
                </a:solidFill>
                <a:effectLst>
                  <a:outerShdw blurRad="38100" dist="38100" dir="2700000" algn="tl">
                    <a:srgbClr val="000000">
                      <a:alpha val="43137"/>
                    </a:srgbClr>
                  </a:outerShdw>
                </a:effectLst>
                <a:latin typeface="+mn-lt"/>
                <a:ea typeface="+mn-ea"/>
                <a:cs typeface="+mn-cs"/>
              </a:rPr>
              <a:t>Transposition of the </a:t>
            </a:r>
            <a:r>
              <a:rPr lang="fr-BE" sz="4900" b="1" i="1" dirty="0" err="1">
                <a:solidFill>
                  <a:srgbClr val="0070C0"/>
                </a:solidFill>
                <a:effectLst>
                  <a:outerShdw blurRad="38100" dist="38100" dir="2700000" algn="tl">
                    <a:srgbClr val="000000">
                      <a:alpha val="43137"/>
                    </a:srgbClr>
                  </a:outerShdw>
                </a:effectLst>
                <a:latin typeface="+mn-lt"/>
                <a:ea typeface="+mn-ea"/>
                <a:cs typeface="+mn-cs"/>
              </a:rPr>
              <a:t>ovaries</a:t>
            </a:r>
            <a:r>
              <a:rPr lang="fr-BE" sz="4900" b="1" i="1" dirty="0">
                <a:solidFill>
                  <a:srgbClr val="0070C0"/>
                </a:solidFill>
                <a:effectLst>
                  <a:outerShdw blurRad="38100" dist="38100" dir="2700000" algn="tl">
                    <a:srgbClr val="000000">
                      <a:alpha val="43137"/>
                    </a:srgbClr>
                  </a:outerShdw>
                </a:effectLst>
                <a:latin typeface="+mn-lt"/>
                <a:ea typeface="+mn-ea"/>
                <a:cs typeface="+mn-cs"/>
              </a:rPr>
              <a:t> as high and </a:t>
            </a:r>
            <a:r>
              <a:rPr lang="fr-BE" sz="4900" b="1" i="1" dirty="0" err="1">
                <a:solidFill>
                  <a:srgbClr val="0070C0"/>
                </a:solidFill>
                <a:effectLst>
                  <a:outerShdw blurRad="38100" dist="38100" dir="2700000" algn="tl">
                    <a:srgbClr val="000000">
                      <a:alpha val="43137"/>
                    </a:srgbClr>
                  </a:outerShdw>
                </a:effectLst>
                <a:latin typeface="+mn-lt"/>
                <a:ea typeface="+mn-ea"/>
                <a:cs typeface="+mn-cs"/>
              </a:rPr>
              <a:t>lateral</a:t>
            </a:r>
            <a:r>
              <a:rPr lang="fr-BE" sz="4900" b="1" i="1" dirty="0">
                <a:solidFill>
                  <a:srgbClr val="0070C0"/>
                </a:solidFill>
                <a:effectLst>
                  <a:outerShdw blurRad="38100" dist="38100" dir="2700000" algn="tl">
                    <a:srgbClr val="000000">
                      <a:alpha val="43137"/>
                    </a:srgbClr>
                  </a:outerShdw>
                </a:effectLst>
                <a:latin typeface="+mn-lt"/>
                <a:ea typeface="+mn-ea"/>
                <a:cs typeface="+mn-cs"/>
              </a:rPr>
              <a:t> as possible</a:t>
            </a:r>
            <a:br>
              <a:rPr lang="fr-BE" sz="4900" b="1" i="1" dirty="0">
                <a:solidFill>
                  <a:srgbClr val="0070C0"/>
                </a:solidFill>
                <a:effectLst>
                  <a:outerShdw blurRad="38100" dist="38100" dir="2700000" algn="tl">
                    <a:srgbClr val="000000">
                      <a:alpha val="43137"/>
                    </a:srgbClr>
                  </a:outerShdw>
                </a:effectLst>
                <a:latin typeface="+mn-lt"/>
                <a:ea typeface="+mn-ea"/>
                <a:cs typeface="+mn-cs"/>
              </a:rPr>
            </a:br>
            <a:r>
              <a:rPr lang="fr-BE" sz="1300" dirty="0" err="1"/>
              <a:t>Ghadjar</a:t>
            </a:r>
            <a:r>
              <a:rPr lang="fr-BE" sz="1300" dirty="0"/>
              <a:t> et al., </a:t>
            </a:r>
            <a:r>
              <a:rPr lang="fr-BE" sz="1300" dirty="0" err="1"/>
              <a:t>Radiat</a:t>
            </a:r>
            <a:r>
              <a:rPr lang="fr-BE" sz="1300" dirty="0"/>
              <a:t> </a:t>
            </a:r>
            <a:r>
              <a:rPr lang="fr-BE" sz="1300" dirty="0" err="1"/>
              <a:t>Oncol</a:t>
            </a:r>
            <a:r>
              <a:rPr lang="fr-BE" sz="1300" dirty="0"/>
              <a:t> 2015</a:t>
            </a:r>
            <a:endParaRPr lang="nl-BE" sz="1300" dirty="0"/>
          </a:p>
        </p:txBody>
      </p:sp>
      <p:pic>
        <p:nvPicPr>
          <p:cNvPr id="5" name="Tijdelijke aanduiding voor inhoud 4"/>
          <p:cNvPicPr>
            <a:picLocks noGrp="1" noChangeAspect="1"/>
          </p:cNvPicPr>
          <p:nvPr>
            <p:ph idx="1"/>
          </p:nvPr>
        </p:nvPicPr>
        <p:blipFill>
          <a:blip r:embed="rId2"/>
          <a:stretch>
            <a:fillRect/>
          </a:stretch>
        </p:blipFill>
        <p:spPr>
          <a:xfrm>
            <a:off x="4201195" y="1944890"/>
            <a:ext cx="4561244" cy="5465849"/>
          </a:xfrm>
          <a:prstGeom prst="rect">
            <a:avLst/>
          </a:prstGeom>
        </p:spPr>
      </p:pic>
      <p:sp>
        <p:nvSpPr>
          <p:cNvPr id="4" name="Tijdelijke aanduiding voor dianummer 3"/>
          <p:cNvSpPr>
            <a:spLocks noGrp="1"/>
          </p:cNvSpPr>
          <p:nvPr>
            <p:ph type="sldNum" sz="quarter" idx="12"/>
          </p:nvPr>
        </p:nvSpPr>
        <p:spPr/>
        <p:txBody>
          <a:bodyPr/>
          <a:lstStyle/>
          <a:p>
            <a:pPr>
              <a:defRPr/>
            </a:pPr>
            <a:fld id="{048E76DB-E147-448E-8584-2D2D09B6C5E0}" type="slidenum">
              <a:rPr lang="nl-NL" smtClean="0"/>
              <a:pPr>
                <a:defRPr/>
              </a:pPr>
              <a:t>59</a:t>
            </a:fld>
            <a:endParaRPr lang="nl-NL"/>
          </a:p>
        </p:txBody>
      </p:sp>
    </p:spTree>
    <p:extLst>
      <p:ext uri="{BB962C8B-B14F-4D97-AF65-F5344CB8AC3E}">
        <p14:creationId xmlns:p14="http://schemas.microsoft.com/office/powerpoint/2010/main" val="10109852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1195" y="-856"/>
            <a:ext cx="5040560" cy="7562974"/>
          </a:xfrm>
          <a:prstGeom prst="rect">
            <a:avLst/>
          </a:prstGeom>
        </p:spPr>
      </p:pic>
    </p:spTree>
    <p:extLst>
      <p:ext uri="{BB962C8B-B14F-4D97-AF65-F5344CB8AC3E}">
        <p14:creationId xmlns:p14="http://schemas.microsoft.com/office/powerpoint/2010/main" val="25989283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80915" y="540271"/>
            <a:ext cx="9937104" cy="792162"/>
          </a:xfrm>
        </p:spPr>
        <p:txBody>
          <a:bodyPr>
            <a:noAutofit/>
          </a:bodyPr>
          <a:lstStyle/>
          <a:p>
            <a:r>
              <a:rPr lang="nl-BE" sz="4400" b="1" i="1" dirty="0">
                <a:solidFill>
                  <a:srgbClr val="0070C0"/>
                </a:solidFill>
                <a:effectLst>
                  <a:outerShdw blurRad="38100" dist="38100" dir="2700000" algn="tl">
                    <a:srgbClr val="000000">
                      <a:alpha val="43137"/>
                    </a:srgbClr>
                  </a:outerShdw>
                </a:effectLst>
                <a:latin typeface="+mn-lt"/>
                <a:ea typeface="+mn-ea"/>
                <a:cs typeface="+mn-cs"/>
              </a:rPr>
              <a:t>‘</a:t>
            </a:r>
            <a:r>
              <a:rPr lang="nl-BE" sz="4400" b="1" i="1" dirty="0" err="1">
                <a:solidFill>
                  <a:srgbClr val="0070C0"/>
                </a:solidFill>
                <a:effectLst>
                  <a:outerShdw blurRad="38100" dist="38100" dir="2700000" algn="tl">
                    <a:srgbClr val="000000">
                      <a:alpha val="43137"/>
                    </a:srgbClr>
                  </a:outerShdw>
                </a:effectLst>
                <a:latin typeface="+mn-lt"/>
                <a:ea typeface="+mn-ea"/>
                <a:cs typeface="+mn-cs"/>
              </a:rPr>
              <a:t>Simple</a:t>
            </a:r>
            <a:r>
              <a:rPr lang="nl-BE" sz="4400" b="1" i="1" dirty="0">
                <a:solidFill>
                  <a:srgbClr val="0070C0"/>
                </a:solidFill>
                <a:effectLst>
                  <a:outerShdw blurRad="38100" dist="38100" dir="2700000" algn="tl">
                    <a:srgbClr val="000000">
                      <a:alpha val="43137"/>
                    </a:srgbClr>
                  </a:outerShdw>
                </a:effectLst>
                <a:latin typeface="+mn-lt"/>
                <a:ea typeface="+mn-ea"/>
                <a:cs typeface="+mn-cs"/>
              </a:rPr>
              <a:t>’ </a:t>
            </a:r>
            <a:r>
              <a:rPr lang="nl-BE" sz="4400" b="1" i="1" dirty="0" err="1">
                <a:solidFill>
                  <a:srgbClr val="0070C0"/>
                </a:solidFill>
                <a:effectLst>
                  <a:outerShdw blurRad="38100" dist="38100" dir="2700000" algn="tl">
                    <a:srgbClr val="000000">
                      <a:alpha val="43137"/>
                    </a:srgbClr>
                  </a:outerShdw>
                </a:effectLst>
                <a:latin typeface="+mn-lt"/>
                <a:ea typeface="+mn-ea"/>
                <a:cs typeface="+mn-cs"/>
              </a:rPr>
              <a:t>trachelectomy</a:t>
            </a:r>
            <a:r>
              <a:rPr lang="nl-BE" sz="4400" b="1" i="1" dirty="0">
                <a:solidFill>
                  <a:srgbClr val="0070C0"/>
                </a:solidFill>
                <a:effectLst>
                  <a:outerShdw blurRad="38100" dist="38100" dir="2700000" algn="tl">
                    <a:srgbClr val="000000">
                      <a:alpha val="43137"/>
                    </a:srgbClr>
                  </a:outerShdw>
                </a:effectLst>
                <a:latin typeface="+mn-lt"/>
                <a:ea typeface="+mn-ea"/>
                <a:cs typeface="+mn-cs"/>
              </a:rPr>
              <a:t> </a:t>
            </a:r>
            <a:r>
              <a:rPr lang="nl-BE" sz="4400" b="1" i="1" dirty="0" err="1">
                <a:solidFill>
                  <a:srgbClr val="0070C0"/>
                </a:solidFill>
                <a:effectLst>
                  <a:outerShdw blurRad="38100" dist="38100" dir="2700000" algn="tl">
                    <a:srgbClr val="000000">
                      <a:alpha val="43137"/>
                    </a:srgbClr>
                  </a:outerShdw>
                </a:effectLst>
                <a:latin typeface="+mn-lt"/>
                <a:ea typeface="+mn-ea"/>
                <a:cs typeface="+mn-cs"/>
              </a:rPr>
              <a:t>or</a:t>
            </a:r>
            <a:r>
              <a:rPr lang="nl-BE" sz="4400" b="1" i="1" dirty="0">
                <a:solidFill>
                  <a:srgbClr val="0070C0"/>
                </a:solidFill>
                <a:effectLst>
                  <a:outerShdw blurRad="38100" dist="38100" dir="2700000" algn="tl">
                    <a:srgbClr val="000000">
                      <a:alpha val="43137"/>
                    </a:srgbClr>
                  </a:outerShdw>
                </a:effectLst>
                <a:latin typeface="+mn-lt"/>
                <a:ea typeface="+mn-ea"/>
                <a:cs typeface="+mn-cs"/>
              </a:rPr>
              <a:t> </a:t>
            </a:r>
            <a:r>
              <a:rPr lang="nl-BE" sz="4400" b="1" i="1" dirty="0" err="1">
                <a:solidFill>
                  <a:srgbClr val="0070C0"/>
                </a:solidFill>
                <a:effectLst>
                  <a:outerShdw blurRad="38100" dist="38100" dir="2700000" algn="tl">
                    <a:srgbClr val="000000">
                      <a:alpha val="43137"/>
                    </a:srgbClr>
                  </a:outerShdw>
                </a:effectLst>
                <a:latin typeface="+mn-lt"/>
                <a:ea typeface="+mn-ea"/>
                <a:cs typeface="+mn-cs"/>
              </a:rPr>
              <a:t>conisation</a:t>
            </a:r>
            <a:endParaRPr lang="nl-BE" sz="4400" b="1" i="1" dirty="0">
              <a:solidFill>
                <a:srgbClr val="0070C0"/>
              </a:solidFill>
              <a:effectLst>
                <a:outerShdw blurRad="38100" dist="38100" dir="2700000" algn="tl">
                  <a:srgbClr val="000000">
                    <a:alpha val="43137"/>
                  </a:srgbClr>
                </a:outerShdw>
              </a:effectLst>
              <a:latin typeface="+mn-lt"/>
              <a:ea typeface="+mn-ea"/>
              <a:cs typeface="+mn-cs"/>
            </a:endParaRPr>
          </a:p>
        </p:txBody>
      </p:sp>
      <p:pic>
        <p:nvPicPr>
          <p:cNvPr id="6" name="Afbeelding 5" descr="trachelectomy.jpg"/>
          <p:cNvPicPr>
            <a:picLocks noChangeAspect="1"/>
          </p:cNvPicPr>
          <p:nvPr/>
        </p:nvPicPr>
        <p:blipFill rotWithShape="1">
          <a:blip r:embed="rId2" cstate="print"/>
          <a:srcRect r="41804" b="16532"/>
          <a:stretch/>
        </p:blipFill>
        <p:spPr>
          <a:xfrm>
            <a:off x="3985171" y="1785099"/>
            <a:ext cx="3816424" cy="3964862"/>
          </a:xfrm>
          <a:prstGeom prst="rect">
            <a:avLst/>
          </a:prstGeom>
        </p:spPr>
      </p:pic>
      <p:sp>
        <p:nvSpPr>
          <p:cNvPr id="10" name="Boog 9"/>
          <p:cNvSpPr/>
          <p:nvPr/>
        </p:nvSpPr>
        <p:spPr bwMode="auto">
          <a:xfrm rot="19080144">
            <a:off x="4482969" y="3929648"/>
            <a:ext cx="1649733" cy="1455270"/>
          </a:xfrm>
          <a:prstGeom prst="arc">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42988"/>
            <a:endParaRPr lang="nl-BE"/>
          </a:p>
        </p:txBody>
      </p:sp>
    </p:spTree>
    <p:extLst>
      <p:ext uri="{BB962C8B-B14F-4D97-AF65-F5344CB8AC3E}">
        <p14:creationId xmlns:p14="http://schemas.microsoft.com/office/powerpoint/2010/main" val="3982437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68947" y="54876"/>
            <a:ext cx="9223058" cy="1461495"/>
          </a:xfrm>
        </p:spPr>
        <p:txBody>
          <a:bodyPr>
            <a:noAutofit/>
          </a:bodyPr>
          <a:lstStyle/>
          <a:p>
            <a:r>
              <a:rPr lang="en-US" sz="4200" b="1" i="1" dirty="0">
                <a:solidFill>
                  <a:srgbClr val="0070C0"/>
                </a:solidFill>
                <a:effectLst>
                  <a:outerShdw blurRad="38100" dist="38100" dir="2700000" algn="tl">
                    <a:srgbClr val="000000">
                      <a:alpha val="43137"/>
                    </a:srgbClr>
                  </a:outerShdw>
                </a:effectLst>
                <a:latin typeface="+mn-lt"/>
              </a:rPr>
              <a:t>Pregnancy and obstetrical outcome after vaginal radical </a:t>
            </a:r>
            <a:r>
              <a:rPr lang="en-US" sz="4200" b="1" i="1" dirty="0" err="1">
                <a:solidFill>
                  <a:srgbClr val="0070C0"/>
                </a:solidFill>
                <a:effectLst>
                  <a:outerShdw blurRad="38100" dist="38100" dir="2700000" algn="tl">
                    <a:srgbClr val="000000">
                      <a:alpha val="43137"/>
                    </a:srgbClr>
                  </a:outerShdw>
                </a:effectLst>
                <a:latin typeface="+mn-lt"/>
              </a:rPr>
              <a:t>trachelectomy</a:t>
            </a:r>
            <a:r>
              <a:rPr lang="en-US" sz="1400" b="1" i="1" dirty="0">
                <a:solidFill>
                  <a:srgbClr val="0070C0"/>
                </a:solidFill>
                <a:effectLst>
                  <a:outerShdw blurRad="38100" dist="38100" dir="2700000" algn="tl">
                    <a:srgbClr val="000000">
                      <a:alpha val="43137"/>
                    </a:srgbClr>
                  </a:outerShdw>
                </a:effectLst>
                <a:latin typeface="+mn-lt"/>
              </a:rPr>
              <a:t/>
            </a:r>
            <a:br>
              <a:rPr lang="en-US" sz="1400" b="1" i="1" dirty="0">
                <a:solidFill>
                  <a:srgbClr val="0070C0"/>
                </a:solidFill>
                <a:effectLst>
                  <a:outerShdw blurRad="38100" dist="38100" dir="2700000" algn="tl">
                    <a:srgbClr val="000000">
                      <a:alpha val="43137"/>
                    </a:srgbClr>
                  </a:outerShdw>
                </a:effectLst>
                <a:latin typeface="+mn-lt"/>
              </a:rPr>
            </a:br>
            <a:r>
              <a:rPr lang="en-US" sz="1400" b="1" i="1" dirty="0" err="1">
                <a:latin typeface="+mn-lt"/>
              </a:rPr>
              <a:t>Hauerberg</a:t>
            </a:r>
            <a:r>
              <a:rPr lang="en-US" sz="1400" b="1" i="1" dirty="0">
                <a:latin typeface="+mn-lt"/>
              </a:rPr>
              <a:t> L. et al, </a:t>
            </a:r>
            <a:r>
              <a:rPr lang="nl-BE" sz="1400" b="1" i="1" dirty="0">
                <a:latin typeface="+mn-lt"/>
              </a:rPr>
              <a:t>Gynecologic </a:t>
            </a:r>
            <a:r>
              <a:rPr lang="nl-BE" sz="1400" b="1" i="1" dirty="0" err="1">
                <a:latin typeface="+mn-lt"/>
              </a:rPr>
              <a:t>Oncology</a:t>
            </a:r>
            <a:r>
              <a:rPr lang="nl-BE" sz="1400" b="1" i="1" dirty="0">
                <a:latin typeface="+mn-lt"/>
              </a:rPr>
              <a:t> 138 (2015) 304–310</a:t>
            </a:r>
          </a:p>
        </p:txBody>
      </p:sp>
      <p:graphicFrame>
        <p:nvGraphicFramePr>
          <p:cNvPr id="5" name="Tabel 4"/>
          <p:cNvGraphicFramePr>
            <a:graphicFrameLocks noGrp="1"/>
          </p:cNvGraphicFramePr>
          <p:nvPr>
            <p:extLst/>
          </p:nvPr>
        </p:nvGraphicFramePr>
        <p:xfrm>
          <a:off x="2977060" y="1609479"/>
          <a:ext cx="7524907" cy="5951784"/>
        </p:xfrm>
        <a:graphic>
          <a:graphicData uri="http://schemas.openxmlformats.org/drawingml/2006/table">
            <a:tbl>
              <a:tblPr firstRow="1" bandRow="1">
                <a:tableStyleId>{5C22544A-7EE6-4342-B048-85BDC9FD1C3A}</a:tableStyleId>
              </a:tblPr>
              <a:tblGrid>
                <a:gridCol w="5700574">
                  <a:extLst>
                    <a:ext uri="{9D8B030D-6E8A-4147-A177-3AD203B41FA5}">
                      <a16:colId xmlns="" xmlns:a16="http://schemas.microsoft.com/office/drawing/2014/main" val="20000"/>
                    </a:ext>
                  </a:extLst>
                </a:gridCol>
                <a:gridCol w="1824333">
                  <a:extLst>
                    <a:ext uri="{9D8B030D-6E8A-4147-A177-3AD203B41FA5}">
                      <a16:colId xmlns="" xmlns:a16="http://schemas.microsoft.com/office/drawing/2014/main" val="20001"/>
                    </a:ext>
                  </a:extLst>
                </a:gridCol>
              </a:tblGrid>
              <a:tr h="352524">
                <a:tc>
                  <a:txBody>
                    <a:bodyPr/>
                    <a:lstStyle/>
                    <a:p>
                      <a:endParaRPr lang="nl-BE" dirty="0"/>
                    </a:p>
                  </a:txBody>
                  <a:tcPr>
                    <a:solidFill>
                      <a:srgbClr val="62B9CE"/>
                    </a:solidFill>
                  </a:tcPr>
                </a:tc>
                <a:tc>
                  <a:txBody>
                    <a:bodyPr/>
                    <a:lstStyle/>
                    <a:p>
                      <a:r>
                        <a:rPr lang="nl-BE" sz="1579" b="0" i="0" u="none" strike="noStrike" kern="1200" baseline="0" dirty="0" smtClean="0">
                          <a:solidFill>
                            <a:schemeClr val="lt1"/>
                          </a:solidFill>
                          <a:latin typeface="+mn-lt"/>
                          <a:ea typeface="+mn-ea"/>
                          <a:cs typeface="+mn-cs"/>
                        </a:rPr>
                        <a:t>n (%)</a:t>
                      </a:r>
                      <a:endParaRPr lang="nl-BE" dirty="0"/>
                    </a:p>
                  </a:txBody>
                  <a:tcPr>
                    <a:solidFill>
                      <a:srgbClr val="62B9CE"/>
                    </a:solidFill>
                  </a:tcPr>
                </a:tc>
                <a:extLst>
                  <a:ext uri="{0D108BD9-81ED-4DB2-BD59-A6C34878D82A}">
                    <a16:rowId xmlns="" xmlns:a16="http://schemas.microsoft.com/office/drawing/2014/main" val="10000"/>
                  </a:ext>
                </a:extLst>
              </a:tr>
              <a:tr h="1181420">
                <a:tc>
                  <a:txBody>
                    <a:bodyPr/>
                    <a:lstStyle/>
                    <a:p>
                      <a:r>
                        <a:rPr lang="nl-BE" sz="1700" b="0" i="0" u="none" strike="noStrike" kern="1200" baseline="0" dirty="0" smtClean="0">
                          <a:solidFill>
                            <a:schemeClr val="dk1"/>
                          </a:solidFill>
                          <a:latin typeface="+mn-lt"/>
                          <a:ea typeface="+mn-ea"/>
                          <a:cs typeface="+mn-cs"/>
                        </a:rPr>
                        <a:t>VRT </a:t>
                      </a:r>
                    </a:p>
                    <a:p>
                      <a:pPr marL="265113" indent="0"/>
                      <a:r>
                        <a:rPr lang="en-US" sz="1700" b="0" i="0" u="none" strike="noStrike" kern="1200" baseline="0" dirty="0" smtClean="0">
                          <a:solidFill>
                            <a:schemeClr val="dk1"/>
                          </a:solidFill>
                          <a:latin typeface="+mn-lt"/>
                          <a:ea typeface="+mn-ea"/>
                          <a:cs typeface="+mn-cs"/>
                        </a:rPr>
                        <a:t>Desire to conceive </a:t>
                      </a:r>
                    </a:p>
                    <a:p>
                      <a:pPr marL="265113" indent="0"/>
                      <a:r>
                        <a:rPr lang="en-US" sz="1700" b="0" i="0" u="none" strike="noStrike" kern="1200" baseline="0" dirty="0" smtClean="0">
                          <a:solidFill>
                            <a:schemeClr val="dk1"/>
                          </a:solidFill>
                          <a:latin typeface="+mn-lt"/>
                          <a:ea typeface="+mn-ea"/>
                          <a:cs typeface="+mn-cs"/>
                        </a:rPr>
                        <a:t>Referred to fertility treatment</a:t>
                      </a:r>
                    </a:p>
                    <a:p>
                      <a:pPr marL="265113" indent="0"/>
                      <a:r>
                        <a:rPr lang="nl-BE" sz="1700" b="0" i="0" u="none" strike="noStrike" kern="1200" baseline="0" dirty="0" smtClean="0">
                          <a:solidFill>
                            <a:schemeClr val="dk1"/>
                          </a:solidFill>
                          <a:latin typeface="+mn-lt"/>
                          <a:ea typeface="+mn-ea"/>
                          <a:cs typeface="+mn-cs"/>
                        </a:rPr>
                        <a:t>Pregnant </a:t>
                      </a:r>
                      <a:r>
                        <a:rPr lang="nl-BE" sz="1700" b="0" i="0" u="none" strike="noStrike" kern="1200" baseline="0" dirty="0" err="1" smtClean="0">
                          <a:solidFill>
                            <a:schemeClr val="dk1"/>
                          </a:solidFill>
                          <a:latin typeface="+mn-lt"/>
                          <a:ea typeface="+mn-ea"/>
                          <a:cs typeface="+mn-cs"/>
                        </a:rPr>
                        <a:t>women</a:t>
                      </a:r>
                      <a:endParaRPr lang="nl-BE" sz="1700" b="0" i="0" u="none" strike="noStrike" kern="1200" baseline="0" dirty="0" smtClean="0">
                        <a:solidFill>
                          <a:schemeClr val="dk1"/>
                        </a:solidFill>
                        <a:latin typeface="+mn-lt"/>
                        <a:ea typeface="+mn-ea"/>
                        <a:cs typeface="+mn-cs"/>
                      </a:endParaRPr>
                    </a:p>
                  </a:txBody>
                  <a:tcPr/>
                </a:tc>
                <a:tc>
                  <a:txBody>
                    <a:bodyPr/>
                    <a:lstStyle/>
                    <a:p>
                      <a:pPr marL="0" marR="0" lvl="0" indent="0" algn="l" defTabSz="802020" rtl="0" eaLnBrk="1" fontAlgn="auto" latinLnBrk="0" hangingPunct="1">
                        <a:lnSpc>
                          <a:spcPct val="100000"/>
                        </a:lnSpc>
                        <a:spcBef>
                          <a:spcPts val="0"/>
                        </a:spcBef>
                        <a:spcAft>
                          <a:spcPts val="0"/>
                        </a:spcAft>
                        <a:buClrTx/>
                        <a:buSzTx/>
                        <a:buFontTx/>
                        <a:buNone/>
                        <a:tabLst/>
                        <a:defRPr/>
                      </a:pPr>
                      <a:r>
                        <a:rPr lang="nl-BE" sz="1700" b="0" i="0" u="none" strike="noStrike" kern="1200" baseline="0" dirty="0" smtClean="0">
                          <a:solidFill>
                            <a:schemeClr val="dk1"/>
                          </a:solidFill>
                          <a:latin typeface="+mn-lt"/>
                          <a:ea typeface="+mn-ea"/>
                          <a:cs typeface="+mn-cs"/>
                        </a:rPr>
                        <a:t>120</a:t>
                      </a:r>
                    </a:p>
                    <a:p>
                      <a:pPr marL="0" marR="0" lvl="0" indent="0" algn="l" defTabSz="802020" rtl="0" eaLnBrk="1" fontAlgn="auto" latinLnBrk="0" hangingPunct="1">
                        <a:lnSpc>
                          <a:spcPct val="100000"/>
                        </a:lnSpc>
                        <a:spcBef>
                          <a:spcPts val="0"/>
                        </a:spcBef>
                        <a:spcAft>
                          <a:spcPts val="0"/>
                        </a:spcAft>
                        <a:buClrTx/>
                        <a:buSzTx/>
                        <a:buFontTx/>
                        <a:buNone/>
                        <a:tabLst/>
                        <a:defRPr/>
                      </a:pPr>
                      <a:r>
                        <a:rPr lang="en-US" sz="1700" b="0" i="0" u="none" strike="noStrike" kern="1200" baseline="0" dirty="0" smtClean="0">
                          <a:solidFill>
                            <a:schemeClr val="dk1"/>
                          </a:solidFill>
                          <a:latin typeface="+mn-lt"/>
                          <a:ea typeface="+mn-ea"/>
                          <a:cs typeface="+mn-cs"/>
                        </a:rPr>
                        <a:t>72 (60.0%)</a:t>
                      </a:r>
                    </a:p>
                    <a:p>
                      <a:r>
                        <a:rPr lang="en-US" sz="1700" b="0" i="0" u="none" strike="noStrike" kern="1200" baseline="0" dirty="0" smtClean="0">
                          <a:solidFill>
                            <a:schemeClr val="dk1"/>
                          </a:solidFill>
                          <a:latin typeface="+mn-lt"/>
                          <a:ea typeface="+mn-ea"/>
                          <a:cs typeface="+mn-cs"/>
                        </a:rPr>
                        <a:t>40 (55.6%)</a:t>
                      </a:r>
                    </a:p>
                    <a:p>
                      <a:pPr marL="0" marR="0" lvl="0" indent="0" algn="l" defTabSz="802020" rtl="0" eaLnBrk="1" fontAlgn="auto" latinLnBrk="0" hangingPunct="1">
                        <a:lnSpc>
                          <a:spcPct val="100000"/>
                        </a:lnSpc>
                        <a:spcBef>
                          <a:spcPts val="0"/>
                        </a:spcBef>
                        <a:spcAft>
                          <a:spcPts val="0"/>
                        </a:spcAft>
                        <a:buClrTx/>
                        <a:buSzTx/>
                        <a:buFontTx/>
                        <a:buNone/>
                        <a:tabLst/>
                        <a:defRPr/>
                      </a:pPr>
                      <a:r>
                        <a:rPr lang="nl-BE" sz="1700" b="0" i="0" u="none" strike="noStrike" kern="1200" baseline="0" dirty="0" smtClean="0">
                          <a:solidFill>
                            <a:schemeClr val="dk1"/>
                          </a:solidFill>
                          <a:latin typeface="+mn-lt"/>
                          <a:ea typeface="+mn-ea"/>
                          <a:cs typeface="+mn-cs"/>
                        </a:rPr>
                        <a:t>55 (76.4%)</a:t>
                      </a:r>
                    </a:p>
                  </a:txBody>
                  <a:tcPr/>
                </a:tc>
                <a:extLst>
                  <a:ext uri="{0D108BD9-81ED-4DB2-BD59-A6C34878D82A}">
                    <a16:rowId xmlns="" xmlns:a16="http://schemas.microsoft.com/office/drawing/2014/main" val="10001"/>
                  </a:ext>
                </a:extLst>
              </a:tr>
              <a:tr h="908785">
                <a:tc>
                  <a:txBody>
                    <a:bodyPr/>
                    <a:lstStyle/>
                    <a:p>
                      <a:r>
                        <a:rPr lang="nl-BE" sz="1700" b="0" i="0" u="none" strike="noStrike" kern="1200" baseline="0" dirty="0" err="1" smtClean="0">
                          <a:solidFill>
                            <a:schemeClr val="dk1"/>
                          </a:solidFill>
                          <a:latin typeface="+mn-lt"/>
                          <a:ea typeface="+mn-ea"/>
                          <a:cs typeface="+mn-cs"/>
                        </a:rPr>
                        <a:t>Pregnancies</a:t>
                      </a:r>
                      <a:r>
                        <a:rPr lang="nl-BE" sz="1700" b="0" i="0" u="none" strike="noStrike" kern="1200" baseline="0" dirty="0" smtClean="0">
                          <a:solidFill>
                            <a:schemeClr val="dk1"/>
                          </a:solidFill>
                          <a:latin typeface="+mn-lt"/>
                          <a:ea typeface="+mn-ea"/>
                          <a:cs typeface="+mn-cs"/>
                        </a:rPr>
                        <a:t> </a:t>
                      </a:r>
                    </a:p>
                    <a:p>
                      <a:pPr marL="265113" indent="0"/>
                      <a:r>
                        <a:rPr lang="nl-BE" sz="1700" b="0" i="0" u="none" strike="noStrike" kern="1200" baseline="0" dirty="0" err="1" smtClean="0">
                          <a:solidFill>
                            <a:schemeClr val="dk1"/>
                          </a:solidFill>
                          <a:latin typeface="+mn-lt"/>
                          <a:ea typeface="+mn-ea"/>
                          <a:cs typeface="+mn-cs"/>
                        </a:rPr>
                        <a:t>Spontaneous</a:t>
                      </a:r>
                      <a:r>
                        <a:rPr lang="nl-BE" sz="1700" b="0" i="0" u="none" strike="noStrike" kern="1200" baseline="0" dirty="0" smtClean="0">
                          <a:solidFill>
                            <a:schemeClr val="dk1"/>
                          </a:solidFill>
                          <a:latin typeface="+mn-lt"/>
                          <a:ea typeface="+mn-ea"/>
                          <a:cs typeface="+mn-cs"/>
                        </a:rPr>
                        <a:t> </a:t>
                      </a:r>
                    </a:p>
                    <a:p>
                      <a:pPr marL="265113" indent="0"/>
                      <a:r>
                        <a:rPr lang="en-US" sz="1700" b="0" i="0" u="none" strike="noStrike" kern="1200" baseline="0" dirty="0" smtClean="0">
                          <a:solidFill>
                            <a:schemeClr val="dk1"/>
                          </a:solidFill>
                          <a:latin typeface="+mn-lt"/>
                          <a:ea typeface="+mn-ea"/>
                          <a:cs typeface="+mn-cs"/>
                        </a:rPr>
                        <a:t>After fertility treatment</a:t>
                      </a:r>
                    </a:p>
                  </a:txBody>
                  <a:tcPr/>
                </a:tc>
                <a:tc>
                  <a:txBody>
                    <a:bodyPr/>
                    <a:lstStyle/>
                    <a:p>
                      <a:r>
                        <a:rPr lang="nl-BE" sz="1700" dirty="0" smtClean="0"/>
                        <a:t>77</a:t>
                      </a:r>
                    </a:p>
                    <a:p>
                      <a:r>
                        <a:rPr lang="nl-BE" sz="1700" dirty="0" smtClean="0"/>
                        <a:t>58 (75.3%)</a:t>
                      </a:r>
                    </a:p>
                    <a:p>
                      <a:r>
                        <a:rPr lang="nl-BE" sz="1700" dirty="0" smtClean="0"/>
                        <a:t>19 (24.7%)</a:t>
                      </a:r>
                      <a:endParaRPr lang="nl-BE" sz="1700" dirty="0"/>
                    </a:p>
                  </a:txBody>
                  <a:tcPr/>
                </a:tc>
                <a:extLst>
                  <a:ext uri="{0D108BD9-81ED-4DB2-BD59-A6C34878D82A}">
                    <a16:rowId xmlns="" xmlns:a16="http://schemas.microsoft.com/office/drawing/2014/main" val="10002"/>
                  </a:ext>
                </a:extLst>
              </a:tr>
              <a:tr h="1181420">
                <a:tc>
                  <a:txBody>
                    <a:bodyPr/>
                    <a:lstStyle/>
                    <a:p>
                      <a:r>
                        <a:rPr lang="nl-BE" sz="1700" b="0" i="0" u="none" strike="noStrike" kern="1200" baseline="0" dirty="0" err="1" smtClean="0">
                          <a:solidFill>
                            <a:schemeClr val="dk1"/>
                          </a:solidFill>
                          <a:latin typeface="+mn-lt"/>
                          <a:ea typeface="+mn-ea"/>
                          <a:cs typeface="+mn-cs"/>
                        </a:rPr>
                        <a:t>Abortions</a:t>
                      </a:r>
                      <a:r>
                        <a:rPr lang="nl-BE" sz="1700" b="0" i="0" u="none" strike="noStrike" kern="1200" baseline="0" dirty="0" smtClean="0">
                          <a:solidFill>
                            <a:schemeClr val="dk1"/>
                          </a:solidFill>
                          <a:latin typeface="+mn-lt"/>
                          <a:ea typeface="+mn-ea"/>
                          <a:cs typeface="+mn-cs"/>
                        </a:rPr>
                        <a:t> </a:t>
                      </a:r>
                    </a:p>
                    <a:p>
                      <a:pPr marL="265113" indent="0"/>
                      <a:r>
                        <a:rPr lang="nl-BE" sz="1700" b="0" i="0" u="none" strike="noStrike" kern="1200" baseline="0" dirty="0" smtClean="0">
                          <a:solidFill>
                            <a:schemeClr val="dk1"/>
                          </a:solidFill>
                          <a:latin typeface="+mn-lt"/>
                          <a:ea typeface="+mn-ea"/>
                          <a:cs typeface="+mn-cs"/>
                        </a:rPr>
                        <a:t>First trimester</a:t>
                      </a:r>
                    </a:p>
                    <a:p>
                      <a:pPr marL="265113" indent="0"/>
                      <a:r>
                        <a:rPr lang="nl-BE" sz="1700" b="0" i="0" u="none" strike="noStrike" kern="1200" baseline="0" dirty="0" smtClean="0">
                          <a:solidFill>
                            <a:schemeClr val="dk1"/>
                          </a:solidFill>
                          <a:latin typeface="+mn-lt"/>
                          <a:ea typeface="+mn-ea"/>
                          <a:cs typeface="+mn-cs"/>
                        </a:rPr>
                        <a:t>Second trimester </a:t>
                      </a:r>
                    </a:p>
                    <a:p>
                      <a:pPr marL="265113" indent="0"/>
                      <a:r>
                        <a:rPr lang="nl-BE" sz="1700" b="0" i="0" u="none" strike="noStrike" kern="1200" baseline="0" dirty="0" err="1" smtClean="0">
                          <a:solidFill>
                            <a:schemeClr val="dk1"/>
                          </a:solidFill>
                          <a:latin typeface="+mn-lt"/>
                          <a:ea typeface="+mn-ea"/>
                          <a:cs typeface="+mn-cs"/>
                        </a:rPr>
                        <a:t>Therapeutic</a:t>
                      </a:r>
                      <a:r>
                        <a:rPr lang="nl-BE" sz="1700" b="0" i="0" u="none" strike="noStrike" kern="1200" baseline="0" dirty="0" smtClean="0">
                          <a:solidFill>
                            <a:schemeClr val="dk1"/>
                          </a:solidFill>
                          <a:latin typeface="+mn-lt"/>
                          <a:ea typeface="+mn-ea"/>
                          <a:cs typeface="+mn-cs"/>
                        </a:rPr>
                        <a:t> </a:t>
                      </a:r>
                      <a:r>
                        <a:rPr lang="nl-BE" sz="1700" b="0" i="0" u="none" strike="noStrike" kern="1200" baseline="0" dirty="0" err="1" smtClean="0">
                          <a:solidFill>
                            <a:schemeClr val="dk1"/>
                          </a:solidFill>
                          <a:latin typeface="+mn-lt"/>
                          <a:ea typeface="+mn-ea"/>
                          <a:cs typeface="+mn-cs"/>
                        </a:rPr>
                        <a:t>abortions</a:t>
                      </a:r>
                      <a:endParaRPr lang="nl-BE" sz="1700" b="0" i="0" u="none" strike="noStrike" kern="1200" baseline="0" dirty="0" smtClean="0">
                        <a:solidFill>
                          <a:schemeClr val="dk1"/>
                        </a:solidFill>
                        <a:latin typeface="+mn-lt"/>
                        <a:ea typeface="+mn-ea"/>
                        <a:cs typeface="+mn-cs"/>
                      </a:endParaRPr>
                    </a:p>
                  </a:txBody>
                  <a:tcPr/>
                </a:tc>
                <a:tc>
                  <a:txBody>
                    <a:bodyPr/>
                    <a:lstStyle/>
                    <a:p>
                      <a:r>
                        <a:rPr lang="nl-BE" sz="1700" dirty="0" smtClean="0"/>
                        <a:t>21</a:t>
                      </a:r>
                    </a:p>
                    <a:p>
                      <a:pPr marL="0" marR="0" lvl="0" indent="0" algn="l" defTabSz="802020" rtl="0" eaLnBrk="1" fontAlgn="auto" latinLnBrk="0" hangingPunct="1">
                        <a:lnSpc>
                          <a:spcPct val="100000"/>
                        </a:lnSpc>
                        <a:spcBef>
                          <a:spcPts val="0"/>
                        </a:spcBef>
                        <a:spcAft>
                          <a:spcPts val="0"/>
                        </a:spcAft>
                        <a:buClrTx/>
                        <a:buSzTx/>
                        <a:buFontTx/>
                        <a:buNone/>
                        <a:tabLst/>
                        <a:defRPr/>
                      </a:pPr>
                      <a:r>
                        <a:rPr lang="nl-BE" sz="1700" b="0" i="0" u="none" strike="noStrike" kern="1200" baseline="0" dirty="0" smtClean="0">
                          <a:solidFill>
                            <a:schemeClr val="dk1"/>
                          </a:solidFill>
                          <a:latin typeface="+mn-lt"/>
                          <a:ea typeface="+mn-ea"/>
                          <a:cs typeface="+mn-cs"/>
                        </a:rPr>
                        <a:t>16 (76.2%)</a:t>
                      </a:r>
                    </a:p>
                    <a:p>
                      <a:pPr marL="0" marR="0" lvl="0" indent="0" algn="l" defTabSz="802020" rtl="0" eaLnBrk="1" fontAlgn="auto" latinLnBrk="0" hangingPunct="1">
                        <a:lnSpc>
                          <a:spcPct val="100000"/>
                        </a:lnSpc>
                        <a:spcBef>
                          <a:spcPts val="0"/>
                        </a:spcBef>
                        <a:spcAft>
                          <a:spcPts val="0"/>
                        </a:spcAft>
                        <a:buClrTx/>
                        <a:buSzTx/>
                        <a:buFontTx/>
                        <a:buNone/>
                        <a:tabLst/>
                        <a:defRPr/>
                      </a:pPr>
                      <a:r>
                        <a:rPr lang="nl-BE" sz="1700" b="0" i="0" u="none" strike="noStrike" kern="1200" baseline="0" dirty="0" smtClean="0">
                          <a:solidFill>
                            <a:schemeClr val="dk1"/>
                          </a:solidFill>
                          <a:latin typeface="+mn-lt"/>
                          <a:ea typeface="+mn-ea"/>
                          <a:cs typeface="+mn-cs"/>
                        </a:rPr>
                        <a:t>2 (9.5%)</a:t>
                      </a:r>
                    </a:p>
                    <a:p>
                      <a:pPr marL="0" marR="0" lvl="0" indent="0" algn="l" defTabSz="802020" rtl="0" eaLnBrk="1" fontAlgn="auto" latinLnBrk="0" hangingPunct="1">
                        <a:lnSpc>
                          <a:spcPct val="100000"/>
                        </a:lnSpc>
                        <a:spcBef>
                          <a:spcPts val="0"/>
                        </a:spcBef>
                        <a:spcAft>
                          <a:spcPts val="0"/>
                        </a:spcAft>
                        <a:buClrTx/>
                        <a:buSzTx/>
                        <a:buFontTx/>
                        <a:buNone/>
                        <a:tabLst/>
                        <a:defRPr/>
                      </a:pPr>
                      <a:r>
                        <a:rPr lang="nl-BE" sz="1700" b="0" i="0" u="none" strike="noStrike" kern="1200" baseline="0" dirty="0" smtClean="0">
                          <a:solidFill>
                            <a:schemeClr val="dk1"/>
                          </a:solidFill>
                          <a:latin typeface="+mn-lt"/>
                          <a:ea typeface="+mn-ea"/>
                          <a:cs typeface="+mn-cs"/>
                        </a:rPr>
                        <a:t>3 (14.3%)</a:t>
                      </a:r>
                    </a:p>
                  </a:txBody>
                  <a:tcPr/>
                </a:tc>
                <a:extLst>
                  <a:ext uri="{0D108BD9-81ED-4DB2-BD59-A6C34878D82A}">
                    <a16:rowId xmlns="" xmlns:a16="http://schemas.microsoft.com/office/drawing/2014/main" val="10003"/>
                  </a:ext>
                </a:extLst>
              </a:tr>
              <a:tr h="1916155">
                <a:tc>
                  <a:txBody>
                    <a:bodyPr/>
                    <a:lstStyle/>
                    <a:p>
                      <a:r>
                        <a:rPr lang="nl-BE" sz="1700" b="0" i="0" u="none" strike="noStrike" kern="1200" baseline="0" dirty="0" err="1" smtClean="0">
                          <a:solidFill>
                            <a:schemeClr val="dk1"/>
                          </a:solidFill>
                          <a:latin typeface="+mn-lt"/>
                          <a:ea typeface="+mn-ea"/>
                          <a:cs typeface="+mn-cs"/>
                        </a:rPr>
                        <a:t>Deliveries</a:t>
                      </a:r>
                      <a:r>
                        <a:rPr lang="nl-BE" sz="1700" b="0" i="0" u="none" strike="noStrike" kern="1200" baseline="0" dirty="0" smtClean="0">
                          <a:solidFill>
                            <a:schemeClr val="dk1"/>
                          </a:solidFill>
                          <a:latin typeface="+mn-lt"/>
                          <a:ea typeface="+mn-ea"/>
                          <a:cs typeface="+mn-cs"/>
                        </a:rPr>
                        <a:t> </a:t>
                      </a:r>
                    </a:p>
                    <a:p>
                      <a:pPr marL="265113" indent="0"/>
                      <a:r>
                        <a:rPr lang="nl-BE" sz="1700" b="0" i="0" u="none" strike="noStrike" kern="1200" baseline="0" dirty="0" smtClean="0">
                          <a:solidFill>
                            <a:schemeClr val="dk1"/>
                          </a:solidFill>
                          <a:latin typeface="+mn-lt"/>
                          <a:ea typeface="+mn-ea"/>
                          <a:cs typeface="+mn-cs"/>
                        </a:rPr>
                        <a:t>Premature</a:t>
                      </a:r>
                    </a:p>
                    <a:p>
                      <a:pPr marL="265113" indent="0"/>
                      <a:r>
                        <a:rPr lang="nl-BE" sz="1700" b="0" i="0" u="none" strike="noStrike" kern="1200" baseline="0" dirty="0" smtClean="0">
                          <a:solidFill>
                            <a:schemeClr val="dk1"/>
                          </a:solidFill>
                          <a:latin typeface="+mn-lt"/>
                          <a:ea typeface="+mn-ea"/>
                          <a:cs typeface="+mn-cs"/>
                        </a:rPr>
                        <a:t>24–28 WOG</a:t>
                      </a:r>
                    </a:p>
                    <a:p>
                      <a:pPr marL="265113" indent="0"/>
                      <a:r>
                        <a:rPr lang="nl-BE" sz="1700" b="0" i="0" u="none" strike="noStrike" kern="1200" baseline="0" dirty="0" smtClean="0">
                          <a:solidFill>
                            <a:schemeClr val="dk1"/>
                          </a:solidFill>
                          <a:latin typeface="+mn-lt"/>
                          <a:ea typeface="+mn-ea"/>
                          <a:cs typeface="+mn-cs"/>
                        </a:rPr>
                        <a:t>28–32 WOG</a:t>
                      </a:r>
                    </a:p>
                    <a:p>
                      <a:pPr marL="265113" indent="0"/>
                      <a:r>
                        <a:rPr lang="nl-BE" sz="1700" b="0" i="0" u="none" strike="noStrike" kern="1200" baseline="0" dirty="0" smtClean="0">
                          <a:solidFill>
                            <a:schemeClr val="dk1"/>
                          </a:solidFill>
                          <a:latin typeface="+mn-lt"/>
                          <a:ea typeface="+mn-ea"/>
                          <a:cs typeface="+mn-cs"/>
                        </a:rPr>
                        <a:t>32–34 WOG</a:t>
                      </a:r>
                    </a:p>
                    <a:p>
                      <a:pPr marL="265113" indent="0"/>
                      <a:r>
                        <a:rPr lang="nl-BE" sz="1700" b="0" i="0" u="none" strike="noStrike" kern="1200" baseline="0" dirty="0" smtClean="0">
                          <a:solidFill>
                            <a:schemeClr val="dk1"/>
                          </a:solidFill>
                          <a:latin typeface="+mn-lt"/>
                          <a:ea typeface="+mn-ea"/>
                          <a:cs typeface="+mn-cs"/>
                        </a:rPr>
                        <a:t>34–37 WOG</a:t>
                      </a:r>
                    </a:p>
                    <a:p>
                      <a:pPr marL="265113" indent="0"/>
                      <a:r>
                        <a:rPr lang="en-US" sz="1700" b="0" i="0" u="none" strike="noStrike" kern="1200" baseline="0" dirty="0" smtClean="0">
                          <a:solidFill>
                            <a:schemeClr val="dk1"/>
                          </a:solidFill>
                          <a:latin typeface="+mn-lt"/>
                          <a:ea typeface="+mn-ea"/>
                          <a:cs typeface="+mn-cs"/>
                        </a:rPr>
                        <a:t>At term N37 WOG</a:t>
                      </a:r>
                      <a:endParaRPr lang="nl-BE" sz="1700" dirty="0" smtClean="0"/>
                    </a:p>
                  </a:txBody>
                  <a:tcPr/>
                </a:tc>
                <a:tc>
                  <a:txBody>
                    <a:bodyPr/>
                    <a:lstStyle/>
                    <a:p>
                      <a:r>
                        <a:rPr lang="nl-BE" sz="1700" dirty="0" smtClean="0"/>
                        <a:t>53</a:t>
                      </a:r>
                    </a:p>
                    <a:p>
                      <a:endParaRPr lang="nl-BE" sz="1700" dirty="0" smtClean="0"/>
                    </a:p>
                    <a:p>
                      <a:r>
                        <a:rPr lang="nl-BE" sz="1700" dirty="0" smtClean="0"/>
                        <a:t>3 (5.6%)</a:t>
                      </a:r>
                    </a:p>
                    <a:p>
                      <a:r>
                        <a:rPr lang="nl-BE" sz="1700" dirty="0" smtClean="0"/>
                        <a:t>5 (9.4%)</a:t>
                      </a:r>
                    </a:p>
                    <a:p>
                      <a:r>
                        <a:rPr lang="nl-BE" sz="1700" dirty="0" smtClean="0"/>
                        <a:t>4 (7.5%)</a:t>
                      </a:r>
                    </a:p>
                    <a:p>
                      <a:r>
                        <a:rPr lang="nl-BE" sz="1700" dirty="0" smtClean="0"/>
                        <a:t>21 (39.6%)</a:t>
                      </a:r>
                    </a:p>
                    <a:p>
                      <a:r>
                        <a:rPr lang="nl-BE" sz="1700" dirty="0" smtClean="0"/>
                        <a:t>20 (37.7%)</a:t>
                      </a:r>
                      <a:endParaRPr lang="nl-BE" sz="1700" dirty="0"/>
                    </a:p>
                  </a:txBody>
                  <a:tcPr/>
                </a:tc>
                <a:extLst>
                  <a:ext uri="{0D108BD9-81ED-4DB2-BD59-A6C34878D82A}">
                    <a16:rowId xmlns="" xmlns:a16="http://schemas.microsoft.com/office/drawing/2014/main" val="10004"/>
                  </a:ext>
                </a:extLst>
              </a:tr>
              <a:tr h="352524">
                <a:tc gridSpan="2">
                  <a:txBody>
                    <a:bodyPr/>
                    <a:lstStyle/>
                    <a:p>
                      <a:pPr marL="265113" indent="0"/>
                      <a:r>
                        <a:rPr lang="en-US" sz="1200" b="0" i="0" u="none" strike="noStrike" kern="1200" baseline="0" dirty="0" smtClean="0">
                          <a:solidFill>
                            <a:schemeClr val="dk1"/>
                          </a:solidFill>
                          <a:latin typeface="+mn-lt"/>
                          <a:ea typeface="+mn-ea"/>
                          <a:cs typeface="+mn-cs"/>
                        </a:rPr>
                        <a:t>*WOG, weeks of gestation, ongoing pregnancies: 3.</a:t>
                      </a:r>
                      <a:endParaRPr lang="nl-BE" sz="1200" dirty="0" smtClean="0"/>
                    </a:p>
                  </a:txBody>
                  <a:tcPr/>
                </a:tc>
                <a:tc hMerge="1">
                  <a:txBody>
                    <a:bodyPr/>
                    <a:lstStyle/>
                    <a:p>
                      <a:endParaRPr lang="nl-BE" dirty="0"/>
                    </a:p>
                  </a:txBody>
                  <a:tcPr/>
                </a:tc>
                <a:extLst>
                  <a:ext uri="{0D108BD9-81ED-4DB2-BD59-A6C34878D82A}">
                    <a16:rowId xmlns="" xmlns:a16="http://schemas.microsoft.com/office/drawing/2014/main" val="10005"/>
                  </a:ext>
                </a:extLst>
              </a:tr>
            </a:tbl>
          </a:graphicData>
        </a:graphic>
      </p:graphicFrame>
      <p:sp>
        <p:nvSpPr>
          <p:cNvPr id="3" name="Ovaal 2"/>
          <p:cNvSpPr/>
          <p:nvPr/>
        </p:nvSpPr>
        <p:spPr>
          <a:xfrm>
            <a:off x="8611722" y="2545372"/>
            <a:ext cx="1224136" cy="2991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al 5"/>
          <p:cNvSpPr/>
          <p:nvPr/>
        </p:nvSpPr>
        <p:spPr>
          <a:xfrm>
            <a:off x="8583466" y="3697289"/>
            <a:ext cx="1190038" cy="371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p:cNvSpPr/>
          <p:nvPr/>
        </p:nvSpPr>
        <p:spPr>
          <a:xfrm>
            <a:off x="8611722" y="6804968"/>
            <a:ext cx="1190038" cy="439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743433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6899" y="302802"/>
            <a:ext cx="10124325" cy="1260211"/>
          </a:xfrm>
        </p:spPr>
        <p:txBody>
          <a:bodyPr>
            <a:normAutofit fontScale="90000"/>
          </a:bodyPr>
          <a:lstStyle/>
          <a:p>
            <a:r>
              <a:rPr lang="en-US" sz="3100" b="1" i="1" dirty="0">
                <a:solidFill>
                  <a:srgbClr val="0070C0"/>
                </a:solidFill>
                <a:effectLst>
                  <a:outerShdw blurRad="38100" dist="38100" dir="2700000" algn="tl">
                    <a:srgbClr val="000000">
                      <a:alpha val="43137"/>
                    </a:srgbClr>
                  </a:outerShdw>
                </a:effectLst>
              </a:rPr>
              <a:t>Fertility results and pregnancy outcomes after conservative treatment of cervical cancer: a systematic review of the literature. </a:t>
            </a:r>
            <a:r>
              <a:rPr lang="en-US" b="1" dirty="0" smtClean="0"/>
              <a:t/>
            </a:r>
            <a:br>
              <a:rPr lang="en-US" b="1" dirty="0" smtClean="0"/>
            </a:br>
            <a:r>
              <a:rPr lang="en-US" sz="1300" b="1" dirty="0" err="1"/>
              <a:t>Bentivegna</a:t>
            </a:r>
            <a:r>
              <a:rPr lang="en-US" sz="1300" b="1" dirty="0"/>
              <a:t> et al., </a:t>
            </a:r>
            <a:r>
              <a:rPr lang="en-US" sz="1300" b="1" dirty="0" err="1"/>
              <a:t>Fertil</a:t>
            </a:r>
            <a:r>
              <a:rPr lang="en-US" sz="1300" b="1" dirty="0"/>
              <a:t> </a:t>
            </a:r>
            <a:r>
              <a:rPr lang="en-US" sz="1300" b="1" dirty="0" err="1"/>
              <a:t>Steril</a:t>
            </a:r>
            <a:r>
              <a:rPr lang="en-US" sz="1300" b="1" dirty="0"/>
              <a:t> 2016</a:t>
            </a:r>
            <a:r>
              <a:rPr lang="en-US" sz="1300" dirty="0"/>
              <a:t/>
            </a:r>
            <a:br>
              <a:rPr lang="en-US" sz="1300" dirty="0"/>
            </a:br>
            <a:endParaRPr lang="nl-BE" sz="1300" dirty="0"/>
          </a:p>
        </p:txBody>
      </p:sp>
      <p:sp>
        <p:nvSpPr>
          <p:cNvPr id="4" name="Tijdelijke aanduiding voor dianummer 3"/>
          <p:cNvSpPr>
            <a:spLocks noGrp="1"/>
          </p:cNvSpPr>
          <p:nvPr>
            <p:ph type="sldNum" sz="quarter" idx="12"/>
          </p:nvPr>
        </p:nvSpPr>
        <p:spPr/>
        <p:txBody>
          <a:bodyPr/>
          <a:lstStyle/>
          <a:p>
            <a:pPr>
              <a:defRPr/>
            </a:pPr>
            <a:fld id="{048E76DB-E147-448E-8584-2D2D09B6C5E0}" type="slidenum">
              <a:rPr lang="nl-NL" smtClean="0"/>
              <a:pPr>
                <a:defRPr/>
              </a:pPr>
              <a:t>62</a:t>
            </a:fld>
            <a:endParaRPr lang="nl-NL"/>
          </a:p>
        </p:txBody>
      </p:sp>
      <p:graphicFrame>
        <p:nvGraphicFramePr>
          <p:cNvPr id="6" name="Tabel 5"/>
          <p:cNvGraphicFramePr>
            <a:graphicFrameLocks noGrp="1"/>
          </p:cNvGraphicFramePr>
          <p:nvPr>
            <p:extLst/>
          </p:nvPr>
        </p:nvGraphicFramePr>
        <p:xfrm>
          <a:off x="1464894" y="1563013"/>
          <a:ext cx="10603280" cy="5847727"/>
        </p:xfrm>
        <a:graphic>
          <a:graphicData uri="http://schemas.openxmlformats.org/drawingml/2006/table">
            <a:tbl>
              <a:tblPr firstRow="1" bandRow="1">
                <a:tableStyleId>{5C22544A-7EE6-4342-B048-85BDC9FD1C3A}</a:tableStyleId>
              </a:tblPr>
              <a:tblGrid>
                <a:gridCol w="1904744">
                  <a:extLst>
                    <a:ext uri="{9D8B030D-6E8A-4147-A177-3AD203B41FA5}">
                      <a16:colId xmlns="" xmlns:a16="http://schemas.microsoft.com/office/drawing/2014/main" val="20000"/>
                    </a:ext>
                  </a:extLst>
                </a:gridCol>
                <a:gridCol w="1449756">
                  <a:extLst>
                    <a:ext uri="{9D8B030D-6E8A-4147-A177-3AD203B41FA5}">
                      <a16:colId xmlns="" xmlns:a16="http://schemas.microsoft.com/office/drawing/2014/main" val="20001"/>
                    </a:ext>
                  </a:extLst>
                </a:gridCol>
                <a:gridCol w="1449756">
                  <a:extLst>
                    <a:ext uri="{9D8B030D-6E8A-4147-A177-3AD203B41FA5}">
                      <a16:colId xmlns="" xmlns:a16="http://schemas.microsoft.com/office/drawing/2014/main" val="20002"/>
                    </a:ext>
                  </a:extLst>
                </a:gridCol>
                <a:gridCol w="1449756">
                  <a:extLst>
                    <a:ext uri="{9D8B030D-6E8A-4147-A177-3AD203B41FA5}">
                      <a16:colId xmlns="" xmlns:a16="http://schemas.microsoft.com/office/drawing/2014/main" val="20003"/>
                    </a:ext>
                  </a:extLst>
                </a:gridCol>
                <a:gridCol w="1449756">
                  <a:extLst>
                    <a:ext uri="{9D8B030D-6E8A-4147-A177-3AD203B41FA5}">
                      <a16:colId xmlns="" xmlns:a16="http://schemas.microsoft.com/office/drawing/2014/main" val="20004"/>
                    </a:ext>
                  </a:extLst>
                </a:gridCol>
                <a:gridCol w="1449756">
                  <a:extLst>
                    <a:ext uri="{9D8B030D-6E8A-4147-A177-3AD203B41FA5}">
                      <a16:colId xmlns="" xmlns:a16="http://schemas.microsoft.com/office/drawing/2014/main" val="20005"/>
                    </a:ext>
                  </a:extLst>
                </a:gridCol>
                <a:gridCol w="1449756">
                  <a:extLst>
                    <a:ext uri="{9D8B030D-6E8A-4147-A177-3AD203B41FA5}">
                      <a16:colId xmlns="" xmlns:a16="http://schemas.microsoft.com/office/drawing/2014/main" val="20006"/>
                    </a:ext>
                  </a:extLst>
                </a:gridCol>
              </a:tblGrid>
              <a:tr h="559889">
                <a:tc gridSpan="7">
                  <a:txBody>
                    <a:bodyPr/>
                    <a:lstStyle/>
                    <a:p>
                      <a:r>
                        <a:rPr lang="fr-BE" dirty="0" err="1" smtClean="0"/>
                        <a:t>Fertility</a:t>
                      </a:r>
                      <a:r>
                        <a:rPr lang="fr-BE" dirty="0" smtClean="0"/>
                        <a:t> </a:t>
                      </a:r>
                      <a:r>
                        <a:rPr lang="fr-BE" dirty="0" err="1" smtClean="0"/>
                        <a:t>outcome</a:t>
                      </a:r>
                      <a:r>
                        <a:rPr lang="fr-BE" dirty="0" smtClean="0"/>
                        <a:t> </a:t>
                      </a:r>
                      <a:r>
                        <a:rPr lang="fr-BE" dirty="0" err="1" smtClean="0"/>
                        <a:t>according</a:t>
                      </a:r>
                      <a:r>
                        <a:rPr lang="fr-BE" baseline="0" dirty="0" smtClean="0"/>
                        <a:t> to FSS</a:t>
                      </a:r>
                      <a:endParaRPr lang="nl-BE" dirty="0"/>
                    </a:p>
                  </a:txBody>
                  <a:tcPr/>
                </a:tc>
                <a:tc hMerge="1">
                  <a:txBody>
                    <a:bodyPr/>
                    <a:lstStyle/>
                    <a:p>
                      <a:endParaRPr lang="nl-BE" dirty="0"/>
                    </a:p>
                  </a:txBody>
                  <a:tcPr/>
                </a:tc>
                <a:tc hMerge="1">
                  <a:txBody>
                    <a:bodyPr/>
                    <a:lstStyle/>
                    <a:p>
                      <a:endParaRPr lang="nl-BE" dirty="0"/>
                    </a:p>
                  </a:txBody>
                  <a:tcPr/>
                </a:tc>
                <a:tc hMerge="1">
                  <a:txBody>
                    <a:bodyPr/>
                    <a:lstStyle/>
                    <a:p>
                      <a:endParaRPr lang="nl-BE" dirty="0"/>
                    </a:p>
                  </a:txBody>
                  <a:tcPr/>
                </a:tc>
                <a:tc hMerge="1">
                  <a:txBody>
                    <a:bodyPr/>
                    <a:lstStyle/>
                    <a:p>
                      <a:endParaRPr lang="nl-BE" dirty="0"/>
                    </a:p>
                  </a:txBody>
                  <a:tcPr/>
                </a:tc>
                <a:tc hMerge="1">
                  <a:txBody>
                    <a:bodyPr/>
                    <a:lstStyle/>
                    <a:p>
                      <a:endParaRPr lang="nl-BE" dirty="0"/>
                    </a:p>
                  </a:txBody>
                  <a:tcPr/>
                </a:tc>
                <a:tc hMerge="1">
                  <a:txBody>
                    <a:bodyPr/>
                    <a:lstStyle/>
                    <a:p>
                      <a:endParaRPr lang="nl-BE" dirty="0"/>
                    </a:p>
                  </a:txBody>
                  <a:tcPr/>
                </a:tc>
                <a:extLst>
                  <a:ext uri="{0D108BD9-81ED-4DB2-BD59-A6C34878D82A}">
                    <a16:rowId xmlns="" xmlns:a16="http://schemas.microsoft.com/office/drawing/2014/main" val="10000"/>
                  </a:ext>
                </a:extLst>
              </a:tr>
              <a:tr h="995357">
                <a:tc>
                  <a:txBody>
                    <a:bodyPr/>
                    <a:lstStyle/>
                    <a:p>
                      <a:endParaRPr lang="nl-BE" dirty="0"/>
                    </a:p>
                  </a:txBody>
                  <a:tcPr/>
                </a:tc>
                <a:tc>
                  <a:txBody>
                    <a:bodyPr/>
                    <a:lstStyle/>
                    <a:p>
                      <a:pPr algn="ctr"/>
                      <a:r>
                        <a:rPr lang="fr-BE" sz="1400" b="1" dirty="0" err="1" smtClean="0"/>
                        <a:t>Cone</a:t>
                      </a:r>
                      <a:r>
                        <a:rPr lang="fr-BE" sz="1400" b="1" dirty="0" smtClean="0"/>
                        <a:t> </a:t>
                      </a:r>
                      <a:r>
                        <a:rPr lang="fr-BE" sz="1400" b="1" dirty="0" err="1" smtClean="0"/>
                        <a:t>resection</a:t>
                      </a:r>
                      <a:endParaRPr lang="nl-BE" sz="1400" b="1" dirty="0"/>
                    </a:p>
                  </a:txBody>
                  <a:tcPr/>
                </a:tc>
                <a:tc>
                  <a:txBody>
                    <a:bodyPr/>
                    <a:lstStyle/>
                    <a:p>
                      <a:pPr algn="ctr"/>
                      <a:r>
                        <a:rPr lang="fr-BE" sz="1400" b="1" dirty="0" err="1" smtClean="0"/>
                        <a:t>Dargent</a:t>
                      </a:r>
                      <a:r>
                        <a:rPr lang="fr-BE" sz="1400" b="1" dirty="0" smtClean="0"/>
                        <a:t> </a:t>
                      </a:r>
                      <a:r>
                        <a:rPr lang="fr-BE" sz="1400" b="1" dirty="0" err="1" smtClean="0"/>
                        <a:t>procedure</a:t>
                      </a:r>
                      <a:endParaRPr lang="nl-BE" sz="1400" b="1" dirty="0"/>
                    </a:p>
                  </a:txBody>
                  <a:tcPr/>
                </a:tc>
                <a:tc>
                  <a:txBody>
                    <a:bodyPr/>
                    <a:lstStyle/>
                    <a:p>
                      <a:pPr algn="ctr"/>
                      <a:r>
                        <a:rPr lang="fr-BE" sz="1400" b="1" dirty="0" smtClean="0"/>
                        <a:t>Radical</a:t>
                      </a:r>
                    </a:p>
                    <a:p>
                      <a:pPr algn="ctr"/>
                      <a:r>
                        <a:rPr lang="fr-BE" sz="1400" b="1" dirty="0" err="1" smtClean="0"/>
                        <a:t>Trachelectomy</a:t>
                      </a:r>
                      <a:r>
                        <a:rPr lang="fr-BE" sz="1400" b="1" dirty="0" smtClean="0"/>
                        <a:t> </a:t>
                      </a:r>
                      <a:r>
                        <a:rPr lang="fr-BE" sz="1400" b="1" dirty="0" err="1" smtClean="0"/>
                        <a:t>laparotomy</a:t>
                      </a:r>
                      <a:endParaRPr lang="nl-BE" sz="1400" b="1" dirty="0"/>
                    </a:p>
                  </a:txBody>
                  <a:tcPr/>
                </a:tc>
                <a:tc>
                  <a:txBody>
                    <a:bodyPr/>
                    <a:lstStyle/>
                    <a:p>
                      <a:pPr algn="ctr"/>
                      <a:r>
                        <a:rPr lang="fr-BE" sz="1400" b="1" dirty="0" smtClean="0"/>
                        <a:t>Radical</a:t>
                      </a:r>
                    </a:p>
                    <a:p>
                      <a:pPr algn="ctr"/>
                      <a:r>
                        <a:rPr lang="fr-BE" sz="1400" b="1" dirty="0" err="1" smtClean="0"/>
                        <a:t>trachelectomy</a:t>
                      </a:r>
                      <a:r>
                        <a:rPr lang="fr-BE" sz="1400" b="1" dirty="0" smtClean="0"/>
                        <a:t> </a:t>
                      </a:r>
                      <a:r>
                        <a:rPr lang="fr-BE" sz="1400" b="1" dirty="0" err="1" smtClean="0"/>
                        <a:t>minim</a:t>
                      </a:r>
                      <a:r>
                        <a:rPr lang="fr-BE" sz="1400" b="1" smtClean="0"/>
                        <a:t> invasive</a:t>
                      </a:r>
                      <a:endParaRPr lang="nl-BE" sz="1400" b="1" dirty="0"/>
                    </a:p>
                  </a:txBody>
                  <a:tcPr/>
                </a:tc>
                <a:tc>
                  <a:txBody>
                    <a:bodyPr/>
                    <a:lstStyle/>
                    <a:p>
                      <a:pPr algn="ctr"/>
                      <a:r>
                        <a:rPr lang="fr-BE" sz="1400" b="1" dirty="0" smtClean="0"/>
                        <a:t>NACT</a:t>
                      </a:r>
                      <a:endParaRPr lang="nl-BE" sz="1400" b="1" dirty="0"/>
                    </a:p>
                  </a:txBody>
                  <a:tcPr/>
                </a:tc>
                <a:tc>
                  <a:txBody>
                    <a:bodyPr/>
                    <a:lstStyle/>
                    <a:p>
                      <a:pPr algn="ctr"/>
                      <a:r>
                        <a:rPr lang="fr-BE" sz="1400" b="1" dirty="0" smtClean="0"/>
                        <a:t>Total</a:t>
                      </a:r>
                      <a:endParaRPr lang="nl-BE" sz="1400" b="1" dirty="0"/>
                    </a:p>
                  </a:txBody>
                  <a:tcPr/>
                </a:tc>
                <a:extLst>
                  <a:ext uri="{0D108BD9-81ED-4DB2-BD59-A6C34878D82A}">
                    <a16:rowId xmlns="" xmlns:a16="http://schemas.microsoft.com/office/drawing/2014/main" val="10001"/>
                  </a:ext>
                </a:extLst>
              </a:tr>
              <a:tr h="1430827">
                <a:tc>
                  <a:txBody>
                    <a:bodyPr/>
                    <a:lstStyle/>
                    <a:p>
                      <a:r>
                        <a:rPr lang="fr-BE" dirty="0" err="1" smtClean="0"/>
                        <a:t>Pregnancy</a:t>
                      </a:r>
                      <a:r>
                        <a:rPr lang="fr-BE" dirty="0" smtClean="0"/>
                        <a:t> rate</a:t>
                      </a:r>
                      <a:endParaRPr lang="nl-BE" dirty="0"/>
                    </a:p>
                  </a:txBody>
                  <a:tcPr/>
                </a:tc>
                <a:tc>
                  <a:txBody>
                    <a:bodyPr/>
                    <a:lstStyle/>
                    <a:p>
                      <a:pPr algn="ctr"/>
                      <a:r>
                        <a:rPr lang="fr-BE" sz="1400" b="1" dirty="0" smtClean="0"/>
                        <a:t>22/39 (56)</a:t>
                      </a:r>
                      <a:endParaRPr lang="nl-BE" sz="1400" b="1" dirty="0"/>
                    </a:p>
                  </a:txBody>
                  <a:tcPr/>
                </a:tc>
                <a:tc>
                  <a:txBody>
                    <a:bodyPr/>
                    <a:lstStyle/>
                    <a:p>
                      <a:pPr algn="ctr"/>
                      <a:r>
                        <a:rPr lang="fr-BE" sz="1400" b="1" dirty="0" smtClean="0"/>
                        <a:t>241/424 (57)</a:t>
                      </a:r>
                      <a:endParaRPr lang="nl-BE" sz="1400" b="1" dirty="0"/>
                    </a:p>
                  </a:txBody>
                  <a:tcPr/>
                </a:tc>
                <a:tc>
                  <a:txBody>
                    <a:bodyPr/>
                    <a:lstStyle/>
                    <a:p>
                      <a:pPr algn="ctr"/>
                      <a:r>
                        <a:rPr lang="fr-BE" sz="1400" b="1" dirty="0" smtClean="0"/>
                        <a:t>135/310 (44)</a:t>
                      </a:r>
                      <a:endParaRPr lang="nl-BE" sz="1400" b="1" dirty="0"/>
                    </a:p>
                  </a:txBody>
                  <a:tcPr/>
                </a:tc>
                <a:tc>
                  <a:txBody>
                    <a:bodyPr/>
                    <a:lstStyle/>
                    <a:p>
                      <a:pPr algn="ctr"/>
                      <a:r>
                        <a:rPr lang="fr-BE" sz="1400" b="1" dirty="0" smtClean="0"/>
                        <a:t>57/87 (65)</a:t>
                      </a:r>
                      <a:endParaRPr lang="nl-BE" sz="1400" b="1" dirty="0"/>
                    </a:p>
                  </a:txBody>
                  <a:tcPr/>
                </a:tc>
                <a:tc>
                  <a:txBody>
                    <a:bodyPr/>
                    <a:lstStyle/>
                    <a:p>
                      <a:pPr algn="ctr"/>
                      <a:r>
                        <a:rPr lang="fr-BE" sz="1400" b="1" dirty="0" smtClean="0">
                          <a:solidFill>
                            <a:schemeClr val="tx1"/>
                          </a:solidFill>
                        </a:rPr>
                        <a:t>60/78 (77)</a:t>
                      </a:r>
                      <a:endParaRPr lang="nl-BE" sz="1400" b="1" dirty="0">
                        <a:solidFill>
                          <a:schemeClr val="tx1"/>
                        </a:solidFill>
                      </a:endParaRPr>
                    </a:p>
                  </a:txBody>
                  <a:tcPr/>
                </a:tc>
                <a:tc>
                  <a:txBody>
                    <a:bodyPr/>
                    <a:lstStyle/>
                    <a:p>
                      <a:pPr algn="ctr"/>
                      <a:r>
                        <a:rPr lang="fr-BE" sz="1400" b="1" dirty="0" smtClean="0"/>
                        <a:t>515/938 (55)</a:t>
                      </a:r>
                      <a:endParaRPr lang="nl-BE" sz="1400" b="1" dirty="0"/>
                    </a:p>
                  </a:txBody>
                  <a:tcPr/>
                </a:tc>
                <a:extLst>
                  <a:ext uri="{0D108BD9-81ED-4DB2-BD59-A6C34878D82A}">
                    <a16:rowId xmlns="" xmlns:a16="http://schemas.microsoft.com/office/drawing/2014/main" val="10002"/>
                  </a:ext>
                </a:extLst>
              </a:tr>
              <a:tr h="1430827">
                <a:tc>
                  <a:txBody>
                    <a:bodyPr/>
                    <a:lstStyle/>
                    <a:p>
                      <a:r>
                        <a:rPr lang="fr-BE" dirty="0" smtClean="0"/>
                        <a:t>Live </a:t>
                      </a:r>
                      <a:r>
                        <a:rPr lang="fr-BE" dirty="0" err="1" smtClean="0"/>
                        <a:t>birth</a:t>
                      </a:r>
                      <a:r>
                        <a:rPr lang="fr-BE" dirty="0" smtClean="0"/>
                        <a:t> rate</a:t>
                      </a:r>
                      <a:endParaRPr lang="nl-BE" dirty="0"/>
                    </a:p>
                  </a:txBody>
                  <a:tcPr/>
                </a:tc>
                <a:tc>
                  <a:txBody>
                    <a:bodyPr/>
                    <a:lstStyle/>
                    <a:p>
                      <a:pPr algn="ctr"/>
                      <a:r>
                        <a:rPr lang="fr-BE" sz="1400" b="1" dirty="0" smtClean="0"/>
                        <a:t>51/69 (74)</a:t>
                      </a:r>
                      <a:endParaRPr lang="nl-BE" sz="1400" b="1" dirty="0"/>
                    </a:p>
                  </a:txBody>
                  <a:tcPr/>
                </a:tc>
                <a:tc>
                  <a:txBody>
                    <a:bodyPr/>
                    <a:lstStyle/>
                    <a:p>
                      <a:pPr algn="ctr"/>
                      <a:r>
                        <a:rPr lang="fr-BE" sz="1400" b="1" dirty="0" smtClean="0"/>
                        <a:t>308/460 (67)</a:t>
                      </a:r>
                      <a:endParaRPr lang="nl-BE" sz="1400" b="1" dirty="0"/>
                    </a:p>
                  </a:txBody>
                  <a:tcPr/>
                </a:tc>
                <a:tc>
                  <a:txBody>
                    <a:bodyPr/>
                    <a:lstStyle/>
                    <a:p>
                      <a:pPr algn="ctr"/>
                      <a:r>
                        <a:rPr lang="fr-BE" sz="1400" b="1" dirty="0" smtClean="0"/>
                        <a:t>120/175 (68)</a:t>
                      </a:r>
                      <a:endParaRPr lang="nl-BE" sz="1400" b="1" dirty="0"/>
                    </a:p>
                  </a:txBody>
                  <a:tcPr/>
                </a:tc>
                <a:tc>
                  <a:txBody>
                    <a:bodyPr/>
                    <a:lstStyle/>
                    <a:p>
                      <a:pPr algn="ctr"/>
                      <a:r>
                        <a:rPr lang="fr-BE" sz="1400" b="1" dirty="0" smtClean="0"/>
                        <a:t>50/64 (78)</a:t>
                      </a:r>
                      <a:endParaRPr lang="nl-BE" sz="1400" b="1" dirty="0"/>
                    </a:p>
                  </a:txBody>
                  <a:tcPr/>
                </a:tc>
                <a:tc>
                  <a:txBody>
                    <a:bodyPr/>
                    <a:lstStyle/>
                    <a:p>
                      <a:pPr algn="ctr"/>
                      <a:r>
                        <a:rPr lang="fr-BE" sz="1400" b="1" dirty="0" smtClean="0">
                          <a:solidFill>
                            <a:schemeClr val="tx1"/>
                          </a:solidFill>
                        </a:rPr>
                        <a:t>71/93 (76)</a:t>
                      </a:r>
                      <a:endParaRPr lang="nl-BE" sz="1400" b="1" dirty="0">
                        <a:solidFill>
                          <a:schemeClr val="tx1"/>
                        </a:solidFill>
                      </a:endParaRPr>
                    </a:p>
                  </a:txBody>
                  <a:tcPr/>
                </a:tc>
                <a:tc>
                  <a:txBody>
                    <a:bodyPr/>
                    <a:lstStyle/>
                    <a:p>
                      <a:pPr algn="ctr"/>
                      <a:r>
                        <a:rPr lang="fr-BE" sz="1400" b="1" dirty="0" smtClean="0"/>
                        <a:t>600/861 (70)</a:t>
                      </a:r>
                      <a:endParaRPr lang="nl-BE" sz="1400" b="1" dirty="0"/>
                    </a:p>
                  </a:txBody>
                  <a:tcPr/>
                </a:tc>
                <a:extLst>
                  <a:ext uri="{0D108BD9-81ED-4DB2-BD59-A6C34878D82A}">
                    <a16:rowId xmlns="" xmlns:a16="http://schemas.microsoft.com/office/drawing/2014/main" val="10003"/>
                  </a:ext>
                </a:extLst>
              </a:tr>
              <a:tr h="1430827">
                <a:tc>
                  <a:txBody>
                    <a:bodyPr/>
                    <a:lstStyle/>
                    <a:p>
                      <a:r>
                        <a:rPr lang="fr-BE" dirty="0" err="1" smtClean="0"/>
                        <a:t>Prematurity</a:t>
                      </a:r>
                      <a:r>
                        <a:rPr lang="fr-BE" dirty="0" smtClean="0"/>
                        <a:t> rate</a:t>
                      </a:r>
                      <a:endParaRPr lang="nl-BE" dirty="0"/>
                    </a:p>
                  </a:txBody>
                  <a:tcPr/>
                </a:tc>
                <a:tc>
                  <a:txBody>
                    <a:bodyPr/>
                    <a:lstStyle/>
                    <a:p>
                      <a:pPr algn="ctr"/>
                      <a:r>
                        <a:rPr lang="fr-BE" sz="1400" b="1" dirty="0" smtClean="0"/>
                        <a:t>8/51 </a:t>
                      </a:r>
                      <a:r>
                        <a:rPr lang="fr-BE" sz="1400" b="1" dirty="0" smtClean="0">
                          <a:solidFill>
                            <a:srgbClr val="FF0000"/>
                          </a:solidFill>
                        </a:rPr>
                        <a:t>(15)</a:t>
                      </a:r>
                      <a:endParaRPr lang="nl-BE" sz="1400" b="1" dirty="0">
                        <a:solidFill>
                          <a:srgbClr val="FF0000"/>
                        </a:solidFill>
                      </a:endParaRPr>
                    </a:p>
                  </a:txBody>
                  <a:tcPr/>
                </a:tc>
                <a:tc>
                  <a:txBody>
                    <a:bodyPr/>
                    <a:lstStyle/>
                    <a:p>
                      <a:pPr algn="ctr"/>
                      <a:r>
                        <a:rPr lang="fr-BE" sz="1400" b="1" dirty="0" smtClean="0"/>
                        <a:t>113/285 </a:t>
                      </a:r>
                      <a:r>
                        <a:rPr lang="fr-BE" sz="1400" b="1" dirty="0" smtClean="0">
                          <a:solidFill>
                            <a:srgbClr val="FF0000"/>
                          </a:solidFill>
                        </a:rPr>
                        <a:t>(39)</a:t>
                      </a:r>
                      <a:endParaRPr lang="nl-BE" sz="1400" b="1" dirty="0">
                        <a:solidFill>
                          <a:srgbClr val="FF0000"/>
                        </a:solidFill>
                      </a:endParaRPr>
                    </a:p>
                  </a:txBody>
                  <a:tcPr/>
                </a:tc>
                <a:tc>
                  <a:txBody>
                    <a:bodyPr/>
                    <a:lstStyle/>
                    <a:p>
                      <a:pPr algn="ctr"/>
                      <a:r>
                        <a:rPr lang="fr-BE" sz="1400" b="1" dirty="0" smtClean="0"/>
                        <a:t>59/104 </a:t>
                      </a:r>
                      <a:r>
                        <a:rPr lang="fr-BE" sz="1400" b="1" dirty="0" smtClean="0">
                          <a:solidFill>
                            <a:srgbClr val="FF0000"/>
                          </a:solidFill>
                        </a:rPr>
                        <a:t>(57)</a:t>
                      </a:r>
                      <a:endParaRPr lang="nl-BE" sz="1400" b="1" dirty="0">
                        <a:solidFill>
                          <a:srgbClr val="FF0000"/>
                        </a:solidFill>
                      </a:endParaRPr>
                    </a:p>
                  </a:txBody>
                  <a:tcPr/>
                </a:tc>
                <a:tc>
                  <a:txBody>
                    <a:bodyPr/>
                    <a:lstStyle/>
                    <a:p>
                      <a:pPr algn="ctr"/>
                      <a:r>
                        <a:rPr lang="fr-BE" sz="1400" b="1" dirty="0" smtClean="0"/>
                        <a:t>25/50 </a:t>
                      </a:r>
                      <a:r>
                        <a:rPr lang="fr-BE" sz="1400" b="1" dirty="0" smtClean="0">
                          <a:solidFill>
                            <a:srgbClr val="FF0000"/>
                          </a:solidFill>
                        </a:rPr>
                        <a:t>(50)</a:t>
                      </a:r>
                      <a:endParaRPr lang="nl-BE" sz="1400" b="1" dirty="0">
                        <a:solidFill>
                          <a:srgbClr val="FF0000"/>
                        </a:solidFill>
                      </a:endParaRPr>
                    </a:p>
                  </a:txBody>
                  <a:tcPr/>
                </a:tc>
                <a:tc>
                  <a:txBody>
                    <a:bodyPr/>
                    <a:lstStyle/>
                    <a:p>
                      <a:pPr algn="ctr"/>
                      <a:r>
                        <a:rPr lang="fr-BE" sz="1400" b="1" dirty="0" smtClean="0"/>
                        <a:t>11/71 </a:t>
                      </a:r>
                      <a:r>
                        <a:rPr lang="fr-BE" sz="1400" b="1" dirty="0" smtClean="0">
                          <a:solidFill>
                            <a:srgbClr val="FF0000"/>
                          </a:solidFill>
                        </a:rPr>
                        <a:t>(15)</a:t>
                      </a:r>
                      <a:endParaRPr lang="nl-BE" sz="1400" b="1" dirty="0">
                        <a:solidFill>
                          <a:srgbClr val="FF0000"/>
                        </a:solidFill>
                      </a:endParaRPr>
                    </a:p>
                  </a:txBody>
                  <a:tcPr/>
                </a:tc>
                <a:tc>
                  <a:txBody>
                    <a:bodyPr/>
                    <a:lstStyle/>
                    <a:p>
                      <a:pPr algn="ctr"/>
                      <a:r>
                        <a:rPr lang="fr-BE" sz="1400" b="1" dirty="0" smtClean="0"/>
                        <a:t>216/561 (38)</a:t>
                      </a:r>
                      <a:endParaRPr lang="nl-BE" sz="1400" b="1" dirty="0"/>
                    </a:p>
                  </a:txBody>
                  <a:tcPr/>
                </a:tc>
                <a:extLst>
                  <a:ext uri="{0D108BD9-81ED-4DB2-BD59-A6C34878D82A}">
                    <a16:rowId xmlns="" xmlns:a16="http://schemas.microsoft.com/office/drawing/2014/main" val="10004"/>
                  </a:ext>
                </a:extLst>
              </a:tr>
            </a:tbl>
          </a:graphicData>
        </a:graphic>
      </p:graphicFrame>
      <p:sp>
        <p:nvSpPr>
          <p:cNvPr id="3" name="Ovaal 2"/>
          <p:cNvSpPr/>
          <p:nvPr/>
        </p:nvSpPr>
        <p:spPr>
          <a:xfrm>
            <a:off x="3481115" y="5940871"/>
            <a:ext cx="1368152" cy="3600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p:cNvSpPr/>
          <p:nvPr/>
        </p:nvSpPr>
        <p:spPr>
          <a:xfrm>
            <a:off x="9169747" y="5929242"/>
            <a:ext cx="1368152" cy="3600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p:cNvSpPr/>
          <p:nvPr/>
        </p:nvSpPr>
        <p:spPr>
          <a:xfrm>
            <a:off x="3450923" y="2101403"/>
            <a:ext cx="1368152" cy="3600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p:cNvSpPr/>
          <p:nvPr/>
        </p:nvSpPr>
        <p:spPr>
          <a:xfrm>
            <a:off x="9169747" y="2101881"/>
            <a:ext cx="1368152" cy="3600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233325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12730" y="396256"/>
            <a:ext cx="9624060" cy="1260211"/>
          </a:xfrm>
        </p:spPr>
        <p:txBody>
          <a:bodyPr>
            <a:normAutofit fontScale="90000"/>
          </a:bodyPr>
          <a:lstStyle/>
          <a:p>
            <a:r>
              <a:rPr lang="nl-BE" sz="4400" b="1" i="1" dirty="0" err="1">
                <a:solidFill>
                  <a:srgbClr val="0070C0"/>
                </a:solidFill>
                <a:effectLst>
                  <a:outerShdw blurRad="38100" dist="38100" dir="2700000" algn="tl">
                    <a:srgbClr val="000000">
                      <a:alpha val="43137"/>
                    </a:srgbClr>
                  </a:outerShdw>
                </a:effectLst>
                <a:latin typeface="+mn-lt"/>
                <a:ea typeface="+mn-ea"/>
                <a:cs typeface="+mn-cs"/>
              </a:rPr>
              <a:t>Results</a:t>
            </a:r>
            <a:r>
              <a:rPr lang="nl-BE" sz="4400" b="1" i="1" dirty="0">
                <a:solidFill>
                  <a:srgbClr val="0070C0"/>
                </a:solidFill>
                <a:effectLst>
                  <a:outerShdw blurRad="38100" dist="38100" dir="2700000" algn="tl">
                    <a:srgbClr val="000000">
                      <a:alpha val="43137"/>
                    </a:srgbClr>
                  </a:outerShdw>
                </a:effectLst>
                <a:latin typeface="+mn-lt"/>
                <a:ea typeface="+mn-ea"/>
                <a:cs typeface="+mn-cs"/>
              </a:rPr>
              <a:t> of </a:t>
            </a:r>
            <a:r>
              <a:rPr lang="nl-BE" sz="4400" b="1" i="1" dirty="0" err="1">
                <a:solidFill>
                  <a:srgbClr val="0070C0"/>
                </a:solidFill>
                <a:effectLst>
                  <a:outerShdw blurRad="38100" dist="38100" dir="2700000" algn="tl">
                    <a:srgbClr val="000000">
                      <a:alpha val="43137"/>
                    </a:srgbClr>
                  </a:outerShdw>
                </a:effectLst>
                <a:latin typeface="+mn-lt"/>
                <a:ea typeface="+mn-ea"/>
                <a:cs typeface="+mn-cs"/>
              </a:rPr>
              <a:t>radical</a:t>
            </a:r>
            <a:r>
              <a:rPr lang="nl-BE" sz="4400" b="1" i="1" dirty="0">
                <a:solidFill>
                  <a:srgbClr val="0070C0"/>
                </a:solidFill>
                <a:effectLst>
                  <a:outerShdw blurRad="38100" dist="38100" dir="2700000" algn="tl">
                    <a:srgbClr val="000000">
                      <a:alpha val="43137"/>
                    </a:srgbClr>
                  </a:outerShdw>
                </a:effectLst>
                <a:latin typeface="+mn-lt"/>
                <a:ea typeface="+mn-ea"/>
                <a:cs typeface="+mn-cs"/>
              </a:rPr>
              <a:t> </a:t>
            </a:r>
            <a:r>
              <a:rPr lang="nl-BE" sz="4400" b="1" i="1" dirty="0" err="1">
                <a:solidFill>
                  <a:srgbClr val="0070C0"/>
                </a:solidFill>
                <a:effectLst>
                  <a:outerShdw blurRad="38100" dist="38100" dir="2700000" algn="tl">
                    <a:srgbClr val="000000">
                      <a:alpha val="43137"/>
                    </a:srgbClr>
                  </a:outerShdw>
                </a:effectLst>
                <a:latin typeface="+mn-lt"/>
                <a:ea typeface="+mn-ea"/>
                <a:cs typeface="+mn-cs"/>
              </a:rPr>
              <a:t>trachelectomy</a:t>
            </a:r>
            <a:r>
              <a:rPr lang="nl-BE" sz="4400" b="1" i="1" dirty="0">
                <a:solidFill>
                  <a:srgbClr val="0070C0"/>
                </a:solidFill>
                <a:effectLst>
                  <a:outerShdw blurRad="38100" dist="38100" dir="2700000" algn="tl">
                    <a:srgbClr val="000000">
                      <a:alpha val="43137"/>
                    </a:srgbClr>
                  </a:outerShdw>
                </a:effectLst>
                <a:latin typeface="+mn-lt"/>
                <a:ea typeface="+mn-ea"/>
                <a:cs typeface="+mn-cs"/>
              </a:rPr>
              <a:t> for </a:t>
            </a:r>
            <a:r>
              <a:rPr lang="nl-BE" sz="4400" b="1" i="1" dirty="0" err="1">
                <a:solidFill>
                  <a:srgbClr val="0070C0"/>
                </a:solidFill>
                <a:effectLst>
                  <a:outerShdw blurRad="38100" dist="38100" dir="2700000" algn="tl">
                    <a:srgbClr val="000000">
                      <a:alpha val="43137"/>
                    </a:srgbClr>
                  </a:outerShdw>
                </a:effectLst>
                <a:latin typeface="+mn-lt"/>
                <a:ea typeface="+mn-ea"/>
                <a:cs typeface="+mn-cs"/>
              </a:rPr>
              <a:t>cervical</a:t>
            </a:r>
            <a:r>
              <a:rPr lang="nl-BE" sz="4400" b="1" i="1" dirty="0">
                <a:solidFill>
                  <a:srgbClr val="0070C0"/>
                </a:solidFill>
                <a:effectLst>
                  <a:outerShdw blurRad="38100" dist="38100" dir="2700000" algn="tl">
                    <a:srgbClr val="000000">
                      <a:alpha val="43137"/>
                    </a:srgbClr>
                  </a:outerShdw>
                </a:effectLst>
                <a:latin typeface="+mn-lt"/>
                <a:ea typeface="+mn-ea"/>
                <a:cs typeface="+mn-cs"/>
              </a:rPr>
              <a:t> </a:t>
            </a:r>
            <a:r>
              <a:rPr lang="nl-BE" sz="4400" b="1" i="1" dirty="0" err="1">
                <a:solidFill>
                  <a:srgbClr val="0070C0"/>
                </a:solidFill>
                <a:effectLst>
                  <a:outerShdw blurRad="38100" dist="38100" dir="2700000" algn="tl">
                    <a:srgbClr val="000000">
                      <a:alpha val="43137"/>
                    </a:srgbClr>
                  </a:outerShdw>
                </a:effectLst>
                <a:latin typeface="+mn-lt"/>
                <a:ea typeface="+mn-ea"/>
                <a:cs typeface="+mn-cs"/>
              </a:rPr>
              <a:t>cancer</a:t>
            </a:r>
            <a:r>
              <a:rPr lang="nl-BE" sz="4400" b="1" i="1" dirty="0">
                <a:solidFill>
                  <a:srgbClr val="0070C0"/>
                </a:solidFill>
                <a:effectLst>
                  <a:outerShdw blurRad="38100" dist="38100" dir="2700000" algn="tl">
                    <a:srgbClr val="000000">
                      <a:alpha val="43137"/>
                    </a:srgbClr>
                  </a:outerShdw>
                </a:effectLst>
                <a:latin typeface="+mn-lt"/>
                <a:ea typeface="+mn-ea"/>
                <a:cs typeface="+mn-cs"/>
              </a:rPr>
              <a:t> </a:t>
            </a:r>
            <a:r>
              <a:rPr lang="nl-BE" sz="4400" b="1" i="1" dirty="0" err="1">
                <a:solidFill>
                  <a:srgbClr val="0070C0"/>
                </a:solidFill>
                <a:effectLst>
                  <a:outerShdw blurRad="38100" dist="38100" dir="2700000" algn="tl">
                    <a:srgbClr val="000000">
                      <a:alpha val="43137"/>
                    </a:srgbClr>
                  </a:outerShdw>
                </a:effectLst>
                <a:latin typeface="+mn-lt"/>
                <a:ea typeface="+mn-ea"/>
                <a:cs typeface="+mn-cs"/>
              </a:rPr>
              <a:t>according</a:t>
            </a:r>
            <a:r>
              <a:rPr lang="nl-BE" sz="4400" b="1" i="1" dirty="0">
                <a:solidFill>
                  <a:srgbClr val="0070C0"/>
                </a:solidFill>
                <a:effectLst>
                  <a:outerShdw blurRad="38100" dist="38100" dir="2700000" algn="tl">
                    <a:srgbClr val="000000">
                      <a:alpha val="43137"/>
                    </a:srgbClr>
                  </a:outerShdw>
                </a:effectLst>
                <a:latin typeface="+mn-lt"/>
                <a:ea typeface="+mn-ea"/>
                <a:cs typeface="+mn-cs"/>
              </a:rPr>
              <a:t> </a:t>
            </a:r>
            <a:r>
              <a:rPr lang="nl-BE" sz="4400" b="1" i="1" dirty="0" err="1">
                <a:solidFill>
                  <a:srgbClr val="0070C0"/>
                </a:solidFill>
                <a:effectLst>
                  <a:outerShdw blurRad="38100" dist="38100" dir="2700000" algn="tl">
                    <a:srgbClr val="000000">
                      <a:alpha val="43137"/>
                    </a:srgbClr>
                  </a:outerShdw>
                </a:effectLst>
                <a:latin typeface="+mn-lt"/>
                <a:ea typeface="+mn-ea"/>
                <a:cs typeface="+mn-cs"/>
              </a:rPr>
              <a:t>to</a:t>
            </a:r>
            <a:r>
              <a:rPr lang="nl-BE" sz="4400" b="1" i="1" dirty="0">
                <a:solidFill>
                  <a:srgbClr val="0070C0"/>
                </a:solidFill>
                <a:effectLst>
                  <a:outerShdw blurRad="38100" dist="38100" dir="2700000" algn="tl">
                    <a:srgbClr val="000000">
                      <a:alpha val="43137"/>
                    </a:srgbClr>
                  </a:outerShdw>
                </a:effectLst>
                <a:latin typeface="+mn-lt"/>
                <a:ea typeface="+mn-ea"/>
                <a:cs typeface="+mn-cs"/>
              </a:rPr>
              <a:t> treatment </a:t>
            </a:r>
            <a:r>
              <a:rPr lang="nl-BE" sz="4400" b="1" i="1" dirty="0" err="1">
                <a:solidFill>
                  <a:srgbClr val="0070C0"/>
                </a:solidFill>
                <a:effectLst>
                  <a:outerShdw blurRad="38100" dist="38100" dir="2700000" algn="tl">
                    <a:srgbClr val="000000">
                      <a:alpha val="43137"/>
                    </a:srgbClr>
                  </a:outerShdw>
                </a:effectLst>
                <a:latin typeface="+mn-lt"/>
                <a:ea typeface="+mn-ea"/>
                <a:cs typeface="+mn-cs"/>
              </a:rPr>
              <a:t>modality</a:t>
            </a:r>
            <a:r>
              <a:rPr lang="nl-BE" dirty="0" smtClean="0"/>
              <a:t/>
            </a:r>
            <a:br>
              <a:rPr lang="nl-BE" dirty="0" smtClean="0"/>
            </a:br>
            <a:r>
              <a:rPr lang="nl-BE" sz="1200" dirty="0" err="1"/>
              <a:t>Pareja</a:t>
            </a:r>
            <a:r>
              <a:rPr lang="nl-BE" sz="1200" dirty="0"/>
              <a:t> et al., </a:t>
            </a:r>
            <a:r>
              <a:rPr lang="nl-BE" sz="1200" dirty="0" err="1"/>
              <a:t>Gynecol</a:t>
            </a:r>
            <a:r>
              <a:rPr lang="nl-BE" sz="1200" dirty="0"/>
              <a:t> </a:t>
            </a:r>
            <a:r>
              <a:rPr lang="nl-BE" sz="1200" dirty="0" err="1"/>
              <a:t>Oncol</a:t>
            </a:r>
            <a:r>
              <a:rPr lang="nl-BE" sz="1200" dirty="0"/>
              <a:t> 2015</a:t>
            </a:r>
          </a:p>
        </p:txBody>
      </p:sp>
      <p:sp>
        <p:nvSpPr>
          <p:cNvPr id="10" name="Tekstvak 9"/>
          <p:cNvSpPr txBox="1"/>
          <p:nvPr/>
        </p:nvSpPr>
        <p:spPr>
          <a:xfrm>
            <a:off x="1844173" y="5724848"/>
            <a:ext cx="10017486" cy="1061829"/>
          </a:xfrm>
          <a:prstGeom prst="rect">
            <a:avLst/>
          </a:prstGeom>
          <a:noFill/>
        </p:spPr>
        <p:txBody>
          <a:bodyPr wrap="none" rtlCol="0">
            <a:spAutoFit/>
          </a:bodyPr>
          <a:lstStyle/>
          <a:p>
            <a:pPr algn="ctr"/>
            <a:r>
              <a:rPr lang="nl-BE" dirty="0" err="1">
                <a:solidFill>
                  <a:srgbClr val="FF0000"/>
                </a:solidFill>
              </a:rPr>
              <a:t>Fertility</a:t>
            </a:r>
            <a:r>
              <a:rPr lang="nl-BE" dirty="0">
                <a:solidFill>
                  <a:srgbClr val="FF0000"/>
                </a:solidFill>
              </a:rPr>
              <a:t> </a:t>
            </a:r>
            <a:r>
              <a:rPr lang="nl-BE" dirty="0" err="1">
                <a:solidFill>
                  <a:srgbClr val="FF0000"/>
                </a:solidFill>
              </a:rPr>
              <a:t>rates</a:t>
            </a:r>
            <a:r>
              <a:rPr lang="nl-BE" dirty="0">
                <a:solidFill>
                  <a:srgbClr val="FF0000"/>
                </a:solidFill>
              </a:rPr>
              <a:t> are </a:t>
            </a:r>
            <a:r>
              <a:rPr lang="nl-BE" dirty="0" err="1">
                <a:solidFill>
                  <a:srgbClr val="FF0000"/>
                </a:solidFill>
              </a:rPr>
              <a:t>highest</a:t>
            </a:r>
            <a:r>
              <a:rPr lang="nl-BE" dirty="0">
                <a:solidFill>
                  <a:srgbClr val="FF0000"/>
                </a:solidFill>
              </a:rPr>
              <a:t> in </a:t>
            </a:r>
            <a:r>
              <a:rPr lang="nl-BE" dirty="0" err="1">
                <a:solidFill>
                  <a:srgbClr val="FF0000"/>
                </a:solidFill>
              </a:rPr>
              <a:t>those</a:t>
            </a:r>
            <a:r>
              <a:rPr lang="nl-BE" dirty="0">
                <a:solidFill>
                  <a:srgbClr val="FF0000"/>
                </a:solidFill>
              </a:rPr>
              <a:t> </a:t>
            </a:r>
            <a:r>
              <a:rPr lang="nl-BE" dirty="0" err="1">
                <a:solidFill>
                  <a:srgbClr val="FF0000"/>
                </a:solidFill>
              </a:rPr>
              <a:t>patients</a:t>
            </a:r>
            <a:r>
              <a:rPr lang="nl-BE" dirty="0">
                <a:solidFill>
                  <a:srgbClr val="FF0000"/>
                </a:solidFill>
              </a:rPr>
              <a:t> </a:t>
            </a:r>
            <a:r>
              <a:rPr lang="nl-BE" dirty="0" err="1">
                <a:solidFill>
                  <a:srgbClr val="FF0000"/>
                </a:solidFill>
              </a:rPr>
              <a:t>treated</a:t>
            </a:r>
            <a:r>
              <a:rPr lang="nl-BE" dirty="0">
                <a:solidFill>
                  <a:srgbClr val="FF0000"/>
                </a:solidFill>
              </a:rPr>
              <a:t> </a:t>
            </a:r>
            <a:r>
              <a:rPr lang="nl-BE" dirty="0" err="1">
                <a:solidFill>
                  <a:srgbClr val="FF0000"/>
                </a:solidFill>
              </a:rPr>
              <a:t>with</a:t>
            </a:r>
            <a:r>
              <a:rPr lang="nl-BE" dirty="0">
                <a:solidFill>
                  <a:srgbClr val="FF0000"/>
                </a:solidFill>
              </a:rPr>
              <a:t> </a:t>
            </a:r>
            <a:r>
              <a:rPr lang="nl-BE" dirty="0" err="1">
                <a:solidFill>
                  <a:srgbClr val="FF0000"/>
                </a:solidFill>
              </a:rPr>
              <a:t>neoadjuvant</a:t>
            </a:r>
            <a:r>
              <a:rPr lang="nl-BE" dirty="0">
                <a:solidFill>
                  <a:srgbClr val="FF0000"/>
                </a:solidFill>
              </a:rPr>
              <a:t> </a:t>
            </a:r>
            <a:r>
              <a:rPr lang="nl-BE" dirty="0" err="1">
                <a:solidFill>
                  <a:srgbClr val="FF0000"/>
                </a:solidFill>
              </a:rPr>
              <a:t>chemotherapy</a:t>
            </a:r>
            <a:r>
              <a:rPr lang="nl-BE" dirty="0">
                <a:solidFill>
                  <a:srgbClr val="FF0000"/>
                </a:solidFill>
              </a:rPr>
              <a:t> </a:t>
            </a:r>
          </a:p>
          <a:p>
            <a:pPr algn="ctr"/>
            <a:r>
              <a:rPr lang="nl-BE" dirty="0" err="1">
                <a:solidFill>
                  <a:srgbClr val="FF0000"/>
                </a:solidFill>
              </a:rPr>
              <a:t>followed</a:t>
            </a:r>
            <a:r>
              <a:rPr lang="nl-BE" dirty="0">
                <a:solidFill>
                  <a:srgbClr val="FF0000"/>
                </a:solidFill>
              </a:rPr>
              <a:t> </a:t>
            </a:r>
            <a:r>
              <a:rPr lang="nl-BE" dirty="0" err="1">
                <a:solidFill>
                  <a:srgbClr val="FF0000"/>
                </a:solidFill>
              </a:rPr>
              <a:t>by</a:t>
            </a:r>
            <a:r>
              <a:rPr lang="nl-BE" dirty="0">
                <a:solidFill>
                  <a:srgbClr val="FF0000"/>
                </a:solidFill>
              </a:rPr>
              <a:t> </a:t>
            </a:r>
            <a:r>
              <a:rPr lang="nl-BE" dirty="0" err="1">
                <a:solidFill>
                  <a:srgbClr val="FF0000"/>
                </a:solidFill>
              </a:rPr>
              <a:t>conservative</a:t>
            </a:r>
            <a:r>
              <a:rPr lang="nl-BE" dirty="0">
                <a:solidFill>
                  <a:srgbClr val="FF0000"/>
                </a:solidFill>
              </a:rPr>
              <a:t> </a:t>
            </a:r>
            <a:r>
              <a:rPr lang="nl-BE" dirty="0" err="1">
                <a:solidFill>
                  <a:srgbClr val="FF0000"/>
                </a:solidFill>
              </a:rPr>
              <a:t>surgery</a:t>
            </a:r>
            <a:r>
              <a:rPr lang="nl-BE" dirty="0">
                <a:solidFill>
                  <a:srgbClr val="FF0000"/>
                </a:solidFill>
              </a:rPr>
              <a:t> and </a:t>
            </a:r>
            <a:r>
              <a:rPr lang="nl-BE" dirty="0" err="1">
                <a:solidFill>
                  <a:srgbClr val="FF0000"/>
                </a:solidFill>
              </a:rPr>
              <a:t>thus</a:t>
            </a:r>
            <a:r>
              <a:rPr lang="nl-BE" dirty="0">
                <a:solidFill>
                  <a:srgbClr val="FF0000"/>
                </a:solidFill>
              </a:rPr>
              <a:t> </a:t>
            </a:r>
            <a:r>
              <a:rPr lang="nl-BE" dirty="0" err="1">
                <a:solidFill>
                  <a:srgbClr val="FF0000"/>
                </a:solidFill>
              </a:rPr>
              <a:t>this</a:t>
            </a:r>
            <a:r>
              <a:rPr lang="nl-BE" dirty="0">
                <a:solidFill>
                  <a:srgbClr val="FF0000"/>
                </a:solidFill>
              </a:rPr>
              <a:t> approach </a:t>
            </a:r>
            <a:r>
              <a:rPr lang="nl-BE" dirty="0" err="1">
                <a:solidFill>
                  <a:srgbClr val="FF0000"/>
                </a:solidFill>
              </a:rPr>
              <a:t>should</a:t>
            </a:r>
            <a:r>
              <a:rPr lang="nl-BE" dirty="0">
                <a:solidFill>
                  <a:srgbClr val="FF0000"/>
                </a:solidFill>
              </a:rPr>
              <a:t> </a:t>
            </a:r>
            <a:r>
              <a:rPr lang="nl-BE" dirty="0" err="1">
                <a:solidFill>
                  <a:srgbClr val="FF0000"/>
                </a:solidFill>
              </a:rPr>
              <a:t>be</a:t>
            </a:r>
            <a:r>
              <a:rPr lang="nl-BE" dirty="0">
                <a:solidFill>
                  <a:srgbClr val="FF0000"/>
                </a:solidFill>
              </a:rPr>
              <a:t> </a:t>
            </a:r>
            <a:r>
              <a:rPr lang="nl-BE" dirty="0" err="1">
                <a:solidFill>
                  <a:srgbClr val="FF0000"/>
                </a:solidFill>
              </a:rPr>
              <a:t>offered</a:t>
            </a:r>
            <a:r>
              <a:rPr lang="nl-BE" dirty="0">
                <a:solidFill>
                  <a:srgbClr val="FF0000"/>
                </a:solidFill>
              </a:rPr>
              <a:t> as </a:t>
            </a:r>
            <a:r>
              <a:rPr lang="nl-BE" dirty="0" err="1">
                <a:solidFill>
                  <a:srgbClr val="FF0000"/>
                </a:solidFill>
              </a:rPr>
              <a:t>the</a:t>
            </a:r>
            <a:r>
              <a:rPr lang="nl-BE" dirty="0">
                <a:solidFill>
                  <a:srgbClr val="FF0000"/>
                </a:solidFill>
              </a:rPr>
              <a:t> </a:t>
            </a:r>
          </a:p>
          <a:p>
            <a:pPr algn="ctr"/>
            <a:r>
              <a:rPr lang="nl-BE" dirty="0" err="1">
                <a:solidFill>
                  <a:srgbClr val="FF0000"/>
                </a:solidFill>
              </a:rPr>
              <a:t>ideal</a:t>
            </a:r>
            <a:r>
              <a:rPr lang="nl-BE" dirty="0">
                <a:solidFill>
                  <a:srgbClr val="FF0000"/>
                </a:solidFill>
              </a:rPr>
              <a:t> approach </a:t>
            </a:r>
            <a:r>
              <a:rPr lang="nl-BE" dirty="0" err="1">
                <a:solidFill>
                  <a:srgbClr val="FF0000"/>
                </a:solidFill>
              </a:rPr>
              <a:t>to</a:t>
            </a:r>
            <a:r>
              <a:rPr lang="nl-BE" dirty="0">
                <a:solidFill>
                  <a:srgbClr val="FF0000"/>
                </a:solidFill>
              </a:rPr>
              <a:t> </a:t>
            </a:r>
            <a:r>
              <a:rPr lang="nl-BE" dirty="0" err="1">
                <a:solidFill>
                  <a:srgbClr val="FF0000"/>
                </a:solidFill>
              </a:rPr>
              <a:t>patients</a:t>
            </a:r>
            <a:r>
              <a:rPr lang="nl-BE" dirty="0">
                <a:solidFill>
                  <a:srgbClr val="FF0000"/>
                </a:solidFill>
              </a:rPr>
              <a:t> </a:t>
            </a:r>
            <a:r>
              <a:rPr lang="nl-BE" dirty="0" err="1">
                <a:solidFill>
                  <a:srgbClr val="FF0000"/>
                </a:solidFill>
              </a:rPr>
              <a:t>with</a:t>
            </a:r>
            <a:r>
              <a:rPr lang="nl-BE" dirty="0">
                <a:solidFill>
                  <a:srgbClr val="FF0000"/>
                </a:solidFill>
              </a:rPr>
              <a:t> tumors &gt; 2 cm.</a:t>
            </a:r>
          </a:p>
        </p:txBody>
      </p:sp>
      <p:graphicFrame>
        <p:nvGraphicFramePr>
          <p:cNvPr id="3" name="Tabel 2"/>
          <p:cNvGraphicFramePr>
            <a:graphicFrameLocks noGrp="1"/>
          </p:cNvGraphicFramePr>
          <p:nvPr>
            <p:extLst/>
          </p:nvPr>
        </p:nvGraphicFramePr>
        <p:xfrm>
          <a:off x="1864763" y="2538072"/>
          <a:ext cx="9713420" cy="2143687"/>
        </p:xfrm>
        <a:graphic>
          <a:graphicData uri="http://schemas.openxmlformats.org/drawingml/2006/table">
            <a:tbl>
              <a:tblPr firstRow="1" bandRow="1">
                <a:tableStyleId>{5C22544A-7EE6-4342-B048-85BDC9FD1C3A}</a:tableStyleId>
              </a:tblPr>
              <a:tblGrid>
                <a:gridCol w="1616352">
                  <a:extLst>
                    <a:ext uri="{9D8B030D-6E8A-4147-A177-3AD203B41FA5}">
                      <a16:colId xmlns="" xmlns:a16="http://schemas.microsoft.com/office/drawing/2014/main" val="20000"/>
                    </a:ext>
                  </a:extLst>
                </a:gridCol>
                <a:gridCol w="2376264">
                  <a:extLst>
                    <a:ext uri="{9D8B030D-6E8A-4147-A177-3AD203B41FA5}">
                      <a16:colId xmlns="" xmlns:a16="http://schemas.microsoft.com/office/drawing/2014/main" val="20001"/>
                    </a:ext>
                  </a:extLst>
                </a:gridCol>
                <a:gridCol w="2160240">
                  <a:extLst>
                    <a:ext uri="{9D8B030D-6E8A-4147-A177-3AD203B41FA5}">
                      <a16:colId xmlns="" xmlns:a16="http://schemas.microsoft.com/office/drawing/2014/main" val="20002"/>
                    </a:ext>
                  </a:extLst>
                </a:gridCol>
                <a:gridCol w="1617880">
                  <a:extLst>
                    <a:ext uri="{9D8B030D-6E8A-4147-A177-3AD203B41FA5}">
                      <a16:colId xmlns="" xmlns:a16="http://schemas.microsoft.com/office/drawing/2014/main" val="20003"/>
                    </a:ext>
                  </a:extLst>
                </a:gridCol>
                <a:gridCol w="1942684">
                  <a:extLst>
                    <a:ext uri="{9D8B030D-6E8A-4147-A177-3AD203B41FA5}">
                      <a16:colId xmlns="" xmlns:a16="http://schemas.microsoft.com/office/drawing/2014/main" val="20004"/>
                    </a:ext>
                  </a:extLst>
                </a:gridCol>
              </a:tblGrid>
              <a:tr h="396902">
                <a:tc>
                  <a:txBody>
                    <a:bodyPr/>
                    <a:lstStyle/>
                    <a:p>
                      <a:r>
                        <a:rPr lang="nl-BE" sz="1400" dirty="0" smtClean="0"/>
                        <a:t>Treatment</a:t>
                      </a:r>
                      <a:endParaRPr lang="nl-BE" sz="1400" dirty="0"/>
                    </a:p>
                  </a:txBody>
                  <a:tcPr/>
                </a:tc>
                <a:tc>
                  <a:txBody>
                    <a:bodyPr/>
                    <a:lstStyle/>
                    <a:p>
                      <a:pPr algn="ctr"/>
                      <a:r>
                        <a:rPr lang="nl-BE" sz="1400" dirty="0" err="1" smtClean="0"/>
                        <a:t>Fertility</a:t>
                      </a:r>
                      <a:r>
                        <a:rPr lang="nl-BE" sz="1400" dirty="0" smtClean="0"/>
                        <a:t> </a:t>
                      </a:r>
                      <a:r>
                        <a:rPr lang="nl-BE" sz="1400" dirty="0" err="1" smtClean="0"/>
                        <a:t>preservation</a:t>
                      </a:r>
                      <a:r>
                        <a:rPr lang="nl-BE" sz="1400" dirty="0" smtClean="0"/>
                        <a:t> </a:t>
                      </a:r>
                      <a:r>
                        <a:rPr lang="nl-BE" sz="1400" dirty="0" err="1" smtClean="0"/>
                        <a:t>rate</a:t>
                      </a:r>
                      <a:r>
                        <a:rPr lang="nl-BE" sz="1400" dirty="0" smtClean="0"/>
                        <a:t>, %</a:t>
                      </a:r>
                      <a:endParaRPr lang="nl-BE" sz="1400" dirty="0"/>
                    </a:p>
                  </a:txBody>
                  <a:tcPr/>
                </a:tc>
                <a:tc>
                  <a:txBody>
                    <a:bodyPr/>
                    <a:lstStyle/>
                    <a:p>
                      <a:pPr algn="ctr"/>
                      <a:r>
                        <a:rPr lang="nl-BE" sz="1400" dirty="0" err="1" smtClean="0"/>
                        <a:t>Pregnancy</a:t>
                      </a:r>
                      <a:r>
                        <a:rPr lang="nl-BE" sz="1400" dirty="0" smtClean="0"/>
                        <a:t> </a:t>
                      </a:r>
                      <a:r>
                        <a:rPr lang="nl-BE" sz="1400" dirty="0" err="1" smtClean="0"/>
                        <a:t>rate</a:t>
                      </a:r>
                      <a:r>
                        <a:rPr lang="nl-BE" sz="1400" dirty="0" smtClean="0"/>
                        <a:t> (overall), %</a:t>
                      </a:r>
                      <a:endParaRPr lang="nl-BE" sz="1400" dirty="0"/>
                    </a:p>
                  </a:txBody>
                  <a:tcPr/>
                </a:tc>
                <a:tc>
                  <a:txBody>
                    <a:bodyPr/>
                    <a:lstStyle/>
                    <a:p>
                      <a:pPr algn="ctr"/>
                      <a:r>
                        <a:rPr lang="nl-BE" sz="1400" dirty="0" err="1" smtClean="0"/>
                        <a:t>Recurrence</a:t>
                      </a:r>
                      <a:r>
                        <a:rPr lang="nl-BE" sz="1400" dirty="0" smtClean="0"/>
                        <a:t> </a:t>
                      </a:r>
                      <a:r>
                        <a:rPr lang="nl-BE" sz="1400" dirty="0" err="1" smtClean="0"/>
                        <a:t>rate</a:t>
                      </a:r>
                      <a:r>
                        <a:rPr lang="nl-BE" sz="1400" dirty="0" smtClean="0"/>
                        <a:t>, %</a:t>
                      </a:r>
                      <a:endParaRPr lang="nl-BE" sz="1400" dirty="0"/>
                    </a:p>
                  </a:txBody>
                  <a:tcPr/>
                </a:tc>
                <a:tc>
                  <a:txBody>
                    <a:bodyPr/>
                    <a:lstStyle/>
                    <a:p>
                      <a:pPr algn="ctr"/>
                      <a:r>
                        <a:rPr lang="nl-BE" sz="1400" dirty="0" err="1" smtClean="0"/>
                        <a:t>Death</a:t>
                      </a:r>
                      <a:r>
                        <a:rPr lang="nl-BE" sz="1400" dirty="0" smtClean="0"/>
                        <a:t> </a:t>
                      </a:r>
                      <a:r>
                        <a:rPr lang="nl-BE" sz="1400" dirty="0" err="1" smtClean="0"/>
                        <a:t>rate</a:t>
                      </a:r>
                      <a:r>
                        <a:rPr lang="nl-BE" sz="1400" dirty="0" smtClean="0"/>
                        <a:t>, %</a:t>
                      </a:r>
                      <a:endParaRPr lang="nl-BE" sz="1400" dirty="0"/>
                    </a:p>
                  </a:txBody>
                  <a:tcPr/>
                </a:tc>
                <a:extLst>
                  <a:ext uri="{0D108BD9-81ED-4DB2-BD59-A6C34878D82A}">
                    <a16:rowId xmlns="" xmlns:a16="http://schemas.microsoft.com/office/drawing/2014/main" val="10000"/>
                  </a:ext>
                </a:extLst>
              </a:tr>
              <a:tr h="349357">
                <a:tc>
                  <a:txBody>
                    <a:bodyPr/>
                    <a:lstStyle/>
                    <a:p>
                      <a:r>
                        <a:rPr lang="nl-BE" sz="1500" dirty="0" smtClean="0">
                          <a:solidFill>
                            <a:schemeClr val="tx1"/>
                          </a:solidFill>
                        </a:rPr>
                        <a:t>ART (</a:t>
                      </a:r>
                      <a:r>
                        <a:rPr lang="nl-BE" sz="1500" dirty="0" err="1" smtClean="0">
                          <a:solidFill>
                            <a:schemeClr val="tx1"/>
                          </a:solidFill>
                        </a:rPr>
                        <a:t>all</a:t>
                      </a:r>
                      <a:r>
                        <a:rPr lang="nl-BE" sz="1500" dirty="0" smtClean="0">
                          <a:solidFill>
                            <a:schemeClr val="tx1"/>
                          </a:solidFill>
                        </a:rPr>
                        <a:t> </a:t>
                      </a:r>
                      <a:r>
                        <a:rPr lang="nl-BE" sz="1500" dirty="0" err="1" smtClean="0">
                          <a:solidFill>
                            <a:schemeClr val="tx1"/>
                          </a:solidFill>
                        </a:rPr>
                        <a:t>sizes</a:t>
                      </a:r>
                      <a:r>
                        <a:rPr lang="nl-BE" sz="1500" dirty="0" smtClean="0">
                          <a:solidFill>
                            <a:schemeClr val="tx1"/>
                          </a:solidFill>
                        </a:rPr>
                        <a:t>)</a:t>
                      </a:r>
                      <a:endParaRPr lang="nl-BE" sz="1500" dirty="0">
                        <a:solidFill>
                          <a:schemeClr val="tx1"/>
                        </a:solidFill>
                      </a:endParaRPr>
                    </a:p>
                  </a:txBody>
                  <a:tcPr/>
                </a:tc>
                <a:tc>
                  <a:txBody>
                    <a:bodyPr/>
                    <a:lstStyle/>
                    <a:p>
                      <a:pPr algn="ctr"/>
                      <a:r>
                        <a:rPr lang="nl-BE" sz="1500" dirty="0" smtClean="0">
                          <a:solidFill>
                            <a:schemeClr val="tx1"/>
                          </a:solidFill>
                        </a:rPr>
                        <a:t>85.1</a:t>
                      </a:r>
                      <a:r>
                        <a:rPr lang="nl-BE" sz="1500" baseline="30000" dirty="0" smtClean="0">
                          <a:solidFill>
                            <a:schemeClr val="tx1"/>
                          </a:solidFill>
                        </a:rPr>
                        <a:t>a</a:t>
                      </a:r>
                      <a:endParaRPr lang="nl-BE" sz="1500" baseline="30000" dirty="0">
                        <a:solidFill>
                          <a:schemeClr val="tx1"/>
                        </a:solidFill>
                      </a:endParaRPr>
                    </a:p>
                  </a:txBody>
                  <a:tcPr/>
                </a:tc>
                <a:tc>
                  <a:txBody>
                    <a:bodyPr/>
                    <a:lstStyle/>
                    <a:p>
                      <a:pPr algn="ctr"/>
                      <a:r>
                        <a:rPr lang="nl-BE" sz="1500" dirty="0" smtClean="0">
                          <a:solidFill>
                            <a:schemeClr val="tx1"/>
                          </a:solidFill>
                        </a:rPr>
                        <a:t>16.2</a:t>
                      </a:r>
                      <a:r>
                        <a:rPr lang="nl-BE" sz="1500" kern="1200" baseline="30000" dirty="0" smtClean="0">
                          <a:solidFill>
                            <a:schemeClr val="tx1"/>
                          </a:solidFill>
                        </a:rPr>
                        <a:t>a</a:t>
                      </a:r>
                      <a:endParaRPr lang="nl-BE" sz="1500" kern="1200" baseline="30000" dirty="0">
                        <a:solidFill>
                          <a:schemeClr val="tx1"/>
                        </a:solidFill>
                        <a:latin typeface="+mn-lt"/>
                        <a:ea typeface="+mn-ea"/>
                        <a:cs typeface="+mn-cs"/>
                      </a:endParaRPr>
                    </a:p>
                  </a:txBody>
                  <a:tcPr/>
                </a:tc>
                <a:tc>
                  <a:txBody>
                    <a:bodyPr/>
                    <a:lstStyle/>
                    <a:p>
                      <a:pPr marL="0" algn="ctr" defTabSz="914400" rtl="0" eaLnBrk="1" latinLnBrk="0" hangingPunct="1"/>
                      <a:r>
                        <a:rPr lang="nl-BE" sz="1500" dirty="0" smtClean="0">
                          <a:solidFill>
                            <a:schemeClr val="tx1"/>
                          </a:solidFill>
                        </a:rPr>
                        <a:t>3.8</a:t>
                      </a:r>
                      <a:r>
                        <a:rPr lang="nl-BE" sz="1500" kern="1200" baseline="30000" dirty="0" smtClean="0">
                          <a:solidFill>
                            <a:schemeClr val="tx1"/>
                          </a:solidFill>
                        </a:rPr>
                        <a:t>a</a:t>
                      </a:r>
                      <a:endParaRPr lang="nl-BE" sz="1500" kern="1200" baseline="30000" dirty="0">
                        <a:solidFill>
                          <a:schemeClr val="tx1"/>
                        </a:solidFill>
                        <a:latin typeface="+mn-lt"/>
                        <a:ea typeface="+mn-ea"/>
                        <a:cs typeface="+mn-cs"/>
                      </a:endParaRPr>
                    </a:p>
                  </a:txBody>
                  <a:tcPr/>
                </a:tc>
                <a:tc>
                  <a:txBody>
                    <a:bodyPr/>
                    <a:lstStyle/>
                    <a:p>
                      <a:pPr marL="0" algn="ctr" defTabSz="914400" rtl="0" eaLnBrk="1" latinLnBrk="0" hangingPunct="1"/>
                      <a:r>
                        <a:rPr lang="nl-BE" sz="1500" dirty="0" smtClean="0">
                          <a:solidFill>
                            <a:schemeClr val="tx1"/>
                          </a:solidFill>
                        </a:rPr>
                        <a:t>0.4</a:t>
                      </a:r>
                      <a:r>
                        <a:rPr lang="nl-BE" sz="1500" kern="1200" baseline="30000" dirty="0" smtClean="0">
                          <a:solidFill>
                            <a:schemeClr val="tx1"/>
                          </a:solidFill>
                        </a:rPr>
                        <a:t>a</a:t>
                      </a:r>
                      <a:endParaRPr lang="nl-BE" sz="1500" kern="1200" baseline="30000" dirty="0">
                        <a:solidFill>
                          <a:schemeClr val="tx1"/>
                        </a:solidFill>
                        <a:latin typeface="+mn-lt"/>
                        <a:ea typeface="+mn-ea"/>
                        <a:cs typeface="+mn-cs"/>
                      </a:endParaRPr>
                    </a:p>
                  </a:txBody>
                  <a:tcPr/>
                </a:tc>
                <a:extLst>
                  <a:ext uri="{0D108BD9-81ED-4DB2-BD59-A6C34878D82A}">
                    <a16:rowId xmlns="" xmlns:a16="http://schemas.microsoft.com/office/drawing/2014/main" val="10001"/>
                  </a:ext>
                </a:extLst>
              </a:tr>
              <a:tr h="349357">
                <a:tc>
                  <a:txBody>
                    <a:bodyPr/>
                    <a:lstStyle/>
                    <a:p>
                      <a:r>
                        <a:rPr lang="nl-BE" sz="1500" dirty="0" smtClean="0">
                          <a:solidFill>
                            <a:schemeClr val="tx1"/>
                          </a:solidFill>
                        </a:rPr>
                        <a:t>VRT (</a:t>
                      </a:r>
                      <a:r>
                        <a:rPr lang="nl-BE" sz="1500" dirty="0" err="1" smtClean="0">
                          <a:solidFill>
                            <a:schemeClr val="tx1"/>
                          </a:solidFill>
                        </a:rPr>
                        <a:t>all</a:t>
                      </a:r>
                      <a:r>
                        <a:rPr lang="nl-BE" sz="1500" dirty="0" smtClean="0">
                          <a:solidFill>
                            <a:schemeClr val="tx1"/>
                          </a:solidFill>
                        </a:rPr>
                        <a:t> </a:t>
                      </a:r>
                      <a:r>
                        <a:rPr lang="nl-BE" sz="1500" dirty="0" err="1" smtClean="0">
                          <a:solidFill>
                            <a:schemeClr val="tx1"/>
                          </a:solidFill>
                        </a:rPr>
                        <a:t>sizes</a:t>
                      </a:r>
                      <a:r>
                        <a:rPr lang="nl-BE" sz="1500" dirty="0" smtClean="0">
                          <a:solidFill>
                            <a:schemeClr val="tx1"/>
                          </a:solidFill>
                        </a:rPr>
                        <a:t>)</a:t>
                      </a:r>
                      <a:endParaRPr lang="nl-BE" sz="1500" dirty="0">
                        <a:solidFill>
                          <a:schemeClr val="tx1"/>
                        </a:solidFill>
                      </a:endParaRPr>
                    </a:p>
                  </a:txBody>
                  <a:tcPr/>
                </a:tc>
                <a:tc>
                  <a:txBody>
                    <a:bodyPr/>
                    <a:lstStyle/>
                    <a:p>
                      <a:pPr marL="0" algn="ctr" defTabSz="914400" rtl="0" eaLnBrk="1" latinLnBrk="0" hangingPunct="1"/>
                      <a:r>
                        <a:rPr lang="nl-BE" sz="1500" dirty="0" smtClean="0">
                          <a:solidFill>
                            <a:schemeClr val="tx1"/>
                          </a:solidFill>
                        </a:rPr>
                        <a:t>91.1</a:t>
                      </a:r>
                      <a:r>
                        <a:rPr lang="nl-BE" sz="1500" kern="1200" baseline="30000" dirty="0" smtClean="0">
                          <a:solidFill>
                            <a:schemeClr val="tx1"/>
                          </a:solidFill>
                        </a:rPr>
                        <a:t>b</a:t>
                      </a:r>
                      <a:endParaRPr lang="nl-BE" sz="1500" kern="1200" baseline="30000" dirty="0">
                        <a:solidFill>
                          <a:schemeClr val="tx1"/>
                        </a:solidFill>
                        <a:latin typeface="+mn-lt"/>
                        <a:ea typeface="+mn-ea"/>
                        <a:cs typeface="+mn-cs"/>
                      </a:endParaRPr>
                    </a:p>
                  </a:txBody>
                  <a:tcPr/>
                </a:tc>
                <a:tc>
                  <a:txBody>
                    <a:bodyPr/>
                    <a:lstStyle/>
                    <a:p>
                      <a:pPr algn="ctr"/>
                      <a:r>
                        <a:rPr lang="nl-BE" sz="1500" dirty="0" smtClean="0">
                          <a:solidFill>
                            <a:schemeClr val="tx1"/>
                          </a:solidFill>
                        </a:rPr>
                        <a:t>24</a:t>
                      </a:r>
                      <a:r>
                        <a:rPr lang="nl-BE" sz="1500" kern="1200" baseline="30000" dirty="0" smtClean="0">
                          <a:solidFill>
                            <a:schemeClr val="tx1"/>
                          </a:solidFill>
                        </a:rPr>
                        <a:t>a</a:t>
                      </a:r>
                      <a:endParaRPr lang="nl-BE" sz="1500" kern="1200" baseline="30000" dirty="0">
                        <a:solidFill>
                          <a:schemeClr val="tx1"/>
                        </a:solidFill>
                        <a:latin typeface="+mn-lt"/>
                        <a:ea typeface="+mn-ea"/>
                        <a:cs typeface="+mn-cs"/>
                      </a:endParaRPr>
                    </a:p>
                  </a:txBody>
                  <a:tcPr/>
                </a:tc>
                <a:tc>
                  <a:txBody>
                    <a:bodyPr/>
                    <a:lstStyle/>
                    <a:p>
                      <a:pPr marL="0" algn="ctr" defTabSz="914400" rtl="0" eaLnBrk="1" latinLnBrk="0" hangingPunct="1"/>
                      <a:r>
                        <a:rPr lang="nl-BE" sz="1500" dirty="0" smtClean="0">
                          <a:solidFill>
                            <a:schemeClr val="tx1"/>
                          </a:solidFill>
                        </a:rPr>
                        <a:t>4.2</a:t>
                      </a:r>
                      <a:r>
                        <a:rPr lang="nl-BE" sz="1500" kern="1200" baseline="30000" dirty="0" smtClean="0">
                          <a:solidFill>
                            <a:schemeClr val="tx1"/>
                          </a:solidFill>
                        </a:rPr>
                        <a:t>a,b</a:t>
                      </a:r>
                      <a:endParaRPr lang="nl-BE" sz="1500" kern="1200" baseline="30000" dirty="0">
                        <a:solidFill>
                          <a:schemeClr val="tx1"/>
                        </a:solidFill>
                        <a:latin typeface="+mn-lt"/>
                        <a:ea typeface="+mn-ea"/>
                        <a:cs typeface="+mn-cs"/>
                      </a:endParaRPr>
                    </a:p>
                  </a:txBody>
                  <a:tcPr/>
                </a:tc>
                <a:tc>
                  <a:txBody>
                    <a:bodyPr/>
                    <a:lstStyle/>
                    <a:p>
                      <a:pPr marL="0" algn="ctr" defTabSz="914400" rtl="0" eaLnBrk="1" latinLnBrk="0" hangingPunct="1"/>
                      <a:r>
                        <a:rPr lang="nl-BE" sz="1500" dirty="0" smtClean="0">
                          <a:solidFill>
                            <a:schemeClr val="tx1"/>
                          </a:solidFill>
                        </a:rPr>
                        <a:t>2.9</a:t>
                      </a:r>
                      <a:r>
                        <a:rPr lang="nl-BE" sz="1500" kern="1200" baseline="30000" dirty="0" smtClean="0">
                          <a:solidFill>
                            <a:schemeClr val="tx1"/>
                          </a:solidFill>
                        </a:rPr>
                        <a:t>a,b</a:t>
                      </a:r>
                      <a:endParaRPr lang="nl-BE" sz="1500" kern="1200" baseline="30000" dirty="0">
                        <a:solidFill>
                          <a:schemeClr val="tx1"/>
                        </a:solidFill>
                        <a:latin typeface="+mn-lt"/>
                        <a:ea typeface="+mn-ea"/>
                        <a:cs typeface="+mn-cs"/>
                      </a:endParaRPr>
                    </a:p>
                  </a:txBody>
                  <a:tcPr/>
                </a:tc>
                <a:extLst>
                  <a:ext uri="{0D108BD9-81ED-4DB2-BD59-A6C34878D82A}">
                    <a16:rowId xmlns="" xmlns:a16="http://schemas.microsoft.com/office/drawing/2014/main" val="10002"/>
                  </a:ext>
                </a:extLst>
              </a:tr>
              <a:tr h="349357">
                <a:tc>
                  <a:txBody>
                    <a:bodyPr/>
                    <a:lstStyle/>
                    <a:p>
                      <a:r>
                        <a:rPr lang="nl-BE" sz="1500" dirty="0" smtClean="0"/>
                        <a:t>NACT</a:t>
                      </a:r>
                      <a:endParaRPr lang="nl-BE" sz="1500" dirty="0"/>
                    </a:p>
                  </a:txBody>
                  <a:tcPr/>
                </a:tc>
                <a:tc>
                  <a:txBody>
                    <a:bodyPr/>
                    <a:lstStyle/>
                    <a:p>
                      <a:pPr algn="ctr"/>
                      <a:r>
                        <a:rPr lang="nl-BE" sz="1500" dirty="0" smtClean="0"/>
                        <a:t>89.6</a:t>
                      </a:r>
                      <a:endParaRPr lang="nl-BE" sz="1500" dirty="0"/>
                    </a:p>
                  </a:txBody>
                  <a:tcPr/>
                </a:tc>
                <a:tc>
                  <a:txBody>
                    <a:bodyPr/>
                    <a:lstStyle/>
                    <a:p>
                      <a:pPr algn="ctr"/>
                      <a:r>
                        <a:rPr lang="nl-BE" sz="1500" dirty="0" smtClean="0"/>
                        <a:t>30.6</a:t>
                      </a:r>
                      <a:endParaRPr lang="nl-BE" sz="1500" dirty="0"/>
                    </a:p>
                  </a:txBody>
                  <a:tcPr/>
                </a:tc>
                <a:tc>
                  <a:txBody>
                    <a:bodyPr/>
                    <a:lstStyle/>
                    <a:p>
                      <a:pPr algn="ctr"/>
                      <a:r>
                        <a:rPr lang="nl-BE" sz="1500" dirty="0" smtClean="0"/>
                        <a:t>7.6</a:t>
                      </a:r>
                      <a:endParaRPr lang="nl-BE" sz="1500" dirty="0"/>
                    </a:p>
                  </a:txBody>
                  <a:tcPr/>
                </a:tc>
                <a:tc>
                  <a:txBody>
                    <a:bodyPr/>
                    <a:lstStyle/>
                    <a:p>
                      <a:pPr algn="ctr"/>
                      <a:r>
                        <a:rPr lang="nl-BE" sz="1500" dirty="0" smtClean="0"/>
                        <a:t>1.7</a:t>
                      </a:r>
                      <a:endParaRPr lang="nl-BE" sz="1500" dirty="0"/>
                    </a:p>
                  </a:txBody>
                  <a:tcPr/>
                </a:tc>
                <a:extLst>
                  <a:ext uri="{0D108BD9-81ED-4DB2-BD59-A6C34878D82A}">
                    <a16:rowId xmlns="" xmlns:a16="http://schemas.microsoft.com/office/drawing/2014/main" val="10003"/>
                  </a:ext>
                </a:extLst>
              </a:tr>
              <a:tr h="349357">
                <a:tc>
                  <a:txBody>
                    <a:bodyPr/>
                    <a:lstStyle/>
                    <a:p>
                      <a:r>
                        <a:rPr lang="nl-BE" sz="1500" dirty="0" smtClean="0"/>
                        <a:t>ART, tumor ≥ 2 cm</a:t>
                      </a:r>
                      <a:endParaRPr lang="nl-BE" sz="1500" dirty="0"/>
                    </a:p>
                  </a:txBody>
                  <a:tcPr/>
                </a:tc>
                <a:tc>
                  <a:txBody>
                    <a:bodyPr/>
                    <a:lstStyle/>
                    <a:p>
                      <a:pPr algn="ctr"/>
                      <a:r>
                        <a:rPr lang="nl-BE" sz="1500" dirty="0" smtClean="0"/>
                        <a:t>82.7</a:t>
                      </a:r>
                      <a:endParaRPr lang="nl-BE" sz="1500" dirty="0"/>
                    </a:p>
                  </a:txBody>
                  <a:tcPr/>
                </a:tc>
                <a:tc>
                  <a:txBody>
                    <a:bodyPr/>
                    <a:lstStyle/>
                    <a:p>
                      <a:pPr algn="ctr"/>
                      <a:r>
                        <a:rPr lang="nl-BE" sz="1500" dirty="0" smtClean="0"/>
                        <a:t>NC</a:t>
                      </a:r>
                      <a:endParaRPr lang="nl-BE" sz="1500" dirty="0"/>
                    </a:p>
                  </a:txBody>
                  <a:tcPr/>
                </a:tc>
                <a:tc>
                  <a:txBody>
                    <a:bodyPr/>
                    <a:lstStyle/>
                    <a:p>
                      <a:pPr algn="ctr"/>
                      <a:r>
                        <a:rPr lang="nl-BE" sz="1500" dirty="0" smtClean="0"/>
                        <a:t>6</a:t>
                      </a:r>
                      <a:endParaRPr lang="nl-BE" sz="1500" dirty="0"/>
                    </a:p>
                  </a:txBody>
                  <a:tcPr/>
                </a:tc>
                <a:tc>
                  <a:txBody>
                    <a:bodyPr/>
                    <a:lstStyle/>
                    <a:p>
                      <a:pPr algn="ctr"/>
                      <a:r>
                        <a:rPr lang="nl-BE" sz="1500" dirty="0" smtClean="0"/>
                        <a:t>1</a:t>
                      </a:r>
                      <a:endParaRPr lang="nl-BE" sz="1500" dirty="0"/>
                    </a:p>
                  </a:txBody>
                  <a:tcPr/>
                </a:tc>
                <a:extLst>
                  <a:ext uri="{0D108BD9-81ED-4DB2-BD59-A6C34878D82A}">
                    <a16:rowId xmlns="" xmlns:a16="http://schemas.microsoft.com/office/drawing/2014/main" val="10004"/>
                  </a:ext>
                </a:extLst>
              </a:tr>
              <a:tr h="3493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500" dirty="0" smtClean="0"/>
                        <a:t>VRT, tumor ≥ 2 cm</a:t>
                      </a:r>
                      <a:endParaRPr lang="nl-BE" sz="1500" dirty="0"/>
                    </a:p>
                  </a:txBody>
                  <a:tcPr/>
                </a:tc>
                <a:tc>
                  <a:txBody>
                    <a:bodyPr/>
                    <a:lstStyle/>
                    <a:p>
                      <a:pPr algn="ctr"/>
                      <a:r>
                        <a:rPr lang="nl-BE" sz="1500" dirty="0" smtClean="0"/>
                        <a:t>NC</a:t>
                      </a:r>
                      <a:endParaRPr lang="nl-BE" sz="1500" dirty="0"/>
                    </a:p>
                  </a:txBody>
                  <a:tcPr/>
                </a:tc>
                <a:tc>
                  <a:txBody>
                    <a:bodyPr/>
                    <a:lstStyle/>
                    <a:p>
                      <a:pPr algn="ctr"/>
                      <a:r>
                        <a:rPr lang="nl-BE" sz="1500" dirty="0" smtClean="0"/>
                        <a:t>NC</a:t>
                      </a:r>
                      <a:endParaRPr lang="nl-BE" sz="1500" dirty="0"/>
                    </a:p>
                  </a:txBody>
                  <a:tcPr/>
                </a:tc>
                <a:tc>
                  <a:txBody>
                    <a:bodyPr/>
                    <a:lstStyle/>
                    <a:p>
                      <a:pPr algn="ctr"/>
                      <a:r>
                        <a:rPr lang="nl-BE" sz="1500" dirty="0" smtClean="0"/>
                        <a:t>17.1</a:t>
                      </a:r>
                      <a:endParaRPr lang="nl-BE" sz="1500" dirty="0"/>
                    </a:p>
                  </a:txBody>
                  <a:tcPr/>
                </a:tc>
                <a:tc>
                  <a:txBody>
                    <a:bodyPr/>
                    <a:lstStyle/>
                    <a:p>
                      <a:pPr algn="ctr"/>
                      <a:r>
                        <a:rPr lang="nl-BE" sz="1500" dirty="0" smtClean="0"/>
                        <a:t>4</a:t>
                      </a:r>
                      <a:endParaRPr lang="nl-BE" sz="1500" dirty="0"/>
                    </a:p>
                  </a:txBody>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4055369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680635" y="1"/>
            <a:ext cx="10081683" cy="7624273"/>
          </a:xfrm>
          <a:prstGeom prst="rect">
            <a:avLst/>
          </a:prstGeom>
          <a:solidFill>
            <a:schemeClr val="accent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315">
              <a:solidFill>
                <a:prstClr val="white"/>
              </a:solidFill>
            </a:endParaRPr>
          </a:p>
        </p:txBody>
      </p:sp>
      <p:pic>
        <p:nvPicPr>
          <p:cNvPr id="142338" name="Picture 2" descr="740306V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0661" y="1"/>
            <a:ext cx="4326285" cy="3717621"/>
          </a:xfrm>
          <a:prstGeom prst="rect">
            <a:avLst/>
          </a:prstGeom>
          <a:noFill/>
        </p:spPr>
      </p:pic>
      <p:pic>
        <p:nvPicPr>
          <p:cNvPr id="142339" name="Picture 3" descr="740306V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634" y="3843643"/>
            <a:ext cx="4326311" cy="3780631"/>
          </a:xfrm>
          <a:prstGeom prst="rect">
            <a:avLst/>
          </a:prstGeom>
          <a:noFill/>
        </p:spPr>
      </p:pic>
      <p:pic>
        <p:nvPicPr>
          <p:cNvPr id="142340" name="Picture 4" descr="740306V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05489" y="1"/>
            <a:ext cx="4956828" cy="3717621"/>
          </a:xfrm>
          <a:prstGeom prst="rect">
            <a:avLst/>
          </a:prstGeom>
          <a:noFill/>
        </p:spPr>
      </p:pic>
      <p:pic>
        <p:nvPicPr>
          <p:cNvPr id="142341" name="Picture 5" descr="740306V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05491" y="3882410"/>
            <a:ext cx="4989153" cy="3741865"/>
          </a:xfrm>
          <a:prstGeom prst="rect">
            <a:avLst/>
          </a:prstGeom>
          <a:noFill/>
        </p:spPr>
      </p:pic>
    </p:spTree>
    <p:extLst>
      <p:ext uri="{BB962C8B-B14F-4D97-AF65-F5344CB8AC3E}">
        <p14:creationId xmlns:p14="http://schemas.microsoft.com/office/powerpoint/2010/main" val="241617196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ChangeArrowheads="1"/>
          </p:cNvSpPr>
          <p:nvPr/>
        </p:nvSpPr>
        <p:spPr bwMode="auto">
          <a:xfrm>
            <a:off x="2278249" y="1"/>
            <a:ext cx="9484068" cy="595701"/>
          </a:xfrm>
          <a:prstGeom prst="rect">
            <a:avLst/>
          </a:prstGeom>
          <a:solidFill>
            <a:schemeClr val="accent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315"/>
          </a:p>
        </p:txBody>
      </p:sp>
      <p:pic>
        <p:nvPicPr>
          <p:cNvPr id="145410" name="Picture 2" descr="Dsc_000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6971" y="3780632"/>
            <a:ext cx="4762545" cy="3780631"/>
          </a:xfrm>
          <a:prstGeom prst="rect">
            <a:avLst/>
          </a:prstGeom>
          <a:noFill/>
        </p:spPr>
      </p:pic>
      <p:pic>
        <p:nvPicPr>
          <p:cNvPr id="145411" name="Picture 3" descr="Dsc_000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 r="-1367"/>
          <a:stretch/>
        </p:blipFill>
        <p:spPr bwMode="auto">
          <a:xfrm>
            <a:off x="6679469" y="471130"/>
            <a:ext cx="4965422" cy="3004950"/>
          </a:xfrm>
          <a:prstGeom prst="rect">
            <a:avLst/>
          </a:prstGeom>
          <a:noFill/>
        </p:spPr>
      </p:pic>
      <p:pic>
        <p:nvPicPr>
          <p:cNvPr id="145412" name="Picture 4" descr="Dsc_000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80634" y="525089"/>
            <a:ext cx="5835474" cy="3493583"/>
          </a:xfrm>
          <a:prstGeom prst="rect">
            <a:avLst/>
          </a:prstGeom>
          <a:noFill/>
        </p:spPr>
      </p:pic>
      <p:sp>
        <p:nvSpPr>
          <p:cNvPr id="145413" name="Rectangle 5"/>
          <p:cNvSpPr>
            <a:spLocks noChangeArrowheads="1"/>
          </p:cNvSpPr>
          <p:nvPr/>
        </p:nvSpPr>
        <p:spPr bwMode="auto">
          <a:xfrm>
            <a:off x="1680635" y="3476081"/>
            <a:ext cx="10081683" cy="780630"/>
          </a:xfrm>
          <a:prstGeom prst="rect">
            <a:avLst/>
          </a:prstGeom>
          <a:solidFill>
            <a:schemeClr val="accent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315"/>
          </a:p>
        </p:txBody>
      </p:sp>
      <p:sp>
        <p:nvSpPr>
          <p:cNvPr id="145414" name="Rectangle 6"/>
          <p:cNvSpPr>
            <a:spLocks noChangeArrowheads="1"/>
          </p:cNvSpPr>
          <p:nvPr/>
        </p:nvSpPr>
        <p:spPr bwMode="auto">
          <a:xfrm>
            <a:off x="6562200" y="-1"/>
            <a:ext cx="1111435" cy="7561263"/>
          </a:xfrm>
          <a:prstGeom prst="rect">
            <a:avLst/>
          </a:prstGeom>
          <a:solidFill>
            <a:schemeClr val="accent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315"/>
          </a:p>
        </p:txBody>
      </p:sp>
      <p:sp>
        <p:nvSpPr>
          <p:cNvPr id="145416" name="Rectangle 8"/>
          <p:cNvSpPr>
            <a:spLocks noChangeArrowheads="1"/>
          </p:cNvSpPr>
          <p:nvPr/>
        </p:nvSpPr>
        <p:spPr bwMode="auto">
          <a:xfrm>
            <a:off x="11245981" y="-1"/>
            <a:ext cx="516336" cy="7561263"/>
          </a:xfrm>
          <a:prstGeom prst="rect">
            <a:avLst/>
          </a:prstGeom>
          <a:solidFill>
            <a:schemeClr val="accent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315"/>
          </a:p>
        </p:txBody>
      </p:sp>
      <p:sp>
        <p:nvSpPr>
          <p:cNvPr id="145417" name="Text Box 9"/>
          <p:cNvSpPr txBox="1">
            <a:spLocks noChangeArrowheads="1"/>
          </p:cNvSpPr>
          <p:nvPr/>
        </p:nvSpPr>
        <p:spPr bwMode="auto">
          <a:xfrm>
            <a:off x="4794405" y="-7002"/>
            <a:ext cx="4065537" cy="448584"/>
          </a:xfrm>
          <a:prstGeom prst="rect">
            <a:avLst/>
          </a:prstGeom>
          <a:noFill/>
          <a:ln w="9525">
            <a:noFill/>
            <a:miter lim="800000"/>
            <a:headEnd/>
            <a:tailEnd/>
          </a:ln>
          <a:effectLst/>
        </p:spPr>
        <p:txBody>
          <a:bodyPr wrap="none">
            <a:spAutoFit/>
          </a:bodyPr>
          <a:lstStyle/>
          <a:p>
            <a:r>
              <a:rPr lang="fr-BE" sz="2315">
                <a:solidFill>
                  <a:schemeClr val="bg1"/>
                </a:solidFill>
              </a:rPr>
              <a:t>18-year-old serous borderline</a:t>
            </a:r>
            <a:endParaRPr lang="nl-BE" sz="2315">
              <a:solidFill>
                <a:schemeClr val="bg1"/>
              </a:solidFill>
            </a:endParaRPr>
          </a:p>
        </p:txBody>
      </p:sp>
      <p:sp>
        <p:nvSpPr>
          <p:cNvPr id="145418" name="Text Box 10"/>
          <p:cNvSpPr txBox="1">
            <a:spLocks noChangeArrowheads="1"/>
          </p:cNvSpPr>
          <p:nvPr/>
        </p:nvSpPr>
        <p:spPr bwMode="auto">
          <a:xfrm>
            <a:off x="4736645" y="3701868"/>
            <a:ext cx="4065537" cy="448584"/>
          </a:xfrm>
          <a:prstGeom prst="rect">
            <a:avLst/>
          </a:prstGeom>
          <a:noFill/>
          <a:ln w="9525">
            <a:noFill/>
            <a:miter lim="800000"/>
            <a:headEnd/>
            <a:tailEnd/>
          </a:ln>
          <a:effectLst/>
        </p:spPr>
        <p:txBody>
          <a:bodyPr wrap="none">
            <a:spAutoFit/>
          </a:bodyPr>
          <a:lstStyle/>
          <a:p>
            <a:r>
              <a:rPr lang="fr-BE" sz="2315">
                <a:solidFill>
                  <a:schemeClr val="bg1"/>
                </a:solidFill>
              </a:rPr>
              <a:t>19-year-old serous borderline</a:t>
            </a:r>
            <a:endParaRPr lang="nl-BE" sz="2315">
              <a:solidFill>
                <a:schemeClr val="bg1"/>
              </a:solidFill>
            </a:endParaRPr>
          </a:p>
        </p:txBody>
      </p:sp>
      <p:pic>
        <p:nvPicPr>
          <p:cNvPr id="145419" name="Picture 11" descr="borderline sereus 790123v020_3_73"/>
          <p:cNvPicPr>
            <a:picLocks noChangeAspect="1" noChangeArrowheads="1"/>
          </p:cNvPicPr>
          <p:nvPr/>
        </p:nvPicPr>
        <p:blipFill>
          <a:blip r:embed="rId6" cstate="screen">
            <a:extLst>
              <a:ext uri="{28A0092B-C50C-407E-A947-70E740481C1C}">
                <a14:useLocalDpi xmlns:a14="http://schemas.microsoft.com/office/drawing/2010/main"/>
              </a:ext>
            </a:extLst>
          </a:blip>
          <a:srcRect t="21312"/>
          <a:stretch>
            <a:fillRect/>
          </a:stretch>
        </p:blipFill>
        <p:spPr bwMode="auto">
          <a:xfrm>
            <a:off x="7384837" y="4116688"/>
            <a:ext cx="4377480" cy="3444575"/>
          </a:xfrm>
          <a:prstGeom prst="rect">
            <a:avLst/>
          </a:prstGeom>
          <a:noFill/>
        </p:spPr>
      </p:pic>
      <p:sp>
        <p:nvSpPr>
          <p:cNvPr id="13" name="Rectangle 6"/>
          <p:cNvSpPr>
            <a:spLocks noChangeArrowheads="1"/>
          </p:cNvSpPr>
          <p:nvPr/>
        </p:nvSpPr>
        <p:spPr bwMode="auto">
          <a:xfrm>
            <a:off x="1680635" y="-7002"/>
            <a:ext cx="597615" cy="7561263"/>
          </a:xfrm>
          <a:prstGeom prst="rect">
            <a:avLst/>
          </a:prstGeom>
          <a:solidFill>
            <a:schemeClr val="accent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315"/>
          </a:p>
        </p:txBody>
      </p:sp>
    </p:spTree>
    <p:extLst>
      <p:ext uri="{BB962C8B-B14F-4D97-AF65-F5344CB8AC3E}">
        <p14:creationId xmlns:p14="http://schemas.microsoft.com/office/powerpoint/2010/main" val="2171103824"/>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nl-BE" sz="4410" b="1" i="1" dirty="0" err="1">
                <a:solidFill>
                  <a:srgbClr val="0070C0"/>
                </a:solidFill>
                <a:effectLst>
                  <a:outerShdw blurRad="38100" dist="38100" dir="2700000" algn="tl">
                    <a:srgbClr val="000000">
                      <a:alpha val="43137"/>
                    </a:srgbClr>
                  </a:outerShdw>
                </a:effectLst>
                <a:latin typeface="+mn-lt"/>
                <a:ea typeface="+mn-ea"/>
                <a:cs typeface="+mn-cs"/>
              </a:rPr>
              <a:t>Fertility</a:t>
            </a:r>
            <a:r>
              <a:rPr lang="nl-BE" sz="4410" b="1" i="1" dirty="0">
                <a:solidFill>
                  <a:srgbClr val="0070C0"/>
                </a:solidFill>
                <a:effectLst>
                  <a:outerShdw blurRad="38100" dist="38100" dir="2700000" algn="tl">
                    <a:srgbClr val="000000">
                      <a:alpha val="43137"/>
                    </a:srgbClr>
                  </a:outerShdw>
                </a:effectLst>
                <a:latin typeface="+mn-lt"/>
                <a:ea typeface="+mn-ea"/>
                <a:cs typeface="+mn-cs"/>
              </a:rPr>
              <a:t> </a:t>
            </a:r>
            <a:r>
              <a:rPr lang="nl-BE" sz="4410" b="1" i="1" dirty="0" err="1">
                <a:solidFill>
                  <a:srgbClr val="0070C0"/>
                </a:solidFill>
                <a:effectLst>
                  <a:outerShdw blurRad="38100" dist="38100" dir="2700000" algn="tl">
                    <a:srgbClr val="000000">
                      <a:alpha val="43137"/>
                    </a:srgbClr>
                  </a:outerShdw>
                </a:effectLst>
                <a:latin typeface="+mn-lt"/>
                <a:ea typeface="+mn-ea"/>
                <a:cs typeface="+mn-cs"/>
              </a:rPr>
              <a:t>preservation</a:t>
            </a:r>
            <a:r>
              <a:rPr lang="nl-BE" sz="4410" b="1" i="1" dirty="0">
                <a:solidFill>
                  <a:srgbClr val="0070C0"/>
                </a:solidFill>
                <a:effectLst>
                  <a:outerShdw blurRad="38100" dist="38100" dir="2700000" algn="tl">
                    <a:srgbClr val="000000">
                      <a:alpha val="43137"/>
                    </a:srgbClr>
                  </a:outerShdw>
                </a:effectLst>
                <a:latin typeface="+mn-lt"/>
                <a:ea typeface="+mn-ea"/>
                <a:cs typeface="+mn-cs"/>
              </a:rPr>
              <a:t> for </a:t>
            </a:r>
            <a:r>
              <a:rPr lang="nl-BE" sz="4410" b="1" i="1" dirty="0" err="1">
                <a:solidFill>
                  <a:srgbClr val="0070C0"/>
                </a:solidFill>
                <a:effectLst>
                  <a:outerShdw blurRad="38100" dist="38100" dir="2700000" algn="tl">
                    <a:srgbClr val="000000">
                      <a:alpha val="43137"/>
                    </a:srgbClr>
                  </a:outerShdw>
                </a:effectLst>
                <a:latin typeface="+mn-lt"/>
                <a:ea typeface="+mn-ea"/>
                <a:cs typeface="+mn-cs"/>
              </a:rPr>
              <a:t>serous</a:t>
            </a:r>
            <a:r>
              <a:rPr lang="nl-BE" sz="4410" b="1" i="1" dirty="0">
                <a:solidFill>
                  <a:srgbClr val="0070C0"/>
                </a:solidFill>
                <a:effectLst>
                  <a:outerShdw blurRad="38100" dist="38100" dir="2700000" algn="tl">
                    <a:srgbClr val="000000">
                      <a:alpha val="43137"/>
                    </a:srgbClr>
                  </a:outerShdw>
                </a:effectLst>
                <a:latin typeface="+mn-lt"/>
                <a:ea typeface="+mn-ea"/>
                <a:cs typeface="+mn-cs"/>
              </a:rPr>
              <a:t> borderline and stage I </a:t>
            </a:r>
            <a:r>
              <a:rPr lang="nl-BE" sz="4410" b="1" i="1" dirty="0" err="1">
                <a:solidFill>
                  <a:srgbClr val="0070C0"/>
                </a:solidFill>
                <a:effectLst>
                  <a:outerShdw blurRad="38100" dist="38100" dir="2700000" algn="tl">
                    <a:srgbClr val="000000">
                      <a:alpha val="43137"/>
                    </a:srgbClr>
                  </a:outerShdw>
                </a:effectLst>
                <a:latin typeface="+mn-lt"/>
                <a:ea typeface="+mn-ea"/>
                <a:cs typeface="+mn-cs"/>
              </a:rPr>
              <a:t>invasive</a:t>
            </a:r>
            <a:r>
              <a:rPr lang="nl-BE" sz="4410" b="1" i="1" dirty="0">
                <a:solidFill>
                  <a:srgbClr val="0070C0"/>
                </a:solidFill>
                <a:effectLst>
                  <a:outerShdw blurRad="38100" dist="38100" dir="2700000" algn="tl">
                    <a:srgbClr val="000000">
                      <a:alpha val="43137"/>
                    </a:srgbClr>
                  </a:outerShdw>
                </a:effectLst>
                <a:latin typeface="+mn-lt"/>
                <a:ea typeface="+mn-ea"/>
                <a:cs typeface="+mn-cs"/>
              </a:rPr>
              <a:t> </a:t>
            </a:r>
            <a:r>
              <a:rPr lang="nl-BE" sz="4410" b="1" i="1" dirty="0" err="1">
                <a:solidFill>
                  <a:srgbClr val="0070C0"/>
                </a:solidFill>
                <a:effectLst>
                  <a:outerShdw blurRad="38100" dist="38100" dir="2700000" algn="tl">
                    <a:srgbClr val="000000">
                      <a:alpha val="43137"/>
                    </a:srgbClr>
                  </a:outerShdw>
                </a:effectLst>
                <a:latin typeface="+mn-lt"/>
                <a:ea typeface="+mn-ea"/>
                <a:cs typeface="+mn-cs"/>
              </a:rPr>
              <a:t>ovarian</a:t>
            </a:r>
            <a:r>
              <a:rPr lang="nl-BE" sz="4410" b="1" i="1" dirty="0">
                <a:solidFill>
                  <a:srgbClr val="0070C0"/>
                </a:solidFill>
                <a:effectLst>
                  <a:outerShdw blurRad="38100" dist="38100" dir="2700000" algn="tl">
                    <a:srgbClr val="000000">
                      <a:alpha val="43137"/>
                    </a:srgbClr>
                  </a:outerShdw>
                </a:effectLst>
                <a:latin typeface="+mn-lt"/>
                <a:ea typeface="+mn-ea"/>
                <a:cs typeface="+mn-cs"/>
              </a:rPr>
              <a:t> </a:t>
            </a:r>
            <a:r>
              <a:rPr lang="nl-BE" sz="4410" b="1" i="1" dirty="0" err="1">
                <a:solidFill>
                  <a:srgbClr val="0070C0"/>
                </a:solidFill>
                <a:effectLst>
                  <a:outerShdw blurRad="38100" dist="38100" dir="2700000" algn="tl">
                    <a:srgbClr val="000000">
                      <a:alpha val="43137"/>
                    </a:srgbClr>
                  </a:outerShdw>
                </a:effectLst>
                <a:latin typeface="+mn-lt"/>
                <a:ea typeface="+mn-ea"/>
                <a:cs typeface="+mn-cs"/>
              </a:rPr>
              <a:t>cancer</a:t>
            </a:r>
            <a:endParaRPr lang="nl-BE" sz="4410" b="1" i="1" dirty="0">
              <a:solidFill>
                <a:srgbClr val="0070C0"/>
              </a:solidFill>
              <a:effectLst>
                <a:outerShdw blurRad="38100" dist="38100" dir="2700000" algn="tl">
                  <a:srgbClr val="000000">
                    <a:alpha val="43137"/>
                  </a:srgbClr>
                </a:outerShdw>
              </a:effectLst>
              <a:latin typeface="+mn-lt"/>
              <a:ea typeface="+mn-ea"/>
              <a:cs typeface="+mn-cs"/>
            </a:endParaRPr>
          </a:p>
        </p:txBody>
      </p:sp>
      <p:sp>
        <p:nvSpPr>
          <p:cNvPr id="5" name="Tijdelijke aanduiding voor inhoud 4"/>
          <p:cNvSpPr>
            <a:spLocks noGrp="1"/>
          </p:cNvSpPr>
          <p:nvPr>
            <p:ph idx="1"/>
          </p:nvPr>
        </p:nvSpPr>
        <p:spPr>
          <a:xfrm>
            <a:off x="2184719" y="2352393"/>
            <a:ext cx="9073515" cy="4990084"/>
          </a:xfrm>
        </p:spPr>
        <p:txBody>
          <a:bodyPr>
            <a:normAutofit/>
          </a:bodyPr>
          <a:lstStyle/>
          <a:p>
            <a:pPr lvl="1">
              <a:buFont typeface="Wingdings" panose="05000000000000000000" pitchFamily="2" charset="2"/>
              <a:buChar char="§"/>
            </a:pPr>
            <a:r>
              <a:rPr lang="fr-BE" sz="3000" dirty="0">
                <a:solidFill>
                  <a:prstClr val="black"/>
                </a:solidFill>
              </a:rPr>
              <a:t>Patient information</a:t>
            </a:r>
          </a:p>
          <a:p>
            <a:pPr lvl="1">
              <a:buFont typeface="Wingdings" panose="05000000000000000000" pitchFamily="2" charset="2"/>
              <a:buChar char="§"/>
            </a:pPr>
            <a:r>
              <a:rPr lang="fr-BE" sz="3000" dirty="0" err="1">
                <a:solidFill>
                  <a:prstClr val="black"/>
                </a:solidFill>
              </a:rPr>
              <a:t>Comprehensive</a:t>
            </a:r>
            <a:r>
              <a:rPr lang="fr-BE" sz="3000" dirty="0">
                <a:solidFill>
                  <a:prstClr val="black"/>
                </a:solidFill>
              </a:rPr>
              <a:t> </a:t>
            </a:r>
            <a:r>
              <a:rPr lang="fr-BE" sz="3000" dirty="0" err="1">
                <a:solidFill>
                  <a:prstClr val="black"/>
                </a:solidFill>
              </a:rPr>
              <a:t>surgical</a:t>
            </a:r>
            <a:r>
              <a:rPr lang="fr-BE" sz="3000" dirty="0">
                <a:solidFill>
                  <a:prstClr val="black"/>
                </a:solidFill>
              </a:rPr>
              <a:t> </a:t>
            </a:r>
            <a:r>
              <a:rPr lang="fr-BE" sz="3000" dirty="0" err="1">
                <a:solidFill>
                  <a:prstClr val="black"/>
                </a:solidFill>
              </a:rPr>
              <a:t>staging</a:t>
            </a:r>
            <a:r>
              <a:rPr lang="fr-BE" sz="3000" dirty="0">
                <a:solidFill>
                  <a:prstClr val="black"/>
                </a:solidFill>
              </a:rPr>
              <a:t>: </a:t>
            </a:r>
          </a:p>
          <a:p>
            <a:pPr lvl="3"/>
            <a:r>
              <a:rPr lang="fr-BE" sz="2600" dirty="0">
                <a:solidFill>
                  <a:prstClr val="black"/>
                </a:solidFill>
              </a:rPr>
              <a:t>Vertical </a:t>
            </a:r>
            <a:r>
              <a:rPr lang="fr-BE" sz="2600" dirty="0" err="1">
                <a:solidFill>
                  <a:prstClr val="black"/>
                </a:solidFill>
              </a:rPr>
              <a:t>midline</a:t>
            </a:r>
            <a:r>
              <a:rPr lang="fr-BE" sz="2600" dirty="0">
                <a:solidFill>
                  <a:prstClr val="black"/>
                </a:solidFill>
              </a:rPr>
              <a:t> incision/</a:t>
            </a:r>
            <a:r>
              <a:rPr lang="fr-BE" sz="2600" dirty="0" err="1">
                <a:solidFill>
                  <a:prstClr val="black"/>
                </a:solidFill>
              </a:rPr>
              <a:t>laparoscopy</a:t>
            </a:r>
            <a:r>
              <a:rPr lang="fr-BE" sz="2600" dirty="0">
                <a:solidFill>
                  <a:prstClr val="black"/>
                </a:solidFill>
              </a:rPr>
              <a:t>/robot</a:t>
            </a:r>
          </a:p>
          <a:p>
            <a:pPr lvl="3"/>
            <a:r>
              <a:rPr lang="fr-BE" sz="2600" dirty="0" err="1">
                <a:solidFill>
                  <a:prstClr val="black"/>
                </a:solidFill>
              </a:rPr>
              <a:t>Cytology</a:t>
            </a:r>
            <a:endParaRPr lang="fr-BE" sz="2600" dirty="0">
              <a:solidFill>
                <a:prstClr val="black"/>
              </a:solidFill>
            </a:endParaRPr>
          </a:p>
          <a:p>
            <a:pPr lvl="3"/>
            <a:r>
              <a:rPr lang="fr-BE" sz="2600" dirty="0">
                <a:solidFill>
                  <a:prstClr val="black"/>
                </a:solidFill>
              </a:rPr>
              <a:t>Complete abdominal inspection and palpation</a:t>
            </a:r>
          </a:p>
          <a:p>
            <a:pPr lvl="3"/>
            <a:r>
              <a:rPr lang="fr-BE" sz="2600" dirty="0" err="1">
                <a:solidFill>
                  <a:prstClr val="black"/>
                </a:solidFill>
              </a:rPr>
              <a:t>Unilateral</a:t>
            </a:r>
            <a:r>
              <a:rPr lang="fr-BE" sz="2600" dirty="0">
                <a:solidFill>
                  <a:prstClr val="black"/>
                </a:solidFill>
              </a:rPr>
              <a:t> </a:t>
            </a:r>
            <a:r>
              <a:rPr lang="fr-BE" sz="2600" dirty="0" err="1">
                <a:solidFill>
                  <a:prstClr val="black"/>
                </a:solidFill>
              </a:rPr>
              <a:t>salpingo-oophorectomy</a:t>
            </a:r>
            <a:endParaRPr lang="fr-BE" sz="2600" dirty="0">
              <a:solidFill>
                <a:prstClr val="black"/>
              </a:solidFill>
            </a:endParaRPr>
          </a:p>
          <a:p>
            <a:pPr lvl="3"/>
            <a:r>
              <a:rPr lang="fr-BE" sz="2600" dirty="0" err="1">
                <a:solidFill>
                  <a:prstClr val="black"/>
                </a:solidFill>
              </a:rPr>
              <a:t>Omentectomy</a:t>
            </a:r>
            <a:endParaRPr lang="fr-BE" sz="2600" dirty="0">
              <a:solidFill>
                <a:prstClr val="black"/>
              </a:solidFill>
            </a:endParaRPr>
          </a:p>
          <a:p>
            <a:pPr lvl="3"/>
            <a:r>
              <a:rPr lang="fr-BE" sz="2600" dirty="0" err="1">
                <a:solidFill>
                  <a:prstClr val="black"/>
                </a:solidFill>
              </a:rPr>
              <a:t>Random</a:t>
            </a:r>
            <a:r>
              <a:rPr lang="fr-BE" sz="2600" dirty="0">
                <a:solidFill>
                  <a:prstClr val="black"/>
                </a:solidFill>
              </a:rPr>
              <a:t> </a:t>
            </a:r>
            <a:r>
              <a:rPr lang="fr-BE" sz="2600" dirty="0" err="1">
                <a:solidFill>
                  <a:prstClr val="black"/>
                </a:solidFill>
              </a:rPr>
              <a:t>peritoneal</a:t>
            </a:r>
            <a:r>
              <a:rPr lang="fr-BE" sz="2600" dirty="0">
                <a:solidFill>
                  <a:prstClr val="black"/>
                </a:solidFill>
              </a:rPr>
              <a:t> biopsies</a:t>
            </a:r>
          </a:p>
          <a:p>
            <a:pPr lvl="3"/>
            <a:r>
              <a:rPr lang="fr-BE" sz="2600" dirty="0" err="1">
                <a:solidFill>
                  <a:prstClr val="black"/>
                </a:solidFill>
              </a:rPr>
              <a:t>Retroperitoneal</a:t>
            </a:r>
            <a:r>
              <a:rPr lang="fr-BE" sz="2600" dirty="0">
                <a:solidFill>
                  <a:prstClr val="black"/>
                </a:solidFill>
              </a:rPr>
              <a:t> </a:t>
            </a:r>
            <a:r>
              <a:rPr lang="fr-BE" sz="2600" dirty="0" err="1">
                <a:solidFill>
                  <a:prstClr val="black"/>
                </a:solidFill>
              </a:rPr>
              <a:t>lymph</a:t>
            </a:r>
            <a:r>
              <a:rPr lang="fr-BE" sz="2600" dirty="0">
                <a:solidFill>
                  <a:prstClr val="black"/>
                </a:solidFill>
              </a:rPr>
              <a:t> </a:t>
            </a:r>
            <a:r>
              <a:rPr lang="fr-BE" sz="2600" dirty="0" err="1">
                <a:solidFill>
                  <a:prstClr val="black"/>
                </a:solidFill>
              </a:rPr>
              <a:t>node</a:t>
            </a:r>
            <a:r>
              <a:rPr lang="fr-BE" sz="2600" dirty="0">
                <a:solidFill>
                  <a:prstClr val="black"/>
                </a:solidFill>
              </a:rPr>
              <a:t> </a:t>
            </a:r>
            <a:r>
              <a:rPr lang="fr-BE" sz="2600" dirty="0" err="1">
                <a:solidFill>
                  <a:prstClr val="black"/>
                </a:solidFill>
              </a:rPr>
              <a:t>resection</a:t>
            </a:r>
            <a:r>
              <a:rPr lang="fr-BE" sz="2600" dirty="0">
                <a:solidFill>
                  <a:prstClr val="black"/>
                </a:solidFill>
              </a:rPr>
              <a:t> (</a:t>
            </a:r>
            <a:r>
              <a:rPr lang="fr-BE" sz="2600" dirty="0" err="1">
                <a:solidFill>
                  <a:prstClr val="black"/>
                </a:solidFill>
              </a:rPr>
              <a:t>where</a:t>
            </a:r>
            <a:r>
              <a:rPr lang="fr-BE" sz="2600" dirty="0">
                <a:solidFill>
                  <a:prstClr val="black"/>
                </a:solidFill>
              </a:rPr>
              <a:t> </a:t>
            </a:r>
            <a:r>
              <a:rPr lang="fr-BE" sz="2600" dirty="0" err="1">
                <a:solidFill>
                  <a:prstClr val="black"/>
                </a:solidFill>
              </a:rPr>
              <a:t>indicated</a:t>
            </a:r>
            <a:r>
              <a:rPr lang="fr-BE" sz="2600" dirty="0">
                <a:solidFill>
                  <a:prstClr val="black"/>
                </a:solidFill>
              </a:rPr>
              <a:t>)</a:t>
            </a:r>
          </a:p>
        </p:txBody>
      </p:sp>
    </p:spTree>
    <p:extLst>
      <p:ext uri="{BB962C8B-B14F-4D97-AF65-F5344CB8AC3E}">
        <p14:creationId xmlns:p14="http://schemas.microsoft.com/office/powerpoint/2010/main" val="8316583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pPr>
              <a:defRPr/>
            </a:pPr>
            <a:fld id="{048E76DB-E147-448E-8584-2D2D09B6C5E0}" type="slidenum">
              <a:rPr lang="nl-NL" smtClean="0"/>
              <a:pPr>
                <a:defRPr/>
              </a:pPr>
              <a:t>67</a:t>
            </a:fld>
            <a:endParaRPr lang="nl-NL"/>
          </a:p>
        </p:txBody>
      </p:sp>
      <p:pic>
        <p:nvPicPr>
          <p:cNvPr id="3" name="Afbeelding 2"/>
          <p:cNvPicPr>
            <a:picLocks noChangeAspect="1"/>
          </p:cNvPicPr>
          <p:nvPr/>
        </p:nvPicPr>
        <p:blipFill rotWithShape="1">
          <a:blip r:embed="rId2"/>
          <a:srcRect l="57408" t="19697" r="3535" b="13636"/>
          <a:stretch/>
        </p:blipFill>
        <p:spPr>
          <a:xfrm>
            <a:off x="3265092" y="1836415"/>
            <a:ext cx="6679083" cy="3800170"/>
          </a:xfrm>
          <a:prstGeom prst="rect">
            <a:avLst/>
          </a:prstGeom>
        </p:spPr>
      </p:pic>
      <p:sp>
        <p:nvSpPr>
          <p:cNvPr id="6" name="Tekstvak 5"/>
          <p:cNvSpPr txBox="1"/>
          <p:nvPr/>
        </p:nvSpPr>
        <p:spPr>
          <a:xfrm>
            <a:off x="1530023" y="396256"/>
            <a:ext cx="10599376" cy="1138773"/>
          </a:xfrm>
          <a:prstGeom prst="rect">
            <a:avLst/>
          </a:prstGeom>
          <a:noFill/>
        </p:spPr>
        <p:txBody>
          <a:bodyPr wrap="none" rtlCol="0">
            <a:spAutoFit/>
          </a:bodyPr>
          <a:lstStyle/>
          <a:p>
            <a:pPr algn="ctr"/>
            <a:r>
              <a:rPr lang="nl-NL" sz="2800" b="1" i="1" dirty="0" err="1">
                <a:solidFill>
                  <a:srgbClr val="0070C0"/>
                </a:solidFill>
              </a:rPr>
              <a:t>Reproductive</a:t>
            </a:r>
            <a:r>
              <a:rPr lang="nl-NL" sz="2800" b="1" i="1" dirty="0">
                <a:solidFill>
                  <a:srgbClr val="0070C0"/>
                </a:solidFill>
              </a:rPr>
              <a:t> status </a:t>
            </a:r>
            <a:r>
              <a:rPr lang="nl-NL" sz="2800" b="1" i="1" dirty="0" err="1">
                <a:solidFill>
                  <a:srgbClr val="0070C0"/>
                </a:solidFill>
              </a:rPr>
              <a:t>after</a:t>
            </a:r>
            <a:r>
              <a:rPr lang="nl-NL" sz="2800" b="1" i="1" dirty="0">
                <a:solidFill>
                  <a:srgbClr val="0070C0"/>
                </a:solidFill>
              </a:rPr>
              <a:t> </a:t>
            </a:r>
            <a:r>
              <a:rPr lang="nl-NL" sz="2800" b="1" i="1" dirty="0" err="1">
                <a:solidFill>
                  <a:srgbClr val="0070C0"/>
                </a:solidFill>
              </a:rPr>
              <a:t>cryopreservation</a:t>
            </a:r>
            <a:r>
              <a:rPr lang="nl-NL" sz="2800" b="1" i="1" dirty="0">
                <a:solidFill>
                  <a:srgbClr val="0070C0"/>
                </a:solidFill>
              </a:rPr>
              <a:t> of </a:t>
            </a:r>
            <a:r>
              <a:rPr lang="nl-NL" sz="2800" b="1" i="1" dirty="0" err="1">
                <a:solidFill>
                  <a:srgbClr val="0070C0"/>
                </a:solidFill>
              </a:rPr>
              <a:t>ovarian</a:t>
            </a:r>
            <a:r>
              <a:rPr lang="nl-NL" sz="2800" b="1" i="1" dirty="0">
                <a:solidFill>
                  <a:srgbClr val="0070C0"/>
                </a:solidFill>
              </a:rPr>
              <a:t> tissue </a:t>
            </a:r>
          </a:p>
          <a:p>
            <a:pPr algn="ctr"/>
            <a:r>
              <a:rPr lang="nl-NL" sz="2800" b="1" i="1" dirty="0">
                <a:solidFill>
                  <a:srgbClr val="0070C0"/>
                </a:solidFill>
              </a:rPr>
              <a:t>in 66 </a:t>
            </a:r>
            <a:r>
              <a:rPr lang="nl-NL" sz="2800" b="1" i="1" dirty="0" err="1">
                <a:solidFill>
                  <a:srgbClr val="0070C0"/>
                </a:solidFill>
              </a:rPr>
              <a:t>young</a:t>
            </a:r>
            <a:r>
              <a:rPr lang="nl-NL" sz="2800" b="1" i="1" dirty="0">
                <a:solidFill>
                  <a:srgbClr val="0070C0"/>
                </a:solidFill>
              </a:rPr>
              <a:t> </a:t>
            </a:r>
            <a:r>
              <a:rPr lang="nl-NL" sz="2800" b="1" i="1" dirty="0" err="1">
                <a:solidFill>
                  <a:srgbClr val="0070C0"/>
                </a:solidFill>
              </a:rPr>
              <a:t>female</a:t>
            </a:r>
            <a:r>
              <a:rPr lang="nl-NL" sz="2800" b="1" i="1" dirty="0">
                <a:solidFill>
                  <a:srgbClr val="0070C0"/>
                </a:solidFill>
              </a:rPr>
              <a:t> </a:t>
            </a:r>
            <a:r>
              <a:rPr lang="nl-NL" sz="2800" b="1" i="1" dirty="0" err="1">
                <a:solidFill>
                  <a:srgbClr val="0070C0"/>
                </a:solidFill>
              </a:rPr>
              <a:t>cancer</a:t>
            </a:r>
            <a:r>
              <a:rPr lang="nl-NL" sz="2800" b="1" i="1" dirty="0">
                <a:solidFill>
                  <a:srgbClr val="0070C0"/>
                </a:solidFill>
              </a:rPr>
              <a:t> </a:t>
            </a:r>
            <a:r>
              <a:rPr lang="nl-NL" sz="2800" b="1" i="1" dirty="0" err="1">
                <a:solidFill>
                  <a:srgbClr val="0070C0"/>
                </a:solidFill>
              </a:rPr>
              <a:t>patients</a:t>
            </a:r>
            <a:endParaRPr lang="nl-NL" sz="2800" b="1" i="1" dirty="0">
              <a:solidFill>
                <a:srgbClr val="0070C0"/>
              </a:solidFill>
            </a:endParaRPr>
          </a:p>
          <a:p>
            <a:pPr algn="ctr"/>
            <a:r>
              <a:rPr lang="nl-NL" sz="1200" b="1" i="1" dirty="0">
                <a:solidFill>
                  <a:srgbClr val="0070C0"/>
                </a:solidFill>
              </a:rPr>
              <a:t>Hulsbosch et al., </a:t>
            </a:r>
            <a:r>
              <a:rPr lang="nl-NL" sz="1200" b="1" i="1" dirty="0" err="1">
                <a:solidFill>
                  <a:srgbClr val="0070C0"/>
                </a:solidFill>
              </a:rPr>
              <a:t>Gynecol</a:t>
            </a:r>
            <a:r>
              <a:rPr lang="nl-NL" sz="1200" b="1" i="1" dirty="0">
                <a:solidFill>
                  <a:srgbClr val="0070C0"/>
                </a:solidFill>
              </a:rPr>
              <a:t> </a:t>
            </a:r>
            <a:r>
              <a:rPr lang="nl-NL" sz="1200" b="1" i="1" dirty="0" err="1">
                <a:solidFill>
                  <a:srgbClr val="0070C0"/>
                </a:solidFill>
              </a:rPr>
              <a:t>Obstet</a:t>
            </a:r>
            <a:r>
              <a:rPr lang="nl-NL" sz="1200" b="1" i="1" dirty="0">
                <a:solidFill>
                  <a:srgbClr val="0070C0"/>
                </a:solidFill>
              </a:rPr>
              <a:t> </a:t>
            </a:r>
            <a:r>
              <a:rPr lang="nl-NL" sz="1200" b="1" i="1" dirty="0" err="1">
                <a:solidFill>
                  <a:srgbClr val="0070C0"/>
                </a:solidFill>
              </a:rPr>
              <a:t>Invest</a:t>
            </a:r>
            <a:r>
              <a:rPr lang="nl-NL" sz="1200" b="1" i="1" dirty="0">
                <a:solidFill>
                  <a:srgbClr val="0070C0"/>
                </a:solidFill>
              </a:rPr>
              <a:t> 2018</a:t>
            </a:r>
            <a:endParaRPr lang="nl-BE" sz="1200" b="1" i="1" dirty="0">
              <a:solidFill>
                <a:srgbClr val="0070C0"/>
              </a:solidFill>
            </a:endParaRPr>
          </a:p>
        </p:txBody>
      </p:sp>
      <p:sp>
        <p:nvSpPr>
          <p:cNvPr id="7" name="Tekstvak 6"/>
          <p:cNvSpPr txBox="1"/>
          <p:nvPr/>
        </p:nvSpPr>
        <p:spPr>
          <a:xfrm>
            <a:off x="2905052" y="5798478"/>
            <a:ext cx="7730001" cy="1708160"/>
          </a:xfrm>
          <a:prstGeom prst="rect">
            <a:avLst/>
          </a:prstGeom>
          <a:noFill/>
        </p:spPr>
        <p:txBody>
          <a:bodyPr wrap="none" rtlCol="0">
            <a:spAutoFit/>
          </a:bodyPr>
          <a:lstStyle/>
          <a:p>
            <a:r>
              <a:rPr lang="nl-NL" b="1" dirty="0" err="1"/>
              <a:t>Selection</a:t>
            </a:r>
            <a:r>
              <a:rPr lang="nl-NL" b="1" dirty="0"/>
              <a:t> of </a:t>
            </a:r>
            <a:r>
              <a:rPr lang="nl-NL" b="1" dirty="0" err="1"/>
              <a:t>patients</a:t>
            </a:r>
            <a:r>
              <a:rPr lang="nl-NL" b="1" dirty="0"/>
              <a:t>: </a:t>
            </a:r>
          </a:p>
          <a:p>
            <a:r>
              <a:rPr lang="nl-NL" b="1" dirty="0"/>
              <a:t>	- </a:t>
            </a:r>
            <a:r>
              <a:rPr lang="nl-NL" b="1" dirty="0" err="1"/>
              <a:t>oncologic</a:t>
            </a:r>
            <a:r>
              <a:rPr lang="nl-NL" b="1" dirty="0"/>
              <a:t> </a:t>
            </a:r>
            <a:r>
              <a:rPr lang="nl-NL" b="1" dirty="0" err="1"/>
              <a:t>prognosis</a:t>
            </a:r>
            <a:endParaRPr lang="nl-NL" b="1" dirty="0"/>
          </a:p>
          <a:p>
            <a:r>
              <a:rPr lang="nl-NL" b="1" dirty="0"/>
              <a:t>	- </a:t>
            </a:r>
            <a:r>
              <a:rPr lang="nl-NL" b="1" dirty="0" err="1"/>
              <a:t>child</a:t>
            </a:r>
            <a:r>
              <a:rPr lang="nl-NL" b="1" dirty="0"/>
              <a:t> </a:t>
            </a:r>
            <a:r>
              <a:rPr lang="nl-NL" b="1" dirty="0" err="1"/>
              <a:t>wish</a:t>
            </a:r>
            <a:r>
              <a:rPr lang="nl-NL" b="1" dirty="0"/>
              <a:t> (</a:t>
            </a:r>
            <a:r>
              <a:rPr lang="nl-NL" b="1" dirty="0" err="1"/>
              <a:t>psychological</a:t>
            </a:r>
            <a:r>
              <a:rPr lang="nl-NL" b="1" dirty="0"/>
              <a:t> </a:t>
            </a:r>
            <a:r>
              <a:rPr lang="nl-NL" b="1" dirty="0" err="1"/>
              <a:t>evaluation</a:t>
            </a:r>
            <a:r>
              <a:rPr lang="nl-NL" b="1" dirty="0"/>
              <a:t> &amp; counseling)</a:t>
            </a:r>
          </a:p>
          <a:p>
            <a:r>
              <a:rPr lang="nl-NL" b="1" dirty="0"/>
              <a:t>	- </a:t>
            </a:r>
            <a:r>
              <a:rPr lang="nl-NL" b="1" dirty="0" err="1"/>
              <a:t>age</a:t>
            </a:r>
            <a:r>
              <a:rPr lang="nl-NL" b="1" dirty="0"/>
              <a:t> of </a:t>
            </a:r>
            <a:r>
              <a:rPr lang="nl-NL" b="1" dirty="0" err="1"/>
              <a:t>patient</a:t>
            </a:r>
            <a:endParaRPr lang="nl-NL" b="1" dirty="0"/>
          </a:p>
          <a:p>
            <a:r>
              <a:rPr lang="nl-NL" b="1" dirty="0"/>
              <a:t>	- type and </a:t>
            </a:r>
            <a:r>
              <a:rPr lang="nl-NL" b="1" dirty="0" err="1"/>
              <a:t>number</a:t>
            </a:r>
            <a:r>
              <a:rPr lang="nl-NL" b="1" dirty="0"/>
              <a:t> of </a:t>
            </a:r>
            <a:r>
              <a:rPr lang="nl-NL" b="1" dirty="0" err="1"/>
              <a:t>cycles</a:t>
            </a:r>
            <a:r>
              <a:rPr lang="nl-NL" b="1" dirty="0"/>
              <a:t> of </a:t>
            </a:r>
            <a:r>
              <a:rPr lang="nl-NL" b="1" dirty="0" err="1"/>
              <a:t>chemotherapy</a:t>
            </a:r>
            <a:endParaRPr lang="nl-BE" b="1" dirty="0"/>
          </a:p>
        </p:txBody>
      </p:sp>
      <p:sp>
        <p:nvSpPr>
          <p:cNvPr id="8" name="Ovaal 7"/>
          <p:cNvSpPr/>
          <p:nvPr/>
        </p:nvSpPr>
        <p:spPr>
          <a:xfrm>
            <a:off x="6289427" y="2340471"/>
            <a:ext cx="720080" cy="216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p:cNvSpPr/>
          <p:nvPr/>
        </p:nvSpPr>
        <p:spPr>
          <a:xfrm>
            <a:off x="6658884" y="5292799"/>
            <a:ext cx="720080" cy="216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066478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400" b="1" i="1" dirty="0">
                <a:solidFill>
                  <a:srgbClr val="0070C0"/>
                </a:solidFill>
                <a:effectLst>
                  <a:outerShdw blurRad="38100" dist="38100" dir="2700000" algn="tl">
                    <a:srgbClr val="000000">
                      <a:alpha val="43137"/>
                    </a:srgbClr>
                  </a:outerShdw>
                </a:effectLst>
                <a:latin typeface="+mn-lt"/>
                <a:ea typeface="+mn-ea"/>
                <a:cs typeface="+mn-cs"/>
              </a:rPr>
              <a:t>Take home </a:t>
            </a:r>
            <a:r>
              <a:rPr lang="nl-BE" sz="4400" b="1" i="1" dirty="0" err="1">
                <a:solidFill>
                  <a:srgbClr val="0070C0"/>
                </a:solidFill>
                <a:effectLst>
                  <a:outerShdw blurRad="38100" dist="38100" dir="2700000" algn="tl">
                    <a:srgbClr val="000000">
                      <a:alpha val="43137"/>
                    </a:srgbClr>
                  </a:outerShdw>
                </a:effectLst>
                <a:latin typeface="+mn-lt"/>
                <a:ea typeface="+mn-ea"/>
                <a:cs typeface="+mn-cs"/>
              </a:rPr>
              <a:t>message</a:t>
            </a:r>
            <a:endParaRPr lang="nl-BE" sz="4400" b="1" i="1" dirty="0">
              <a:solidFill>
                <a:srgbClr val="0070C0"/>
              </a:solidFill>
              <a:effectLst>
                <a:outerShdw blurRad="38100" dist="38100" dir="2700000" algn="tl">
                  <a:srgbClr val="000000">
                    <a:alpha val="43137"/>
                  </a:srgbClr>
                </a:outerShdw>
              </a:effectLst>
              <a:latin typeface="+mn-lt"/>
              <a:ea typeface="+mn-ea"/>
              <a:cs typeface="+mn-cs"/>
            </a:endParaRPr>
          </a:p>
        </p:txBody>
      </p:sp>
      <p:sp>
        <p:nvSpPr>
          <p:cNvPr id="3" name="Tijdelijke aanduiding voor inhoud 2"/>
          <p:cNvSpPr>
            <a:spLocks noGrp="1"/>
          </p:cNvSpPr>
          <p:nvPr>
            <p:ph idx="1"/>
          </p:nvPr>
        </p:nvSpPr>
        <p:spPr>
          <a:xfrm>
            <a:off x="2112963" y="2576074"/>
            <a:ext cx="9624060" cy="4990084"/>
          </a:xfrm>
        </p:spPr>
        <p:txBody>
          <a:bodyPr>
            <a:normAutofit/>
          </a:bodyPr>
          <a:lstStyle/>
          <a:p>
            <a:r>
              <a:rPr lang="nl-BE" sz="3600" b="1" dirty="0" err="1">
                <a:solidFill>
                  <a:srgbClr val="FF0000"/>
                </a:solidFill>
              </a:rPr>
              <a:t>Fertility</a:t>
            </a:r>
            <a:r>
              <a:rPr lang="nl-BE" sz="3600" b="1" dirty="0">
                <a:solidFill>
                  <a:srgbClr val="FF0000"/>
                </a:solidFill>
              </a:rPr>
              <a:t> </a:t>
            </a:r>
            <a:r>
              <a:rPr lang="nl-BE" sz="3600" b="1" dirty="0" err="1">
                <a:solidFill>
                  <a:srgbClr val="FF0000"/>
                </a:solidFill>
              </a:rPr>
              <a:t>preservation</a:t>
            </a:r>
            <a:r>
              <a:rPr lang="nl-BE" sz="3600" b="1" dirty="0">
                <a:solidFill>
                  <a:srgbClr val="FF0000"/>
                </a:solidFill>
              </a:rPr>
              <a:t> is </a:t>
            </a:r>
            <a:r>
              <a:rPr lang="nl-BE" sz="3600" b="1" dirty="0" err="1">
                <a:solidFill>
                  <a:srgbClr val="FF0000"/>
                </a:solidFill>
              </a:rPr>
              <a:t>frequently</a:t>
            </a:r>
            <a:r>
              <a:rPr lang="nl-BE" sz="3600" b="1" dirty="0">
                <a:solidFill>
                  <a:srgbClr val="FF0000"/>
                </a:solidFill>
              </a:rPr>
              <a:t> </a:t>
            </a:r>
            <a:r>
              <a:rPr lang="nl-BE" sz="3600" b="1" dirty="0" err="1">
                <a:solidFill>
                  <a:srgbClr val="FF0000"/>
                </a:solidFill>
              </a:rPr>
              <a:t>possible</a:t>
            </a:r>
            <a:r>
              <a:rPr lang="nl-BE" sz="3600" b="1" dirty="0">
                <a:solidFill>
                  <a:srgbClr val="FF0000"/>
                </a:solidFill>
              </a:rPr>
              <a:t> in </a:t>
            </a:r>
            <a:r>
              <a:rPr lang="nl-BE" sz="3600" b="1" dirty="0" err="1">
                <a:solidFill>
                  <a:srgbClr val="FF0000"/>
                </a:solidFill>
              </a:rPr>
              <a:t>early</a:t>
            </a:r>
            <a:r>
              <a:rPr lang="nl-BE" sz="3600" b="1" dirty="0">
                <a:solidFill>
                  <a:srgbClr val="FF0000"/>
                </a:solidFill>
              </a:rPr>
              <a:t> stage </a:t>
            </a:r>
            <a:r>
              <a:rPr lang="nl-BE" sz="3600" b="1" dirty="0" err="1">
                <a:solidFill>
                  <a:srgbClr val="FF0000"/>
                </a:solidFill>
              </a:rPr>
              <a:t>disease</a:t>
            </a:r>
            <a:endParaRPr lang="nl-BE" sz="3600" b="1" dirty="0">
              <a:solidFill>
                <a:srgbClr val="FF0000"/>
              </a:solidFill>
            </a:endParaRPr>
          </a:p>
          <a:p>
            <a:r>
              <a:rPr lang="nl-BE" sz="3600" b="1" dirty="0" err="1">
                <a:solidFill>
                  <a:srgbClr val="FF0000"/>
                </a:solidFill>
              </a:rPr>
              <a:t>Deviation</a:t>
            </a:r>
            <a:r>
              <a:rPr lang="nl-BE" sz="3600" b="1" dirty="0">
                <a:solidFill>
                  <a:srgbClr val="FF0000"/>
                </a:solidFill>
              </a:rPr>
              <a:t> of standard treatment</a:t>
            </a:r>
          </a:p>
          <a:p>
            <a:r>
              <a:rPr lang="nl-BE" sz="3600" b="1" dirty="0" err="1">
                <a:solidFill>
                  <a:srgbClr val="FF0000"/>
                </a:solidFill>
              </a:rPr>
              <a:t>Motivated</a:t>
            </a:r>
            <a:r>
              <a:rPr lang="nl-BE" sz="3600" b="1" dirty="0">
                <a:solidFill>
                  <a:srgbClr val="FF0000"/>
                </a:solidFill>
              </a:rPr>
              <a:t> </a:t>
            </a:r>
            <a:r>
              <a:rPr lang="nl-BE" sz="3600" b="1" dirty="0" err="1">
                <a:solidFill>
                  <a:srgbClr val="FF0000"/>
                </a:solidFill>
              </a:rPr>
              <a:t>patient</a:t>
            </a:r>
            <a:endParaRPr lang="nl-BE" sz="3600" b="1" dirty="0">
              <a:solidFill>
                <a:srgbClr val="FF0000"/>
              </a:solidFill>
            </a:endParaRPr>
          </a:p>
        </p:txBody>
      </p:sp>
    </p:spTree>
    <p:extLst>
      <p:ext uri="{BB962C8B-B14F-4D97-AF65-F5344CB8AC3E}">
        <p14:creationId xmlns:p14="http://schemas.microsoft.com/office/powerpoint/2010/main" val="12566671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2978529" y="1658660"/>
            <a:ext cx="3425486" cy="4357528"/>
          </a:xfrm>
          <a:prstGeom prst="rect">
            <a:avLst/>
          </a:prstGeom>
        </p:spPr>
      </p:pic>
      <p:pic>
        <p:nvPicPr>
          <p:cNvPr id="5" name="Afbeelding 4"/>
          <p:cNvPicPr>
            <a:picLocks noChangeAspect="1"/>
          </p:cNvPicPr>
          <p:nvPr/>
        </p:nvPicPr>
        <p:blipFill>
          <a:blip r:embed="rId3"/>
          <a:stretch>
            <a:fillRect/>
          </a:stretch>
        </p:blipFill>
        <p:spPr>
          <a:xfrm>
            <a:off x="6929552" y="1575118"/>
            <a:ext cx="3301349" cy="4611529"/>
          </a:xfrm>
          <a:prstGeom prst="rect">
            <a:avLst/>
          </a:prstGeom>
        </p:spPr>
      </p:pic>
    </p:spTree>
    <p:extLst>
      <p:ext uri="{BB962C8B-B14F-4D97-AF65-F5344CB8AC3E}">
        <p14:creationId xmlns:p14="http://schemas.microsoft.com/office/powerpoint/2010/main" val="309843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6899" y="756295"/>
            <a:ext cx="10153128" cy="792162"/>
          </a:xfrm>
        </p:spPr>
        <p:txBody>
          <a:bodyPr>
            <a:noAutofit/>
          </a:bodyPr>
          <a:lstStyle/>
          <a:p>
            <a:r>
              <a:rPr lang="nl-BE" sz="4400" b="1" i="1" dirty="0">
                <a:solidFill>
                  <a:srgbClr val="0070C0"/>
                </a:solidFill>
                <a:effectLst>
                  <a:outerShdw blurRad="38100" dist="38100" dir="2700000" algn="tl">
                    <a:srgbClr val="000000">
                      <a:alpha val="43137"/>
                    </a:srgbClr>
                  </a:outerShdw>
                </a:effectLst>
              </a:rPr>
              <a:t>Cancer in </a:t>
            </a:r>
            <a:r>
              <a:rPr lang="nl-BE" sz="4400" b="1" i="1" dirty="0" err="1">
                <a:solidFill>
                  <a:srgbClr val="0070C0"/>
                </a:solidFill>
                <a:effectLst>
                  <a:outerShdw blurRad="38100" dist="38100" dir="2700000" algn="tl">
                    <a:srgbClr val="000000">
                      <a:alpha val="43137"/>
                    </a:srgbClr>
                  </a:outerShdw>
                </a:effectLst>
              </a:rPr>
              <a:t>pregnancy</a:t>
            </a:r>
            <a:r>
              <a:rPr lang="nl-BE" sz="4400" b="1" i="1" dirty="0">
                <a:solidFill>
                  <a:srgbClr val="0070C0"/>
                </a:solidFill>
                <a:effectLst>
                  <a:outerShdw blurRad="38100" dist="38100" dir="2700000" algn="tl">
                    <a:srgbClr val="000000">
                      <a:alpha val="43137"/>
                    </a:srgbClr>
                  </a:outerShdw>
                </a:effectLst>
              </a:rPr>
              <a:t>: agenda</a:t>
            </a:r>
          </a:p>
        </p:txBody>
      </p:sp>
      <p:sp>
        <p:nvSpPr>
          <p:cNvPr id="3" name="Tijdelijke aanduiding voor inhoud 2"/>
          <p:cNvSpPr>
            <a:spLocks noGrp="1"/>
          </p:cNvSpPr>
          <p:nvPr>
            <p:ph idx="1"/>
          </p:nvPr>
        </p:nvSpPr>
        <p:spPr>
          <a:xfrm>
            <a:off x="2400998" y="2340471"/>
            <a:ext cx="8988425" cy="4465638"/>
          </a:xfrm>
        </p:spPr>
        <p:txBody>
          <a:bodyPr>
            <a:normAutofit lnSpcReduction="10000"/>
          </a:bodyPr>
          <a:lstStyle/>
          <a:p>
            <a:pPr>
              <a:buFont typeface="Wingdings" panose="05000000000000000000" pitchFamily="2" charset="2"/>
              <a:buChar char="Ø"/>
            </a:pPr>
            <a:r>
              <a:rPr lang="nl-NL" sz="3200" b="1" i="1" dirty="0">
                <a:effectLst>
                  <a:outerShdw blurRad="38100" dist="38100" dir="2700000" algn="tl">
                    <a:srgbClr val="000000">
                      <a:alpha val="43137"/>
                    </a:srgbClr>
                  </a:outerShdw>
                </a:effectLst>
              </a:rPr>
              <a:t>Case </a:t>
            </a:r>
            <a:r>
              <a:rPr lang="nl-NL" sz="3200" b="1" i="1" dirty="0" err="1">
                <a:effectLst>
                  <a:outerShdw blurRad="38100" dist="38100" dir="2700000" algn="tl">
                    <a:srgbClr val="000000">
                      <a:alpha val="43137"/>
                    </a:srgbClr>
                  </a:outerShdw>
                </a:effectLst>
              </a:rPr>
              <a:t>study</a:t>
            </a:r>
            <a:endParaRPr lang="nl-NL"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NL" sz="3200" b="1" i="1" dirty="0" err="1">
                <a:solidFill>
                  <a:srgbClr val="FF0000"/>
                </a:solidFill>
                <a:effectLst>
                  <a:outerShdw blurRad="38100" dist="38100" dir="2700000" algn="tl">
                    <a:srgbClr val="000000">
                      <a:alpha val="43137"/>
                    </a:srgbClr>
                  </a:outerShdw>
                </a:effectLst>
              </a:rPr>
              <a:t>Epidemiology</a:t>
            </a:r>
            <a:r>
              <a:rPr lang="nl-NL" sz="3200" b="1" i="1" dirty="0">
                <a:solidFill>
                  <a:srgbClr val="FF0000"/>
                </a:solidFill>
                <a:effectLst>
                  <a:outerShdw blurRad="38100" dist="38100" dir="2700000" algn="tl">
                    <a:srgbClr val="000000">
                      <a:alpha val="43137"/>
                    </a:srgbClr>
                  </a:outerShdw>
                </a:effectLst>
              </a:rPr>
              <a:t>, diagnosis and </a:t>
            </a:r>
            <a:r>
              <a:rPr lang="nl-NL" sz="3200" b="1" i="1" dirty="0" err="1">
                <a:solidFill>
                  <a:srgbClr val="FF0000"/>
                </a:solidFill>
                <a:effectLst>
                  <a:outerShdw blurRad="38100" dist="38100" dir="2700000" algn="tl">
                    <a:srgbClr val="000000">
                      <a:alpha val="43137"/>
                    </a:srgbClr>
                  </a:outerShdw>
                </a:effectLst>
              </a:rPr>
              <a:t>staging</a:t>
            </a:r>
            <a:endParaRPr lang="nl-BE" sz="3200" b="1" i="1" dirty="0">
              <a:solidFill>
                <a:srgbClr val="FF0000"/>
              </a:solidFill>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Surgery</a:t>
            </a:r>
            <a:r>
              <a:rPr lang="nl-BE" sz="3200" b="1" i="1" dirty="0">
                <a:effectLst>
                  <a:outerShdw blurRad="38100" dist="38100" dir="2700000" algn="tl">
                    <a:srgbClr val="000000">
                      <a:alpha val="43137"/>
                    </a:srgbClr>
                  </a:outerShdw>
                </a:effectLst>
              </a:rPr>
              <a:t> </a:t>
            </a: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Radiotherapy</a:t>
            </a:r>
            <a:r>
              <a:rPr lang="nl-BE" sz="3200" b="1" i="1" dirty="0">
                <a:effectLst>
                  <a:outerShdw blurRad="38100" dist="38100" dir="2700000" algn="tl">
                    <a:srgbClr val="000000">
                      <a:alpha val="43137"/>
                    </a:srgbClr>
                  </a:outerShdw>
                </a:effectLst>
              </a:rPr>
              <a:t> </a:t>
            </a: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Chemotherapy</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a:effectLst>
                  <a:outerShdw blurRad="38100" dist="38100" dir="2700000" algn="tl">
                    <a:srgbClr val="000000">
                      <a:alpha val="43137"/>
                    </a:srgbClr>
                  </a:outerShdw>
                </a:effectLst>
              </a:rPr>
              <a:t>Long term </a:t>
            </a:r>
            <a:r>
              <a:rPr lang="nl-BE" sz="3200" b="1" i="1" dirty="0" err="1">
                <a:effectLst>
                  <a:outerShdw blurRad="38100" dist="38100" dir="2700000" algn="tl">
                    <a:srgbClr val="000000">
                      <a:alpha val="43137"/>
                    </a:srgbClr>
                  </a:outerShdw>
                </a:effectLst>
              </a:rPr>
              <a:t>pediatric</a:t>
            </a:r>
            <a:r>
              <a:rPr lang="nl-BE" sz="3200" b="1" i="1" dirty="0">
                <a:effectLst>
                  <a:outerShdw blurRad="38100" dist="38100" dir="2700000" algn="tl">
                    <a:srgbClr val="000000">
                      <a:alpha val="43137"/>
                    </a:srgbClr>
                  </a:outerShdw>
                </a:effectLst>
              </a:rPr>
              <a:t> </a:t>
            </a:r>
            <a:r>
              <a:rPr lang="nl-BE" sz="3200" b="1" i="1" dirty="0" err="1">
                <a:effectLst>
                  <a:outerShdw blurRad="38100" dist="38100" dir="2700000" algn="tl">
                    <a:srgbClr val="000000">
                      <a:alpha val="43137"/>
                    </a:srgbClr>
                  </a:outerShdw>
                </a:effectLst>
              </a:rPr>
              <a:t>outcomes</a:t>
            </a:r>
            <a:endParaRPr lang="nl-BE" sz="3200" b="1" i="1" dirty="0">
              <a:effectLst>
                <a:outerShdw blurRad="38100" dist="38100" dir="2700000" algn="tl">
                  <a:srgbClr val="000000">
                    <a:alpha val="43137"/>
                  </a:srgbClr>
                </a:outerShdw>
              </a:effectLst>
            </a:endParaRPr>
          </a:p>
          <a:p>
            <a:pPr>
              <a:buFont typeface="Wingdings" panose="05000000000000000000" pitchFamily="2" charset="2"/>
              <a:buChar char="Ø"/>
            </a:pPr>
            <a:r>
              <a:rPr lang="nl-BE" sz="3200" b="1" i="1" dirty="0" err="1">
                <a:effectLst>
                  <a:outerShdw blurRad="38100" dist="38100" dir="2700000" algn="tl">
                    <a:srgbClr val="000000">
                      <a:alpha val="43137"/>
                    </a:srgbClr>
                  </a:outerShdw>
                </a:effectLst>
              </a:rPr>
              <a:t>Multidisciplinary</a:t>
            </a:r>
            <a:r>
              <a:rPr lang="nl-BE" sz="3200" b="1" i="1" dirty="0">
                <a:effectLst>
                  <a:outerShdw blurRad="38100" dist="38100" dir="2700000" algn="tl">
                    <a:srgbClr val="000000">
                      <a:alpha val="43137"/>
                    </a:srgbClr>
                  </a:outerShdw>
                </a:effectLst>
              </a:rPr>
              <a:t> setting </a:t>
            </a:r>
            <a:r>
              <a:rPr lang="nl-BE" sz="3200" b="1" i="1" dirty="0" err="1">
                <a:effectLst>
                  <a:outerShdw blurRad="38100" dist="38100" dir="2700000" algn="tl">
                    <a:srgbClr val="000000">
                      <a:alpha val="43137"/>
                    </a:srgbClr>
                  </a:outerShdw>
                </a:effectLst>
              </a:rPr>
              <a:t>including</a:t>
            </a:r>
            <a:r>
              <a:rPr lang="nl-BE" sz="3200" b="1" i="1" dirty="0">
                <a:effectLst>
                  <a:outerShdw blurRad="38100" dist="38100" dir="2700000" algn="tl">
                    <a:srgbClr val="000000">
                      <a:alpha val="43137"/>
                    </a:srgbClr>
                  </a:outerShdw>
                </a:effectLst>
              </a:rPr>
              <a:t> </a:t>
            </a:r>
            <a:r>
              <a:rPr lang="nl-BE" sz="3200" b="1" i="1" dirty="0" err="1">
                <a:effectLst>
                  <a:outerShdw blurRad="38100" dist="38100" dir="2700000" algn="tl">
                    <a:srgbClr val="000000">
                      <a:alpha val="43137"/>
                    </a:srgbClr>
                  </a:outerShdw>
                </a:effectLst>
              </a:rPr>
              <a:t>obstetrical</a:t>
            </a:r>
            <a:r>
              <a:rPr lang="nl-BE" sz="3200" b="1" i="1" dirty="0">
                <a:effectLst>
                  <a:outerShdw blurRad="38100" dist="38100" dir="2700000" algn="tl">
                    <a:srgbClr val="000000">
                      <a:alpha val="43137"/>
                    </a:srgbClr>
                  </a:outerShdw>
                </a:effectLst>
              </a:rPr>
              <a:t> high care units</a:t>
            </a:r>
          </a:p>
          <a:p>
            <a:pPr marL="520604" lvl="1" indent="0">
              <a:buNone/>
            </a:pPr>
            <a:endParaRPr lang="nl-BE" sz="2900" b="1" i="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pPr eaLnBrk="1" hangingPunct="1"/>
            <a:endParaRPr lang="en-US" smtClean="0">
              <a:ea typeface="ＭＳ Ｐゴシック" pitchFamily="34" charset="-128"/>
            </a:endParaRPr>
          </a:p>
        </p:txBody>
      </p:sp>
      <p:pic>
        <p:nvPicPr>
          <p:cNvPr id="27651" name="Tijdelijke aanduiding voor inhoud 4" descr="bloemenhart pyreneën 2009.JPG"/>
          <p:cNvPicPr>
            <a:picLocks noGrp="1" noChangeAspect="1"/>
          </p:cNvPicPr>
          <p:nvPr>
            <p:ph idx="1"/>
          </p:nvPr>
        </p:nvPicPr>
        <p:blipFill>
          <a:blip r:embed="rId3" cstate="print"/>
          <a:srcRect/>
          <a:stretch>
            <a:fillRect/>
          </a:stretch>
        </p:blipFill>
        <p:spPr>
          <a:xfrm>
            <a:off x="1103728" y="1"/>
            <a:ext cx="11372876" cy="7561263"/>
          </a:xfrm>
        </p:spPr>
      </p:pic>
      <p:sp>
        <p:nvSpPr>
          <p:cNvPr id="27652" name="Tekstvak 3"/>
          <p:cNvSpPr txBox="1">
            <a:spLocks noChangeArrowheads="1"/>
          </p:cNvSpPr>
          <p:nvPr/>
        </p:nvSpPr>
        <p:spPr bwMode="auto">
          <a:xfrm>
            <a:off x="8319858" y="525089"/>
            <a:ext cx="3447625" cy="751655"/>
          </a:xfrm>
          <a:prstGeom prst="rect">
            <a:avLst/>
          </a:prstGeom>
          <a:noFill/>
          <a:ln w="9525">
            <a:noFill/>
            <a:miter lim="800000"/>
            <a:headEnd/>
            <a:tailEnd/>
          </a:ln>
        </p:spPr>
        <p:txBody>
          <a:bodyPr wrap="none" lIns="104306" tIns="52153" rIns="104306" bIns="52153">
            <a:spAutoFit/>
          </a:bodyPr>
          <a:lstStyle/>
          <a:p>
            <a:pPr algn="ctr"/>
            <a:r>
              <a:rPr lang="nl-BE" dirty="0" err="1">
                <a:solidFill>
                  <a:schemeClr val="bg1"/>
                </a:solidFill>
              </a:rPr>
              <a:t>Aigues</a:t>
            </a:r>
            <a:r>
              <a:rPr lang="nl-BE" dirty="0">
                <a:solidFill>
                  <a:schemeClr val="bg1"/>
                </a:solidFill>
              </a:rPr>
              <a:t> </a:t>
            </a:r>
            <a:r>
              <a:rPr lang="nl-BE" dirty="0" err="1">
                <a:solidFill>
                  <a:schemeClr val="bg1"/>
                </a:solidFill>
              </a:rPr>
              <a:t>Tortes</a:t>
            </a:r>
            <a:r>
              <a:rPr lang="nl-BE" dirty="0">
                <a:solidFill>
                  <a:schemeClr val="bg1"/>
                </a:solidFill>
              </a:rPr>
              <a:t> </a:t>
            </a:r>
            <a:r>
              <a:rPr lang="nl-BE" dirty="0" err="1">
                <a:solidFill>
                  <a:schemeClr val="bg1"/>
                </a:solidFill>
              </a:rPr>
              <a:t>national</a:t>
            </a:r>
            <a:r>
              <a:rPr lang="nl-BE" dirty="0">
                <a:solidFill>
                  <a:schemeClr val="bg1"/>
                </a:solidFill>
              </a:rPr>
              <a:t> park</a:t>
            </a:r>
          </a:p>
          <a:p>
            <a:pPr algn="ctr"/>
            <a:r>
              <a:rPr lang="nl-BE" dirty="0">
                <a:solidFill>
                  <a:schemeClr val="bg1"/>
                </a:solidFill>
              </a:rPr>
              <a:t>Pyrenees</a:t>
            </a:r>
          </a:p>
        </p:txBody>
      </p:sp>
    </p:spTree>
    <p:extLst>
      <p:ext uri="{BB962C8B-B14F-4D97-AF65-F5344CB8AC3E}">
        <p14:creationId xmlns:p14="http://schemas.microsoft.com/office/powerpoint/2010/main" val="4159596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tretch>
            <a:fillRect/>
          </a:stretch>
        </p:blipFill>
        <p:spPr>
          <a:xfrm>
            <a:off x="2689028" y="1868249"/>
            <a:ext cx="8064896" cy="5844943"/>
          </a:xfrm>
          <a:prstGeom prst="rect">
            <a:avLst/>
          </a:prstGeom>
        </p:spPr>
      </p:pic>
      <p:sp>
        <p:nvSpPr>
          <p:cNvPr id="4" name="Titel 3"/>
          <p:cNvSpPr>
            <a:spLocks noGrp="1"/>
          </p:cNvSpPr>
          <p:nvPr>
            <p:ph type="title"/>
          </p:nvPr>
        </p:nvSpPr>
        <p:spPr>
          <a:xfrm>
            <a:off x="1680637" y="158574"/>
            <a:ext cx="10081683" cy="747375"/>
          </a:xfrm>
        </p:spPr>
        <p:txBody>
          <a:bodyPr vert="horz" lIns="86151" tIns="43076" rIns="86151" bIns="45720" rtlCol="0" anchor="ctr">
            <a:normAutofit fontScale="90000"/>
          </a:bodyPr>
          <a:lstStyle/>
          <a:p>
            <a:pPr defTabSz="1007236">
              <a:defRPr/>
            </a:pPr>
            <a:r>
              <a:rPr lang="nl-BE" sz="4900" b="1" i="1" dirty="0">
                <a:solidFill>
                  <a:srgbClr val="0070C0"/>
                </a:solidFill>
                <a:effectLst>
                  <a:outerShdw blurRad="38100" dist="38100" dir="2700000" algn="tl">
                    <a:srgbClr val="000000">
                      <a:alpha val="43137"/>
                    </a:srgbClr>
                  </a:outerShdw>
                </a:effectLst>
              </a:rPr>
              <a:t>European </a:t>
            </a:r>
            <a:r>
              <a:rPr lang="nl-BE" sz="4900" b="1" i="1" dirty="0" err="1">
                <a:solidFill>
                  <a:srgbClr val="0070C0"/>
                </a:solidFill>
                <a:effectLst>
                  <a:outerShdw blurRad="38100" dist="38100" dir="2700000" algn="tl">
                    <a:srgbClr val="000000">
                      <a:alpha val="43137"/>
                    </a:srgbClr>
                  </a:outerShdw>
                </a:effectLst>
              </a:rPr>
              <a:t>registry</a:t>
            </a:r>
            <a:r>
              <a:rPr lang="nl-BE" sz="4900" b="1" i="1" dirty="0">
                <a:solidFill>
                  <a:srgbClr val="0070C0"/>
                </a:solidFill>
                <a:effectLst>
                  <a:outerShdw blurRad="38100" dist="38100" dir="2700000" algn="tl">
                    <a:srgbClr val="000000">
                      <a:alpha val="43137"/>
                    </a:srgbClr>
                  </a:outerShdw>
                </a:effectLst>
              </a:rPr>
              <a:t/>
            </a:r>
            <a:br>
              <a:rPr lang="nl-BE" sz="4900" b="1" i="1" dirty="0">
                <a:solidFill>
                  <a:srgbClr val="0070C0"/>
                </a:solidFill>
                <a:effectLst>
                  <a:outerShdw blurRad="38100" dist="38100" dir="2700000" algn="tl">
                    <a:srgbClr val="000000">
                      <a:alpha val="43137"/>
                    </a:srgbClr>
                  </a:outerShdw>
                </a:effectLst>
              </a:rPr>
            </a:br>
            <a:r>
              <a:rPr lang="nl-BE" sz="2000" dirty="0"/>
              <a:t>www.cancerinpregnancy.org</a:t>
            </a:r>
          </a:p>
        </p:txBody>
      </p:sp>
      <p:sp>
        <p:nvSpPr>
          <p:cNvPr id="5" name="Rechthoek 4"/>
          <p:cNvSpPr/>
          <p:nvPr/>
        </p:nvSpPr>
        <p:spPr>
          <a:xfrm>
            <a:off x="2184971" y="1015373"/>
            <a:ext cx="9029757" cy="852876"/>
          </a:xfrm>
          <a:prstGeom prst="rect">
            <a:avLst/>
          </a:prstGeom>
        </p:spPr>
        <p:txBody>
          <a:bodyPr lIns="86181" tIns="43092" rIns="86181" bIns="43092">
            <a:spAutoFit/>
          </a:bodyPr>
          <a:lstStyle/>
          <a:p>
            <a:pPr marL="368049" indent="-368049" algn="ctr" defTabSz="982959">
              <a:spcBef>
                <a:spcPct val="20000"/>
              </a:spcBef>
              <a:defRPr/>
            </a:pPr>
            <a:r>
              <a:rPr lang="en-GB" sz="2262" kern="0" dirty="0">
                <a:solidFill>
                  <a:prstClr val="black"/>
                </a:solidFill>
                <a:latin typeface="Calibri"/>
                <a:cs typeface="Arial" charset="0"/>
              </a:rPr>
              <a:t>Cancer is diagnosed during 1/1000-2000 pregnancies </a:t>
            </a:r>
          </a:p>
          <a:p>
            <a:pPr marL="368049" indent="-368049" algn="ctr" defTabSz="982959">
              <a:spcBef>
                <a:spcPct val="20000"/>
              </a:spcBef>
              <a:defRPr/>
            </a:pPr>
            <a:r>
              <a:rPr lang="en-GB" sz="2262" kern="0" dirty="0">
                <a:solidFill>
                  <a:prstClr val="black"/>
                </a:solidFill>
                <a:latin typeface="Calibri"/>
                <a:cs typeface="Arial" charset="0"/>
              </a:rPr>
              <a:t>		</a:t>
            </a:r>
            <a:r>
              <a:rPr lang="en-GB" sz="2262" kern="0" dirty="0">
                <a:solidFill>
                  <a:prstClr val="black"/>
                </a:solidFill>
                <a:latin typeface="Calibri"/>
                <a:cs typeface="Arial" charset="0"/>
                <a:sym typeface="Wingdings" pitchFamily="2" charset="2"/>
              </a:rPr>
              <a:t> annually</a:t>
            </a:r>
            <a:r>
              <a:rPr lang="en-GB" sz="2262" kern="0" dirty="0">
                <a:solidFill>
                  <a:prstClr val="black"/>
                </a:solidFill>
                <a:latin typeface="Calibri"/>
                <a:cs typeface="Arial" charset="0"/>
              </a:rPr>
              <a:t> 2500-5000 new cases in Europe</a:t>
            </a:r>
            <a:r>
              <a:rPr lang="nl-BE" sz="1985" dirty="0">
                <a:solidFill>
                  <a:prstClr val="black"/>
                </a:solidFill>
                <a:latin typeface="Calibri"/>
                <a:cs typeface="Arial" charset="0"/>
                <a:sym typeface="Wingdings" pitchFamily="2" charset="2"/>
              </a:rPr>
              <a:t> </a:t>
            </a:r>
            <a:endParaRPr lang="nl-BE" sz="1985" dirty="0">
              <a:solidFill>
                <a:prstClr val="black"/>
              </a:solidFill>
              <a:latin typeface="Calibri"/>
              <a:cs typeface="Arial" charset="0"/>
            </a:endParaRPr>
          </a:p>
        </p:txBody>
      </p:sp>
      <p:sp>
        <p:nvSpPr>
          <p:cNvPr id="12293" name="Tekstvak 2"/>
          <p:cNvSpPr txBox="1">
            <a:spLocks noChangeArrowheads="1"/>
          </p:cNvSpPr>
          <p:nvPr/>
        </p:nvSpPr>
        <p:spPr bwMode="auto">
          <a:xfrm>
            <a:off x="10253565" y="6955665"/>
            <a:ext cx="1508752" cy="39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nl-BE" sz="1985" dirty="0">
                <a:solidFill>
                  <a:prstClr val="black"/>
                </a:solidFill>
                <a:latin typeface="Arial" panose="020B0604020202020204" pitchFamily="34" charset="0"/>
                <a:cs typeface="Arial" charset="0"/>
              </a:rPr>
              <a:t>n = 1732</a:t>
            </a:r>
            <a:endParaRPr lang="nl-BE" altLang="nl-BE" sz="1985" dirty="0">
              <a:solidFill>
                <a:prstClr val="black"/>
              </a:solidFill>
              <a:latin typeface="Arial" panose="020B0604020202020204" pitchFamily="34" charset="0"/>
              <a:cs typeface="Arial" charset="0"/>
            </a:endParaRPr>
          </a:p>
        </p:txBody>
      </p:sp>
    </p:spTree>
    <p:extLst>
      <p:ext uri="{BB962C8B-B14F-4D97-AF65-F5344CB8AC3E}">
        <p14:creationId xmlns:p14="http://schemas.microsoft.com/office/powerpoint/2010/main" val="335750893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el 1"/>
          <p:cNvSpPr>
            <a:spLocks noGrp="1"/>
          </p:cNvSpPr>
          <p:nvPr>
            <p:ph type="title"/>
          </p:nvPr>
        </p:nvSpPr>
        <p:spPr>
          <a:xfrm>
            <a:off x="1374775" y="396255"/>
            <a:ext cx="10693400" cy="792162"/>
          </a:xfrm>
        </p:spPr>
        <p:txBody>
          <a:bodyPr>
            <a:normAutofit/>
          </a:bodyPr>
          <a:lstStyle/>
          <a:p>
            <a:pPr algn="ctr" eaLnBrk="1" hangingPunct="1"/>
            <a:r>
              <a:rPr lang="nl-BE" sz="4400" b="1" i="1" noProof="1">
                <a:solidFill>
                  <a:srgbClr val="0070C0"/>
                </a:solidFill>
                <a:effectLst>
                  <a:outerShdw blurRad="38100" dist="38100" dir="2700000" algn="tl">
                    <a:srgbClr val="000000">
                      <a:alpha val="43137"/>
                    </a:srgbClr>
                  </a:outerShdw>
                </a:effectLst>
              </a:rPr>
              <a:t>Diagnosis of BCP</a:t>
            </a:r>
          </a:p>
        </p:txBody>
      </p:sp>
      <p:sp>
        <p:nvSpPr>
          <p:cNvPr id="18434" name="Tijdelijke aanduiding voor inhoud 2"/>
          <p:cNvSpPr>
            <a:spLocks noGrp="1"/>
          </p:cNvSpPr>
          <p:nvPr>
            <p:ph idx="1"/>
          </p:nvPr>
        </p:nvSpPr>
        <p:spPr>
          <a:xfrm>
            <a:off x="1680915" y="1094953"/>
            <a:ext cx="9708508" cy="3096343"/>
          </a:xfrm>
        </p:spPr>
        <p:txBody>
          <a:bodyPr>
            <a:noAutofit/>
          </a:bodyPr>
          <a:lstStyle/>
          <a:p>
            <a:pPr eaLnBrk="1" hangingPunct="1">
              <a:buFont typeface="Wingdings" pitchFamily="2" charset="2"/>
              <a:buChar char="§"/>
            </a:pPr>
            <a:r>
              <a:rPr lang="en-US" sz="3000" b="1" noProof="1"/>
              <a:t>History: risk assessment </a:t>
            </a:r>
          </a:p>
          <a:p>
            <a:pPr lvl="1" eaLnBrk="1" hangingPunct="1"/>
            <a:r>
              <a:rPr lang="en-US" sz="2000" noProof="1">
                <a:solidFill>
                  <a:srgbClr val="009AD0"/>
                </a:solidFill>
              </a:rPr>
              <a:t>BRCA mutation </a:t>
            </a:r>
            <a:r>
              <a:rPr lang="en-US" sz="2000" noProof="1"/>
              <a:t>(2-29% in young women) </a:t>
            </a:r>
            <a:r>
              <a:rPr lang="en-US" sz="1200" noProof="1"/>
              <a:t>(Samphao et al, 2009)</a:t>
            </a:r>
          </a:p>
          <a:p>
            <a:pPr lvl="1" eaLnBrk="1" hangingPunct="1"/>
            <a:r>
              <a:rPr lang="en-US" sz="2000" noProof="1"/>
              <a:t>Consider genetic counseling given a young age</a:t>
            </a:r>
          </a:p>
          <a:p>
            <a:pPr lvl="1" eaLnBrk="1" hangingPunct="1">
              <a:buNone/>
            </a:pPr>
            <a:endParaRPr lang="en-US" sz="1800" b="1" noProof="1"/>
          </a:p>
          <a:p>
            <a:pPr eaLnBrk="1" hangingPunct="1">
              <a:buFont typeface="Wingdings" pitchFamily="2" charset="2"/>
              <a:buChar char="§"/>
            </a:pPr>
            <a:r>
              <a:rPr lang="en-US" sz="3000" b="1" noProof="1"/>
              <a:t>Clinical examination</a:t>
            </a:r>
          </a:p>
          <a:p>
            <a:pPr lvl="1" eaLnBrk="1" hangingPunct="1"/>
            <a:r>
              <a:rPr lang="en-US" sz="2000" noProof="1"/>
              <a:t>most often </a:t>
            </a:r>
            <a:r>
              <a:rPr lang="en-US" sz="2000" noProof="1">
                <a:solidFill>
                  <a:srgbClr val="009AD0"/>
                </a:solidFill>
              </a:rPr>
              <a:t>symptomatic</a:t>
            </a:r>
            <a:r>
              <a:rPr lang="en-US" sz="2000" noProof="1"/>
              <a:t>, usually detected as a </a:t>
            </a:r>
            <a:r>
              <a:rPr lang="en-US" sz="2000" noProof="1">
                <a:solidFill>
                  <a:srgbClr val="009AD0"/>
                </a:solidFill>
              </a:rPr>
              <a:t>painless, palpable mass </a:t>
            </a:r>
          </a:p>
          <a:p>
            <a:pPr lvl="1" eaLnBrk="1" hangingPunct="1"/>
            <a:r>
              <a:rPr lang="en-US" sz="2000" noProof="1"/>
              <a:t>more difficult to interpret and diagnosis might be delayed</a:t>
            </a:r>
          </a:p>
          <a:p>
            <a:pPr lvl="1" eaLnBrk="1" hangingPunct="1"/>
            <a:r>
              <a:rPr lang="en-US" sz="2000" noProof="1">
                <a:solidFill>
                  <a:srgbClr val="009AD0"/>
                </a:solidFill>
              </a:rPr>
              <a:t>every suspect mass = investigation in detail: core biopsy</a:t>
            </a:r>
          </a:p>
        </p:txBody>
      </p:sp>
      <p:pic>
        <p:nvPicPr>
          <p:cNvPr id="6" name="Tijdelijke aanduiding voor inhoud 4" descr="BCP AW 700518v263 b.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2545011" y="4716738"/>
            <a:ext cx="3184676" cy="2117471"/>
          </a:xfrm>
          <a:prstGeom prst="rect">
            <a:avLst/>
          </a:prstGeom>
          <a:noFill/>
          <a:ln w="9525">
            <a:noFill/>
            <a:miter lim="800000"/>
            <a:headEnd/>
            <a:tailEnd/>
          </a:ln>
        </p:spPr>
      </p:pic>
      <p:cxnSp>
        <p:nvCxnSpPr>
          <p:cNvPr id="8" name="Rechte verbindingslijn met pijl 7"/>
          <p:cNvCxnSpPr/>
          <p:nvPr/>
        </p:nvCxnSpPr>
        <p:spPr bwMode="auto">
          <a:xfrm rot="10800000" flipV="1">
            <a:off x="4993283" y="4932759"/>
            <a:ext cx="864096" cy="72008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9" name="Rechte verbindingslijn met pijl 8"/>
          <p:cNvCxnSpPr/>
          <p:nvPr/>
        </p:nvCxnSpPr>
        <p:spPr bwMode="auto">
          <a:xfrm rot="5400000">
            <a:off x="4813263" y="4464707"/>
            <a:ext cx="720080" cy="36004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pic>
        <p:nvPicPr>
          <p:cNvPr id="10" name="Afbeelding 9" descr="800706v170 met handen op z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8172" y="4093923"/>
            <a:ext cx="1999069" cy="2855060"/>
          </a:xfrm>
          <a:prstGeom prst="rect">
            <a:avLst/>
          </a:prstGeom>
        </p:spPr>
      </p:pic>
      <p:cxnSp>
        <p:nvCxnSpPr>
          <p:cNvPr id="14" name="Rechte verbindingslijn met pijl 13"/>
          <p:cNvCxnSpPr/>
          <p:nvPr/>
        </p:nvCxnSpPr>
        <p:spPr bwMode="auto">
          <a:xfrm rot="16200000" flipH="1">
            <a:off x="8341655" y="4392699"/>
            <a:ext cx="792088" cy="72008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pic>
        <p:nvPicPr>
          <p:cNvPr id="17" name="Tijdelijke aanduiding voor inhoud 4" descr="mri_10_2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6721475" y="5148783"/>
            <a:ext cx="1800200" cy="1800200"/>
          </a:xfrm>
          <a:prstGeom prst="rect">
            <a:avLst/>
          </a:prstGeom>
          <a:noFill/>
          <a:ln w="9525">
            <a:noFill/>
            <a:miter lim="800000"/>
            <a:headEnd/>
            <a:tailEnd/>
          </a:ln>
        </p:spPr>
      </p:pic>
    </p:spTree>
    <p:extLst>
      <p:ext uri="{BB962C8B-B14F-4D97-AF65-F5344CB8AC3E}">
        <p14:creationId xmlns:p14="http://schemas.microsoft.com/office/powerpoint/2010/main" val="273698135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2_powerpoint_wit_zonder logo met watermerk">
  <a:themeElements>
    <a:clrScheme name="Powerpoint_Blau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_Blauw">
      <a:majorFont>
        <a:latin typeface="Gill Sans Std"/>
        <a:ea typeface=""/>
        <a:cs typeface=""/>
      </a:majorFont>
      <a:minorFont>
        <a:latin typeface="Gill Sans Std"/>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nl-NL" sz="2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nl-NL" sz="2100" b="0" i="0" u="none" strike="noStrike" cap="none" normalizeH="0" baseline="0" smtClean="0">
            <a:ln>
              <a:noFill/>
            </a:ln>
            <a:solidFill>
              <a:schemeClr val="tx1"/>
            </a:solidFill>
            <a:effectLst/>
            <a:latin typeface="Arial" charset="0"/>
          </a:defRPr>
        </a:defPPr>
      </a:lstStyle>
    </a:lnDef>
  </a:objectDefaults>
  <a:extraClrSchemeLst>
    <a:extraClrScheme>
      <a:clrScheme name="Powerpoint_Blau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_Blau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_Blau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_Blau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_Blau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_Blau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_Blau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_Blau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_Blau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_Blau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_Blau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_Blau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20000"/>
            <a:lumOff val="80000"/>
          </a:schemeClr>
        </a:solidFill>
      </a:spPr>
      <a:bodyPr rtlCol="0" anchor="ctr"/>
      <a:lstStyle>
        <a:defPPr algn="ctr">
          <a:defRPr sz="1100" dirty="0" smtClean="0"/>
        </a:defPPr>
      </a:lstStyle>
      <a:style>
        <a:lnRef idx="2">
          <a:schemeClr val="accent6"/>
        </a:lnRef>
        <a:fillRef idx="1">
          <a:schemeClr val="lt1"/>
        </a:fillRef>
        <a:effectRef idx="0">
          <a:schemeClr val="accent6"/>
        </a:effectRef>
        <a:fontRef idx="minor">
          <a:schemeClr val="dk1"/>
        </a:fontRef>
      </a:style>
    </a:spDef>
  </a:objectDefaults>
  <a:extraClrSchemeLst/>
</a:theme>
</file>

<file path=ppt/theme/theme3.xml><?xml version="1.0" encoding="utf-8"?>
<a:theme xmlns:a="http://schemas.openxmlformats.org/drawingml/2006/main" name="2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20000"/>
            <a:lumOff val="80000"/>
          </a:schemeClr>
        </a:solidFill>
      </a:spPr>
      <a:bodyPr rtlCol="0" anchor="ctr"/>
      <a:lstStyle>
        <a:defPPr algn="ctr">
          <a:defRPr sz="1100" dirty="0" smtClean="0"/>
        </a:defPPr>
      </a:lstStyle>
      <a:style>
        <a:lnRef idx="2">
          <a:schemeClr val="accent6"/>
        </a:lnRef>
        <a:fillRef idx="1">
          <a:schemeClr val="lt1"/>
        </a:fillRef>
        <a:effectRef idx="0">
          <a:schemeClr val="accent6"/>
        </a:effectRef>
        <a:fontRef idx="minor">
          <a:schemeClr val="dk1"/>
        </a:fontRef>
      </a:style>
    </a:spDef>
  </a:objectDefaults>
  <a:extraClrSchemeLst/>
</a:theme>
</file>

<file path=ppt/theme/theme4.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Syntax LT Std Black"/>
        <a:ea typeface=""/>
        <a:cs typeface=""/>
      </a:majorFont>
      <a:minorFont>
        <a:latin typeface="Syntax LT Std Black"/>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Syntax LT Std Black"/>
        <a:ea typeface=""/>
        <a:cs typeface=""/>
      </a:majorFont>
      <a:minorFont>
        <a:latin typeface="Syntax LT Std Black"/>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powerpoint_wit_zonder logo met watermerk</Template>
  <TotalTime>8305</TotalTime>
  <Words>4659</Words>
  <Application>Microsoft Office PowerPoint</Application>
  <PresentationFormat>Aangepast</PresentationFormat>
  <Paragraphs>772</Paragraphs>
  <Slides>70</Slides>
  <Notes>27</Notes>
  <HiddenSlides>0</HiddenSlides>
  <MMClips>0</MMClips>
  <ScaleCrop>false</ScaleCrop>
  <HeadingPairs>
    <vt:vector size="8" baseType="variant">
      <vt:variant>
        <vt:lpstr>Gebruikte lettertypen</vt:lpstr>
      </vt:variant>
      <vt:variant>
        <vt:i4>13</vt:i4>
      </vt:variant>
      <vt:variant>
        <vt:lpstr>Thema</vt:lpstr>
      </vt:variant>
      <vt:variant>
        <vt:i4>6</vt:i4>
      </vt:variant>
      <vt:variant>
        <vt:lpstr>Ingesloten OLE-bronprogramma's</vt:lpstr>
      </vt:variant>
      <vt:variant>
        <vt:i4>0</vt:i4>
      </vt:variant>
      <vt:variant>
        <vt:lpstr>Diatitels</vt:lpstr>
      </vt:variant>
      <vt:variant>
        <vt:i4>70</vt:i4>
      </vt:variant>
    </vt:vector>
  </HeadingPairs>
  <TitlesOfParts>
    <vt:vector size="89" baseType="lpstr">
      <vt:lpstr>MS PGothic</vt:lpstr>
      <vt:lpstr>MS PGothic</vt:lpstr>
      <vt:lpstr>Arial</vt:lpstr>
      <vt:lpstr>Calibri</vt:lpstr>
      <vt:lpstr>Cambria</vt:lpstr>
      <vt:lpstr>Gill Sans Std</vt:lpstr>
      <vt:lpstr>Helvetica</vt:lpstr>
      <vt:lpstr>Symbol</vt:lpstr>
      <vt:lpstr>Syntax LT Std</vt:lpstr>
      <vt:lpstr>Syntax LT Std Black</vt:lpstr>
      <vt:lpstr>Times New Roman</vt:lpstr>
      <vt:lpstr>Webdings</vt:lpstr>
      <vt:lpstr>Wingdings</vt:lpstr>
      <vt:lpstr>2_powerpoint_wit_zonder logo met watermerk</vt:lpstr>
      <vt:lpstr>Kantoorthema</vt:lpstr>
      <vt:lpstr>2_Kantoorthema</vt:lpstr>
      <vt:lpstr>1_Kantoorthema</vt:lpstr>
      <vt:lpstr>Benutzerdefiniertes Design</vt:lpstr>
      <vt:lpstr>1_Benutzerdefiniertes Design</vt:lpstr>
      <vt:lpstr>PowerPoint-presentatie</vt:lpstr>
      <vt:lpstr>Take home message</vt:lpstr>
      <vt:lpstr>Cancer in pregnancy: agenda</vt:lpstr>
      <vt:lpstr>MRI pre-operative</vt:lpstr>
      <vt:lpstr>PowerPoint-presentatie</vt:lpstr>
      <vt:lpstr>PowerPoint-presentatie</vt:lpstr>
      <vt:lpstr>Cancer in pregnancy: agenda</vt:lpstr>
      <vt:lpstr>European registry www.cancerinpregnancy.org</vt:lpstr>
      <vt:lpstr>Diagnosis of BCP</vt:lpstr>
      <vt:lpstr>PowerPoint-presentatie</vt:lpstr>
      <vt:lpstr>PowerPoint-presentatie</vt:lpstr>
      <vt:lpstr>Safety of sentinel node during pregnancy </vt:lpstr>
      <vt:lpstr>Sentinel lymph node biopsy for breast cancer treatment during pregnancy: maternal safety  Han et al., Br Ca Res Treat 2018 </vt:lpstr>
      <vt:lpstr>PowerPoint-presentatie</vt:lpstr>
      <vt:lpstr>Cancer in pregnancy: agenda</vt:lpstr>
      <vt:lpstr>Adequate oxygenation and left lateral tilt position</vt:lpstr>
      <vt:lpstr>Suggested entry technique:</vt:lpstr>
      <vt:lpstr>Cancer in pregnancy: agenda</vt:lpstr>
      <vt:lpstr>Radiotherapy of upper parts of the body during pregnancy</vt:lpstr>
      <vt:lpstr>PowerPoint-presentatie</vt:lpstr>
      <vt:lpstr>Cancer in pregnancy: agenda</vt:lpstr>
      <vt:lpstr>PowerPoint-presentatie</vt:lpstr>
      <vt:lpstr>Cancer in pregnancy: agenda</vt:lpstr>
      <vt:lpstr>PowerPoint-presentatie</vt:lpstr>
      <vt:lpstr>PowerPoint-presentatie</vt:lpstr>
      <vt:lpstr>PowerPoint-presentatie</vt:lpstr>
      <vt:lpstr>PowerPoint-presentatie</vt:lpstr>
      <vt:lpstr>PowerPoint-presentatie</vt:lpstr>
      <vt:lpstr>PowerPoint-presentatie</vt:lpstr>
      <vt:lpstr>Methods</vt:lpstr>
      <vt:lpstr>Postnatal growth</vt:lpstr>
      <vt:lpstr>General health</vt:lpstr>
      <vt:lpstr>Cognitive outcome</vt:lpstr>
      <vt:lpstr>PowerPoint-presentatie</vt:lpstr>
      <vt:lpstr>Cognitive outcome and chemo cycles </vt:lpstr>
      <vt:lpstr>PowerPoint-presentatie</vt:lpstr>
      <vt:lpstr>PowerPoint-presentatie</vt:lpstr>
      <vt:lpstr>Tissue Doppler Imaging – Strain analysis</vt:lpstr>
      <vt:lpstr>PowerPoint-presentatie</vt:lpstr>
      <vt:lpstr>Audiometry</vt:lpstr>
      <vt:lpstr>Cisplatin-induced hearing loss Geijteman E et al., Obstet Gynecol 2014 </vt:lpstr>
      <vt:lpstr>PowerPoint-presentatie</vt:lpstr>
      <vt:lpstr>    </vt:lpstr>
      <vt:lpstr>Cancer in pregnancy: agenda</vt:lpstr>
      <vt:lpstr>PowerPoint-presentatie</vt:lpstr>
      <vt:lpstr>Changes in management (A) and  obstetrical outcome (B) over 20 years </vt:lpstr>
      <vt:lpstr>Changes in 20 years</vt:lpstr>
      <vt:lpstr>Recommendation: obstetrical high care units</vt:lpstr>
      <vt:lpstr>PowerPoint-presentatie</vt:lpstr>
      <vt:lpstr>Surgical staging in node positive disease after chemotherapy and after C/section</vt:lpstr>
      <vt:lpstr>PowerPoint-presentatie</vt:lpstr>
      <vt:lpstr>Undifferentiated high grade sarcoma during pregnancy: a mutual ominous combination</vt:lpstr>
      <vt:lpstr>Take home message</vt:lpstr>
      <vt:lpstr>PowerPoint-presentatie</vt:lpstr>
      <vt:lpstr>PowerPoint-presentatie</vt:lpstr>
      <vt:lpstr>Take home message </vt:lpstr>
      <vt:lpstr>Agenda</vt:lpstr>
      <vt:lpstr>Informed consent and selection patients</vt:lpstr>
      <vt:lpstr>Transposition of the ovaries as high and lateral as possible Ghadjar et al., Radiat Oncol 2015</vt:lpstr>
      <vt:lpstr>‘Simple’ trachelectomy or conisation</vt:lpstr>
      <vt:lpstr>Pregnancy and obstetrical outcome after vaginal radical trachelectomy Hauerberg L. et al, Gynecologic Oncology 138 (2015) 304–310</vt:lpstr>
      <vt:lpstr>Fertility results and pregnancy outcomes after conservative treatment of cervical cancer: a systematic review of the literature.  Bentivegna et al., Fertil Steril 2016 </vt:lpstr>
      <vt:lpstr>Results of radical trachelectomy for cervical cancer according to treatment modality Pareja et al., Gynecol Oncol 2015</vt:lpstr>
      <vt:lpstr>PowerPoint-presentatie</vt:lpstr>
      <vt:lpstr>PowerPoint-presentatie</vt:lpstr>
      <vt:lpstr>Fertility preservation for serous borderline and stage I invasive ovarian cancer</vt:lpstr>
      <vt:lpstr>PowerPoint-presentatie</vt:lpstr>
      <vt:lpstr>Take home message</vt:lpstr>
      <vt:lpstr>PowerPoint-presentatie</vt:lpstr>
      <vt:lpstr>PowerPoint-presentatie</vt:lpstr>
    </vt:vector>
  </TitlesOfParts>
  <Company>UZL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Sarah Deckers</dc:creator>
  <cp:lastModifiedBy>Frederic Amant</cp:lastModifiedBy>
  <cp:revision>637</cp:revision>
  <dcterms:created xsi:type="dcterms:W3CDTF">2010-02-03T08:00:30Z</dcterms:created>
  <dcterms:modified xsi:type="dcterms:W3CDTF">2018-09-28T09:59:26Z</dcterms:modified>
</cp:coreProperties>
</file>