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1" r:id="rId3"/>
    <p:sldMasterId id="2147483681" r:id="rId4"/>
  </p:sldMasterIdLst>
  <p:notesMasterIdLst>
    <p:notesMasterId r:id="rId42"/>
  </p:notesMasterIdLst>
  <p:sldIdLst>
    <p:sldId id="280" r:id="rId5"/>
    <p:sldId id="380" r:id="rId6"/>
    <p:sldId id="387" r:id="rId7"/>
    <p:sldId id="1812" r:id="rId8"/>
    <p:sldId id="480" r:id="rId9"/>
    <p:sldId id="1633" r:id="rId10"/>
    <p:sldId id="354" r:id="rId11"/>
    <p:sldId id="370" r:id="rId12"/>
    <p:sldId id="1813" r:id="rId13"/>
    <p:sldId id="388" r:id="rId14"/>
    <p:sldId id="369" r:id="rId15"/>
    <p:sldId id="1059" r:id="rId16"/>
    <p:sldId id="366" r:id="rId17"/>
    <p:sldId id="1838" r:id="rId18"/>
    <p:sldId id="486" r:id="rId19"/>
    <p:sldId id="487" r:id="rId20"/>
    <p:sldId id="488" r:id="rId21"/>
    <p:sldId id="1814" r:id="rId22"/>
    <p:sldId id="778" r:id="rId23"/>
    <p:sldId id="1834" r:id="rId24"/>
    <p:sldId id="1833" r:id="rId25"/>
    <p:sldId id="256" r:id="rId26"/>
    <p:sldId id="257" r:id="rId27"/>
    <p:sldId id="1818" r:id="rId28"/>
    <p:sldId id="1835" r:id="rId29"/>
    <p:sldId id="1839" r:id="rId30"/>
    <p:sldId id="1652" r:id="rId31"/>
    <p:sldId id="1836" r:id="rId32"/>
    <p:sldId id="1664" r:id="rId33"/>
    <p:sldId id="463" r:id="rId34"/>
    <p:sldId id="1823" r:id="rId35"/>
    <p:sldId id="470" r:id="rId36"/>
    <p:sldId id="806" r:id="rId37"/>
    <p:sldId id="1631" r:id="rId38"/>
    <p:sldId id="1837" r:id="rId39"/>
    <p:sldId id="1669" r:id="rId40"/>
    <p:sldId id="1841" r:id="rId41"/>
  </p:sldIdLst>
  <p:sldSz cx="9144000" cy="6858000" type="screen4x3"/>
  <p:notesSz cx="6858000" cy="9144000"/>
  <p:custDataLst>
    <p:tags r:id="rId43"/>
  </p:custDataLst>
  <p:defaultTextStyle>
    <a:defPPr>
      <a:defRPr lang="cs-CZ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63A7-7982-4BF6-9C61-065E7461D439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475D-1312-4378-BF40-F0F6815F9A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8C594846-6BDC-496E-8E1A-DF85DD296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01E3636A-5685-4572-8186-4B5E292AE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První peak – stadium 1, trochu 2-3</a:t>
            </a:r>
          </a:p>
          <a:p>
            <a:r>
              <a:rPr lang="cs-CZ" altLang="cs-CZ"/>
              <a:t>Druhý peak – stadia 2-4</a:t>
            </a: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EAA13C41-CE0B-4302-A978-8E93F83A0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669BE-885E-44FF-80A2-5A7C85180016}" type="slidenum">
              <a:rPr lang="cs-CZ" altLang="cs-CZ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FC40602-7E0A-4912-8B99-E5AE17D4A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A9D071B-D698-49AD-9610-2C7D29F51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>
            <a:extLst>
              <a:ext uri="{FF2B5EF4-FFF2-40B4-BE49-F238E27FC236}">
                <a16:creationId xmlns:a16="http://schemas.microsoft.com/office/drawing/2014/main" id="{0A514102-4B94-4733-9B90-760084E3C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6596063" y="8793163"/>
            <a:ext cx="84137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A71F2A-F481-4FB3-BCCD-65FE3C9733F2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40963" name="Slide Image Placeholder 3">
            <a:extLst>
              <a:ext uri="{FF2B5EF4-FFF2-40B4-BE49-F238E27FC236}">
                <a16:creationId xmlns:a16="http://schemas.microsoft.com/office/drawing/2014/main" id="{FC8A163A-AD80-40D0-B9D2-68BAB49667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Notes Placeholder 4">
            <a:extLst>
              <a:ext uri="{FF2B5EF4-FFF2-40B4-BE49-F238E27FC236}">
                <a16:creationId xmlns:a16="http://schemas.microsoft.com/office/drawing/2014/main" id="{6FD1ED78-545D-487B-96EB-F60F912F71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GB" altLang="en-US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Today, it is widely accepted that HPV DNA testing is more sensitive than cytology for the detection </a:t>
            </a:r>
            <a:r>
              <a:rPr lang="en-GB" altLang="en-US">
                <a:ea typeface="Calibri" panose="020F0502020204030204" pitchFamily="34" charset="0"/>
                <a:cs typeface="Times New Roman" panose="02020603050405020304" pitchFamily="18" charset="0"/>
              </a:rPr>
              <a:t>of cervical precancer</a:t>
            </a:r>
            <a:r>
              <a:rPr lang="en-GB" altLang="en-US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In a systematic evidence review of randomized studies conducted for the US Preventive Services Task Force, HPV DNA testing was found to consistently demonstrate a significantly greater sensitivity in the detection of CIN2 or greater in comparison with cytology. </a:t>
            </a:r>
          </a:p>
          <a:p>
            <a:pPr>
              <a:lnSpc>
                <a:spcPct val="115000"/>
              </a:lnSpc>
            </a:pPr>
            <a:endParaRPr lang="en-GB" alt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altLang="en-US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comparison of six studies from developed countries with organized cervical cancer screening programs, the average increase in CIN2 sensitivity for HPV DNA testing was 35.7% higher than the average sensitivity of cytology.</a:t>
            </a:r>
          </a:p>
          <a:p>
            <a:pPr>
              <a:lnSpc>
                <a:spcPct val="115000"/>
              </a:lnSpc>
            </a:pPr>
            <a:endParaRPr lang="en-GB" alt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399732C4-5B60-41D0-9E9A-71871F5AE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3A6B950-A5FD-49E9-8034-26ED55C43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cs-CZ"/>
              <a:t>An HPV DNA test detects an HPV infection early when the HPV DNA starts replicating, all the way through cancer.</a:t>
            </a:r>
          </a:p>
          <a:p>
            <a:r>
              <a:rPr lang="en-US" altLang="cs-CZ"/>
              <a:t>An HPV mRNA test detects an HPV infection only at a later stage when the viral E6/E7 genes are starting to be turned on.</a:t>
            </a:r>
          </a:p>
          <a:p>
            <a:r>
              <a:rPr lang="en-US" altLang="cs-CZ"/>
              <a:t>The p16 &amp; Ki-67 dual stain detects cells whose cell cycle has become deregulated &amp; that have actually transformed into potential cancer cells. </a:t>
            </a:r>
          </a:p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0475D-1312-4378-BF40-F0F6815F9A6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866526"/>
          </a:xfrm>
        </p:spPr>
        <p:txBody>
          <a:bodyPr>
            <a:normAutofit/>
          </a:bodyPr>
          <a:lstStyle>
            <a:lvl1pPr marL="0" indent="0" algn="ctr" defTabSz="914107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008112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cs-CZ" sz="2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6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70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62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34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11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3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78427"/>
            <a:ext cx="83683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455085"/>
            <a:ext cx="8368364" cy="66051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15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02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85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42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1642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BA877A-E7F5-4D1A-A3EE-672E5CCDD2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675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711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6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87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463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875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92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1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36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1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>
            <a:no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lang="cs-CZ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Klepnutím lze upravit styly předlohy textu.</a:t>
            </a:r>
          </a:p>
          <a:p>
            <a:pPr lvl="1"/>
            <a:r>
              <a:rPr lang="en-US" dirty="0"/>
              <a:t>Druhá úroveň</a:t>
            </a:r>
          </a:p>
          <a:p>
            <a:pPr lvl="2"/>
            <a:r>
              <a:rPr lang="en-US" dirty="0"/>
              <a:t>Třetí úroveň</a:t>
            </a:r>
          </a:p>
          <a:p>
            <a:pPr lvl="3"/>
            <a:r>
              <a:rPr lang="en-US" dirty="0"/>
              <a:t>Čtvrtá úroveň</a:t>
            </a:r>
          </a:p>
          <a:p>
            <a:pPr lvl="4"/>
            <a:r>
              <a:rPr lang="en-US" dirty="0"/>
              <a:t>Pátá úroveň</a:t>
            </a:r>
            <a:endParaRPr lang="cs-CZ" dirty="0"/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9327FC-A3E3-4EDD-84B7-7E72EF78C6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335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323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83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8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340768"/>
            <a:ext cx="5486400" cy="339228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6588125" y="6300788"/>
            <a:ext cx="2133600" cy="365125"/>
          </a:xfrm>
          <a:prstGeom prst="rect">
            <a:avLst/>
          </a:prstGeom>
        </p:spPr>
        <p:txBody>
          <a:bodyPr/>
          <a:lstStyle>
            <a:lvl1pPr algn="r" defTabSz="914107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94D9D3-FB2F-4EEF-92C4-FBBD0C857C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B7DE78-4137-47C8-98A1-6702EF94BF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3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463" y="6324601"/>
            <a:ext cx="8856662" cy="457200"/>
          </a:xfrm>
        </p:spPr>
        <p:txBody>
          <a:bodyPr anchor="b"/>
          <a:lstStyle>
            <a:lvl1pPr marL="0" indent="0" algn="l">
              <a:lnSpc>
                <a:spcPct val="95000"/>
              </a:lnSpc>
              <a:spcBef>
                <a:spcPts val="0"/>
              </a:spcBef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12267" y="6324601"/>
            <a:ext cx="3988858" cy="457200"/>
          </a:xfrm>
        </p:spPr>
        <p:txBody>
          <a:bodyPr anchor="b"/>
          <a:lstStyle>
            <a:lvl1pPr marL="0" indent="0" algn="r">
              <a:lnSpc>
                <a:spcPct val="95000"/>
              </a:lnSpc>
              <a:spcBef>
                <a:spcPts val="0"/>
              </a:spcBef>
              <a:defRPr sz="11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2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9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68313" y="2205038"/>
            <a:ext cx="8229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2" r:id="rId5"/>
    <p:sldLayoutId id="2147483659" r:id="rId6"/>
    <p:sldLayoutId id="2147483678" r:id="rId7"/>
    <p:sldLayoutId id="2147483679" r:id="rId8"/>
    <p:sldLayoutId id="2147483680" r:id="rId9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32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457200" indent="-457200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400" b="0" i="0" u="non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b="95464"/>
          <a:stretch>
            <a:fillRect/>
          </a:stretch>
        </p:blipFill>
        <p:spPr bwMode="auto">
          <a:xfrm>
            <a:off x="4763" y="6608763"/>
            <a:ext cx="723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15660B5-77DE-4E1F-9B19-167A69C3E9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9638" y="6546850"/>
            <a:ext cx="20510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/>
              <a:t>David Cibula, VFN</a:t>
            </a:r>
            <a:endParaRPr lang="en-US" sz="160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-2" r="67033" b="91754"/>
          <a:stretch>
            <a:fillRect/>
          </a:stretch>
        </p:blipFill>
        <p:spPr bwMode="auto">
          <a:xfrm>
            <a:off x="4763" y="1427163"/>
            <a:ext cx="7254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pic>
        <p:nvPicPr>
          <p:cNvPr id="6148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b="95464"/>
          <a:stretch>
            <a:fillRect/>
          </a:stretch>
        </p:blipFill>
        <p:spPr bwMode="auto">
          <a:xfrm>
            <a:off x="4763" y="6608763"/>
            <a:ext cx="7231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7259638" y="6546850"/>
            <a:ext cx="205105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1600"/>
              <a:t>David Cibula, VFN</a:t>
            </a:r>
            <a:endParaRPr lang="en-US" sz="1600"/>
          </a:p>
        </p:txBody>
      </p:sp>
      <p:pic>
        <p:nvPicPr>
          <p:cNvPr id="6150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-2" r="67033" b="91754"/>
          <a:stretch>
            <a:fillRect/>
          </a:stretch>
        </p:blipFill>
        <p:spPr bwMode="auto">
          <a:xfrm>
            <a:off x="4763" y="1427163"/>
            <a:ext cx="7254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7755-CD35-44E4-86A1-494952826082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A569-C793-4AFC-8ADB-036D87820B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81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060575"/>
            <a:ext cx="7772400" cy="866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Cervical</a:t>
            </a:r>
            <a:r>
              <a:rPr lang="cs-CZ" dirty="0"/>
              <a:t> </a:t>
            </a:r>
            <a:r>
              <a:rPr lang="cs-CZ" dirty="0" err="1"/>
              <a:t>cancer</a:t>
            </a:r>
            <a:endParaRPr dirty="0"/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370013" y="4293096"/>
            <a:ext cx="6400800" cy="1008062"/>
          </a:xfrm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David Cibula</a:t>
            </a:r>
            <a:endParaRPr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CA226-EC94-45DC-8E5B-9D4F28A4CFFA}"/>
              </a:ext>
            </a:extLst>
          </p:cNvPr>
          <p:cNvSpPr/>
          <p:nvPr/>
        </p:nvSpPr>
        <p:spPr>
          <a:xfrm>
            <a:off x="611188" y="1268413"/>
            <a:ext cx="6840537" cy="110648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/>
              <a:t> 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endParaRPr lang="en-GB" sz="2400"/>
          </a:p>
        </p:txBody>
      </p:sp>
      <p:sp>
        <p:nvSpPr>
          <p:cNvPr id="32771" name="Rectangle 40">
            <a:extLst>
              <a:ext uri="{FF2B5EF4-FFF2-40B4-BE49-F238E27FC236}">
                <a16:creationId xmlns:a16="http://schemas.microsoft.com/office/drawing/2014/main" id="{882302E0-FCFD-466C-B84C-266A7A70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4313"/>
            <a:ext cx="86042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cs-CZ" sz="4400"/>
          </a:p>
        </p:txBody>
      </p:sp>
      <p:pic>
        <p:nvPicPr>
          <p:cNvPr id="32772" name="Picture 23">
            <a:extLst>
              <a:ext uri="{FF2B5EF4-FFF2-40B4-BE49-F238E27FC236}">
                <a16:creationId xmlns:a16="http://schemas.microsoft.com/office/drawing/2014/main" id="{9B673021-F1E5-4BC0-AC1F-DCEA92B5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535488" cy="3330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4">
            <a:extLst>
              <a:ext uri="{FF2B5EF4-FFF2-40B4-BE49-F238E27FC236}">
                <a16:creationId xmlns:a16="http://schemas.microsoft.com/office/drawing/2014/main" id="{4031CA6D-7EC5-4A9B-8A33-D190F30F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60575"/>
            <a:ext cx="20891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 err="1"/>
              <a:t>Squamous</a:t>
            </a:r>
            <a:r>
              <a:rPr lang="cs-CZ" altLang="cs-CZ" sz="1600" b="1" dirty="0"/>
              <a:t> cell </a:t>
            </a:r>
            <a:r>
              <a:rPr lang="cs-CZ" altLang="cs-CZ" sz="1600" b="1" dirty="0" err="1"/>
              <a:t>cancer</a:t>
            </a:r>
            <a:r>
              <a:rPr lang="cs-CZ" altLang="cs-CZ" sz="1600" b="1" dirty="0"/>
              <a:t> </a:t>
            </a:r>
            <a:r>
              <a:rPr lang="cs-CZ" altLang="cs-CZ" sz="1600" dirty="0"/>
              <a:t>(SCC)</a:t>
            </a:r>
          </a:p>
          <a:p>
            <a:pPr marL="0" lvl="2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80-85%</a:t>
            </a:r>
            <a:endParaRPr lang="en-GB" altLang="cs-CZ" sz="1400" b="1" dirty="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8C049907-58A8-438B-AD96-EEA44EF3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44675"/>
            <a:ext cx="1871663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cs-CZ" sz="1600" b="1" dirty="0"/>
              <a:t>Adeno</a:t>
            </a:r>
            <a:r>
              <a:rPr lang="cs-CZ" altLang="cs-CZ" sz="1600" b="1" dirty="0"/>
              <a:t>c</a:t>
            </a:r>
            <a:r>
              <a:rPr lang="en-GB" altLang="cs-CZ" sz="1600" b="1" dirty="0" err="1"/>
              <a:t>arcinom</a:t>
            </a:r>
            <a:r>
              <a:rPr lang="cs-CZ" altLang="cs-CZ" sz="1600" b="1" dirty="0"/>
              <a:t>a</a:t>
            </a:r>
            <a:endParaRPr lang="en-GB" altLang="cs-CZ" sz="1600" b="1" dirty="0"/>
          </a:p>
          <a:p>
            <a:pPr marL="0" lvl="2">
              <a:spcBef>
                <a:spcPct val="0"/>
              </a:spcBef>
              <a:buFontTx/>
              <a:buNone/>
            </a:pPr>
            <a:r>
              <a:rPr lang="cs-CZ" altLang="cs-CZ" sz="1400" dirty="0"/>
              <a:t>(ADC)</a:t>
            </a:r>
          </a:p>
          <a:p>
            <a:pPr marL="0" lvl="2">
              <a:spcBef>
                <a:spcPct val="0"/>
              </a:spcBef>
              <a:buFontTx/>
              <a:buNone/>
            </a:pPr>
            <a:endParaRPr lang="cs-CZ" altLang="cs-CZ" sz="1400" dirty="0"/>
          </a:p>
          <a:p>
            <a:pPr marL="0" lvl="2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15%-20%</a:t>
            </a:r>
            <a:endParaRPr lang="en-GB" altLang="cs-CZ" sz="1400" b="1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0C04C35-739F-407A-85D2-B20DAD436AD5}"/>
              </a:ext>
            </a:extLst>
          </p:cNvPr>
          <p:cNvSpPr/>
          <p:nvPr/>
        </p:nvSpPr>
        <p:spPr>
          <a:xfrm rot="1565501">
            <a:off x="1692275" y="3284538"/>
            <a:ext cx="2803525" cy="371475"/>
          </a:xfrm>
          <a:prstGeom prst="rightArrow">
            <a:avLst>
              <a:gd name="adj1" fmla="val 7356"/>
              <a:gd name="adj2" fmla="val 9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0CB5D2B-6EAD-4DBF-9702-F0BCFF822DD1}"/>
              </a:ext>
            </a:extLst>
          </p:cNvPr>
          <p:cNvSpPr>
            <a:spLocks noChangeArrowheads="1"/>
          </p:cNvSpPr>
          <p:nvPr/>
        </p:nvSpPr>
        <p:spPr bwMode="auto">
          <a:xfrm rot="8828126">
            <a:off x="4427538" y="3500438"/>
            <a:ext cx="2560637" cy="282575"/>
          </a:xfrm>
          <a:prstGeom prst="rightArrow">
            <a:avLst>
              <a:gd name="adj1" fmla="val 7352"/>
              <a:gd name="adj2" fmla="val 32513"/>
            </a:avLst>
          </a:prstGeom>
          <a:solidFill>
            <a:schemeClr val="accent1"/>
          </a:solidFill>
          <a:ln w="25400" algn="ctr">
            <a:solidFill>
              <a:srgbClr val="006F9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délník 14">
            <a:extLst>
              <a:ext uri="{FF2B5EF4-FFF2-40B4-BE49-F238E27FC236}">
                <a16:creationId xmlns:a16="http://schemas.microsoft.com/office/drawing/2014/main" id="{747D69A4-8EDB-4C3D-8E3B-EB63F563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1916113"/>
            <a:ext cx="2305050" cy="2808287"/>
          </a:xfrm>
          <a:prstGeom prst="rect">
            <a:avLst/>
          </a:prstGeom>
          <a:solidFill>
            <a:srgbClr val="C9E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292929"/>
              </a:solidFill>
            </a:endParaRP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4E402905-5CD0-4583-941E-FB9C124E7D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7738" y="1938338"/>
          <a:ext cx="5705475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hart" r:id="rId4" imgW="5712447" imgH="3328704" progId="Excel.Chart.8">
                  <p:embed/>
                </p:oleObj>
              </mc:Choice>
              <mc:Fallback>
                <p:oleObj name="Chart" r:id="rId4" imgW="5712447" imgH="3328704" progId="Excel.Chart.8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4E402905-5CD0-4583-941E-FB9C124E7D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938338"/>
                        <a:ext cx="5705475" cy="332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2">
            <a:extLst>
              <a:ext uri="{FF2B5EF4-FFF2-40B4-BE49-F238E27FC236}">
                <a16:creationId xmlns:a16="http://schemas.microsoft.com/office/drawing/2014/main" id="{A31A0ED4-C3E4-4F05-B903-49F1EB00E7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9613" y="0"/>
            <a:ext cx="7096125" cy="774700"/>
          </a:xfrm>
        </p:spPr>
        <p:txBody>
          <a:bodyPr/>
          <a:lstStyle/>
          <a:p>
            <a:pPr eaLnBrk="1" hangingPunct="1"/>
            <a:endParaRPr lang="cs-CZ" altLang="cs-CZ" sz="2200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AF15216E-0676-4A1D-92D4-BE674306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157788"/>
            <a:ext cx="352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 dirty="0">
                <a:solidFill>
                  <a:srgbClr val="292929"/>
                </a:solidFill>
                <a:latin typeface="Trebuchet MS" panose="020B0603020202020204" pitchFamily="34" charset="0"/>
              </a:rPr>
              <a:t>Age </a:t>
            </a:r>
            <a:r>
              <a:rPr lang="cs-CZ" altLang="cs-CZ" sz="14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at</a:t>
            </a:r>
            <a:r>
              <a:rPr lang="cs-CZ" altLang="cs-CZ" sz="1400" b="1" dirty="0">
                <a:solidFill>
                  <a:srgbClr val="292929"/>
                </a:solidFill>
                <a:latin typeface="Trebuchet MS" panose="020B0603020202020204" pitchFamily="34" charset="0"/>
              </a:rPr>
              <a:t> screening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65A1F8DF-8EF3-47DC-960D-94D97018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136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Screening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coverage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in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the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Czech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republic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according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to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age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b="1" dirty="0" err="1">
                <a:solidFill>
                  <a:srgbClr val="292929"/>
                </a:solidFill>
                <a:latin typeface="Trebuchet MS" panose="020B0603020202020204" pitchFamily="34" charset="0"/>
              </a:rPr>
              <a:t>groups</a:t>
            </a:r>
            <a:r>
              <a:rPr lang="cs-CZ" altLang="cs-CZ" sz="1800" b="1" dirty="0">
                <a:solidFill>
                  <a:srgbClr val="292929"/>
                </a:solidFill>
                <a:latin typeface="Trebuchet MS" panose="020B0603020202020204" pitchFamily="34" charset="0"/>
              </a:rPr>
              <a:t> </a:t>
            </a:r>
            <a:endParaRPr lang="cs-CZ" altLang="cs-CZ" sz="1600" b="1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>
            <a:extLst>
              <a:ext uri="{FF2B5EF4-FFF2-40B4-BE49-F238E27FC236}">
                <a16:creationId xmlns:a16="http://schemas.microsoft.com/office/drawing/2014/main" id="{643903F2-73B0-47C1-91B9-51F54F84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835025"/>
          </a:xfrm>
        </p:spPr>
        <p:txBody>
          <a:bodyPr/>
          <a:lstStyle/>
          <a:p>
            <a:r>
              <a:rPr lang="cs-C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ytolog</a:t>
            </a:r>
            <a:r>
              <a:rPr lang="cs-CZ" altLang="en-US" dirty="0"/>
              <a:t>y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HPV</a:t>
            </a:r>
            <a:r>
              <a:rPr lang="cs-C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Placeholder 11">
            <a:extLst>
              <a:ext uri="{FF2B5EF4-FFF2-40B4-BE49-F238E27FC236}">
                <a16:creationId xmlns:a16="http://schemas.microsoft.com/office/drawing/2014/main" id="{C48C06C7-8F66-4AE5-828D-BDDCAE362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463" y="6324600"/>
            <a:ext cx="8856662" cy="457200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tx1"/>
                </a:solidFill>
              </a:rPr>
              <a:t>Whitlock EP, </a:t>
            </a:r>
            <a:r>
              <a:rPr lang="en-US" altLang="en-US" i="1">
                <a:solidFill>
                  <a:schemeClr val="tx1"/>
                </a:solidFill>
              </a:rPr>
              <a:t>et al. Ann Intern Med. </a:t>
            </a:r>
            <a:r>
              <a:rPr lang="en-US" altLang="en-US">
                <a:solidFill>
                  <a:schemeClr val="tx1"/>
                </a:solidFill>
              </a:rPr>
              <a:t>2011; 155:687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US" altLang="en-US">
                <a:solidFill>
                  <a:schemeClr val="tx1"/>
                </a:solidFill>
              </a:rPr>
              <a:t>697, W214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US" altLang="en-US">
                <a:solidFill>
                  <a:schemeClr val="tx1"/>
                </a:solidFill>
              </a:rPr>
              <a:t>5. </a:t>
            </a:r>
            <a:endParaRPr lang="en-GB" altLang="en-US">
              <a:solidFill>
                <a:schemeClr val="tx1"/>
              </a:solidFill>
            </a:endParaRPr>
          </a:p>
        </p:txBody>
      </p:sp>
      <p:cxnSp>
        <p:nvCxnSpPr>
          <p:cNvPr id="39940" name="Straight Connector 39">
            <a:extLst>
              <a:ext uri="{FF2B5EF4-FFF2-40B4-BE49-F238E27FC236}">
                <a16:creationId xmlns:a16="http://schemas.microsoft.com/office/drawing/2014/main" id="{85A5EAE6-BD06-42B5-BCE7-A6A4EA84934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330325" y="2778126"/>
            <a:ext cx="1228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1" name="Rectangle 23">
            <a:extLst>
              <a:ext uri="{FF2B5EF4-FFF2-40B4-BE49-F238E27FC236}">
                <a16:creationId xmlns:a16="http://schemas.microsoft.com/office/drawing/2014/main" id="{8F22AB5B-FEDB-4DCA-9B2F-D8394A95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3311525"/>
            <a:ext cx="190500" cy="1778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D5BADD6-D101-451B-929F-1FE53379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082800"/>
            <a:ext cx="190500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9943" name="Straight Connector 40">
            <a:extLst>
              <a:ext uri="{FF2B5EF4-FFF2-40B4-BE49-F238E27FC236}">
                <a16:creationId xmlns:a16="http://schemas.microsoft.com/office/drawing/2014/main" id="{9821ED39-447D-4688-A573-56B6CC75ECA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97150" y="3435350"/>
            <a:ext cx="806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4" name="Rectangle 23">
            <a:extLst>
              <a:ext uri="{FF2B5EF4-FFF2-40B4-BE49-F238E27FC236}">
                <a16:creationId xmlns:a16="http://schemas.microsoft.com/office/drawing/2014/main" id="{43E9650C-3D73-4D90-A40B-C586BFCA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3687763"/>
            <a:ext cx="190500" cy="176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1527703-904E-4233-A236-7736C343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2933700"/>
            <a:ext cx="190500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9946" name="Straight Connector 41">
            <a:extLst>
              <a:ext uri="{FF2B5EF4-FFF2-40B4-BE49-F238E27FC236}">
                <a16:creationId xmlns:a16="http://schemas.microsoft.com/office/drawing/2014/main" id="{D6942FA1-1428-4CB2-9EE7-62BEC0FCB77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2413" y="2178050"/>
            <a:ext cx="0" cy="882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7" name="Rectangle 23">
            <a:extLst>
              <a:ext uri="{FF2B5EF4-FFF2-40B4-BE49-F238E27FC236}">
                <a16:creationId xmlns:a16="http://schemas.microsoft.com/office/drawing/2014/main" id="{068732AD-FF4C-4765-B651-11B5A33F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032125"/>
            <a:ext cx="190500" cy="176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2139FF3B-486F-4B7E-AA39-E95D9260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138363"/>
            <a:ext cx="190500" cy="177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9949" name="Straight Connector 45">
            <a:extLst>
              <a:ext uri="{FF2B5EF4-FFF2-40B4-BE49-F238E27FC236}">
                <a16:creationId xmlns:a16="http://schemas.microsoft.com/office/drawing/2014/main" id="{CF808B15-28B9-42C6-9CC7-726ABDA096C0}"/>
              </a:ext>
            </a:extLst>
          </p:cNvPr>
          <p:cNvCxnSpPr>
            <a:cxnSpLocks noChangeShapeType="1"/>
            <a:stCxn id="31" idx="0"/>
          </p:cNvCxnSpPr>
          <p:nvPr/>
        </p:nvCxnSpPr>
        <p:spPr bwMode="auto">
          <a:xfrm>
            <a:off x="5126038" y="3049588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0" name="Rectangle 23">
            <a:extLst>
              <a:ext uri="{FF2B5EF4-FFF2-40B4-BE49-F238E27FC236}">
                <a16:creationId xmlns:a16="http://schemas.microsoft.com/office/drawing/2014/main" id="{3E3E3495-C83F-458C-AD1E-1818C16BA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3188"/>
            <a:ext cx="190500" cy="176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77BF2941-FB9F-49EB-AA18-C6207C5C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049588"/>
            <a:ext cx="190500" cy="1762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9952" name="Straight Connector 46">
            <a:extLst>
              <a:ext uri="{FF2B5EF4-FFF2-40B4-BE49-F238E27FC236}">
                <a16:creationId xmlns:a16="http://schemas.microsoft.com/office/drawing/2014/main" id="{0D0049BB-C966-4BAE-A159-37870F7F575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73712" y="2830513"/>
            <a:ext cx="12303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3" name="Rectangle 24">
            <a:extLst>
              <a:ext uri="{FF2B5EF4-FFF2-40B4-BE49-F238E27FC236}">
                <a16:creationId xmlns:a16="http://schemas.microsoft.com/office/drawing/2014/main" id="{077CEC55-8C09-4918-80DA-CC6A3464F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390900"/>
            <a:ext cx="192088" cy="176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AE8CFDF-10C4-4C02-BC3F-AEEBC09F2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95500"/>
            <a:ext cx="192088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9955" name="Straight Connector 47">
            <a:extLst>
              <a:ext uri="{FF2B5EF4-FFF2-40B4-BE49-F238E27FC236}">
                <a16:creationId xmlns:a16="http://schemas.microsoft.com/office/drawing/2014/main" id="{7DD944FB-FC96-4C10-96C9-64C758E33BD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267575" y="2230438"/>
            <a:ext cx="0" cy="155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6" name="Rectangle 25">
            <a:extLst>
              <a:ext uri="{FF2B5EF4-FFF2-40B4-BE49-F238E27FC236}">
                <a16:creationId xmlns:a16="http://schemas.microsoft.com/office/drawing/2014/main" id="{42F5774F-E7A3-448B-B943-DA8364BD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702050"/>
            <a:ext cx="190500" cy="176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3FD33CB6-EB6F-4CEE-B9E5-0DFB2AFE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2066925"/>
            <a:ext cx="190500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600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58" name="TextBox 50">
            <a:extLst>
              <a:ext uri="{FF2B5EF4-FFF2-40B4-BE49-F238E27FC236}">
                <a16:creationId xmlns:a16="http://schemas.microsoft.com/office/drawing/2014/main" id="{B28FF923-1150-4341-A45C-5FAABAD5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275" y="2663825"/>
            <a:ext cx="1085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Mean</a:t>
            </a:r>
            <a:r>
              <a:rPr lang="cs-CZ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en-US" sz="16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difference</a:t>
            </a:r>
            <a:endParaRPr lang="en-US" altLang="en-US" sz="1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35</a:t>
            </a:r>
            <a:r>
              <a:rPr lang="cs-CZ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lang="en-US" altLang="en-US" sz="1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7%</a:t>
            </a:r>
          </a:p>
        </p:txBody>
      </p:sp>
      <p:grpSp>
        <p:nvGrpSpPr>
          <p:cNvPr id="39959" name="Group 19">
            <a:extLst>
              <a:ext uri="{FF2B5EF4-FFF2-40B4-BE49-F238E27FC236}">
                <a16:creationId xmlns:a16="http://schemas.microsoft.com/office/drawing/2014/main" id="{0C3BE978-79E6-4646-AA9E-BD580CA4149D}"/>
              </a:ext>
            </a:extLst>
          </p:cNvPr>
          <p:cNvGrpSpPr>
            <a:grpSpLocks/>
          </p:cNvGrpSpPr>
          <p:nvPr/>
        </p:nvGrpSpPr>
        <p:grpSpPr bwMode="auto">
          <a:xfrm>
            <a:off x="1325563" y="1998663"/>
            <a:ext cx="6467475" cy="3306762"/>
            <a:chOff x="1325393" y="1999242"/>
            <a:chExt cx="6467204" cy="3306045"/>
          </a:xfrm>
        </p:grpSpPr>
        <p:grpSp>
          <p:nvGrpSpPr>
            <p:cNvPr id="39981" name="Group 18">
              <a:extLst>
                <a:ext uri="{FF2B5EF4-FFF2-40B4-BE49-F238E27FC236}">
                  <a16:creationId xmlns:a16="http://schemas.microsoft.com/office/drawing/2014/main" id="{BECF1588-05A6-4C3E-BDD7-969D64F152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5393" y="1999242"/>
              <a:ext cx="95343" cy="3234059"/>
              <a:chOff x="1325393" y="1999242"/>
              <a:chExt cx="95343" cy="3234059"/>
            </a:xfrm>
          </p:grpSpPr>
          <p:sp>
            <p:nvSpPr>
              <p:cNvPr id="39991" name="Line 23">
                <a:extLst>
                  <a:ext uri="{FF2B5EF4-FFF2-40B4-BE49-F238E27FC236}">
                    <a16:creationId xmlns:a16="http://schemas.microsoft.com/office/drawing/2014/main" id="{609E2D8C-0804-4BF9-8D35-968713C6ECD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420736" y="1999242"/>
                <a:ext cx="0" cy="32277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2" name="Line 27">
                <a:extLst>
                  <a:ext uri="{FF2B5EF4-FFF2-40B4-BE49-F238E27FC236}">
                    <a16:creationId xmlns:a16="http://schemas.microsoft.com/office/drawing/2014/main" id="{944518E2-F388-4890-86BE-4DD143EAF1D0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5233301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3" name="Line 28">
                <a:extLst>
                  <a:ext uri="{FF2B5EF4-FFF2-40B4-BE49-F238E27FC236}">
                    <a16:creationId xmlns:a16="http://schemas.microsoft.com/office/drawing/2014/main" id="{A342F32E-905D-4C47-A4CC-633B065D9BA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4588394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4" name="Line 29">
                <a:extLst>
                  <a:ext uri="{FF2B5EF4-FFF2-40B4-BE49-F238E27FC236}">
                    <a16:creationId xmlns:a16="http://schemas.microsoft.com/office/drawing/2014/main" id="{6B3C8169-91CA-4BE5-8CD3-BF3F0369B62E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3943484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5" name="Line 30">
                <a:extLst>
                  <a:ext uri="{FF2B5EF4-FFF2-40B4-BE49-F238E27FC236}">
                    <a16:creationId xmlns:a16="http://schemas.microsoft.com/office/drawing/2014/main" id="{2C58E391-3578-4DD4-B9A1-E3576018E2A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3298575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6" name="Line 31">
                <a:extLst>
                  <a:ext uri="{FF2B5EF4-FFF2-40B4-BE49-F238E27FC236}">
                    <a16:creationId xmlns:a16="http://schemas.microsoft.com/office/drawing/2014/main" id="{19E87215-0397-4133-9DDB-66FC5841F055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2653666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7" name="Line 32">
                <a:extLst>
                  <a:ext uri="{FF2B5EF4-FFF2-40B4-BE49-F238E27FC236}">
                    <a16:creationId xmlns:a16="http://schemas.microsoft.com/office/drawing/2014/main" id="{5959E9DF-4969-463F-B309-4F459FE30136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325393" y="2008757"/>
                <a:ext cx="9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982" name="Group 9">
              <a:extLst>
                <a:ext uri="{FF2B5EF4-FFF2-40B4-BE49-F238E27FC236}">
                  <a16:creationId xmlns:a16="http://schemas.microsoft.com/office/drawing/2014/main" id="{C7D2076F-8396-4A16-BFEF-4EAE27C570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257" y="5233300"/>
              <a:ext cx="6372340" cy="71987"/>
              <a:chOff x="1569119" y="5233300"/>
              <a:chExt cx="6372340" cy="71987"/>
            </a:xfrm>
          </p:grpSpPr>
          <p:sp>
            <p:nvSpPr>
              <p:cNvPr id="39983" name="Line 34">
                <a:extLst>
                  <a:ext uri="{FF2B5EF4-FFF2-40B4-BE49-F238E27FC236}">
                    <a16:creationId xmlns:a16="http://schemas.microsoft.com/office/drawing/2014/main" id="{3C801E12-B8E0-4AEF-B8EF-BDBC8AD0CF1E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1569119" y="5233300"/>
                <a:ext cx="63723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4" name="Line 38">
                <a:extLst>
                  <a:ext uri="{FF2B5EF4-FFF2-40B4-BE49-F238E27FC236}">
                    <a16:creationId xmlns:a16="http://schemas.microsoft.com/office/drawing/2014/main" id="{B4389798-730D-4D31-85B8-115C8A09469D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261734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5" name="Line 38">
                <a:extLst>
                  <a:ext uri="{FF2B5EF4-FFF2-40B4-BE49-F238E27FC236}">
                    <a16:creationId xmlns:a16="http://schemas.microsoft.com/office/drawing/2014/main" id="{F99A6B1C-6ABC-46F8-8477-50150BCB5397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368033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6" name="Line 38">
                <a:extLst>
                  <a:ext uri="{FF2B5EF4-FFF2-40B4-BE49-F238E27FC236}">
                    <a16:creationId xmlns:a16="http://schemas.microsoft.com/office/drawing/2014/main" id="{1A25E144-49BD-44F1-94AF-75684FB8212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474332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7" name="Line 38">
                <a:extLst>
                  <a:ext uri="{FF2B5EF4-FFF2-40B4-BE49-F238E27FC236}">
                    <a16:creationId xmlns:a16="http://schemas.microsoft.com/office/drawing/2014/main" id="{F7185CD7-8CEF-438B-B6C8-DA994062D14C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580631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8" name="Line 38">
                <a:extLst>
                  <a:ext uri="{FF2B5EF4-FFF2-40B4-BE49-F238E27FC236}">
                    <a16:creationId xmlns:a16="http://schemas.microsoft.com/office/drawing/2014/main" id="{EF23A7FE-B9A5-46AD-ABA2-75A516B1262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686930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89" name="Line 38">
                <a:extLst>
                  <a:ext uri="{FF2B5EF4-FFF2-40B4-BE49-F238E27FC236}">
                    <a16:creationId xmlns:a16="http://schemas.microsoft.com/office/drawing/2014/main" id="{6FDE8BE7-FD76-4565-87F4-98DC9B9D61C2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156959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90" name="Line 38">
                <a:extLst>
                  <a:ext uri="{FF2B5EF4-FFF2-40B4-BE49-F238E27FC236}">
                    <a16:creationId xmlns:a16="http://schemas.microsoft.com/office/drawing/2014/main" id="{EA514BE2-0144-4A16-9626-F3D015B816C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 flipV="1">
                <a:off x="7932298" y="5234441"/>
                <a:ext cx="0" cy="708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9960" name="Group 14">
            <a:extLst>
              <a:ext uri="{FF2B5EF4-FFF2-40B4-BE49-F238E27FC236}">
                <a16:creationId xmlns:a16="http://schemas.microsoft.com/office/drawing/2014/main" id="{E09A3E6C-8619-48C6-BEC7-0336517E1427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5373688"/>
            <a:ext cx="6051550" cy="341312"/>
            <a:chOff x="1707950" y="5372929"/>
            <a:chExt cx="6051757" cy="342067"/>
          </a:xfrm>
        </p:grpSpPr>
        <p:sp>
          <p:nvSpPr>
            <p:cNvPr id="39975" name="TextBox 13">
              <a:extLst>
                <a:ext uri="{FF2B5EF4-FFF2-40B4-BE49-F238E27FC236}">
                  <a16:creationId xmlns:a16="http://schemas.microsoft.com/office/drawing/2014/main" id="{EA4DF882-1284-48B2-B222-D84A9C10C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950" y="5372929"/>
              <a:ext cx="771045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Bigras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(N=13,842)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  <p:sp>
          <p:nvSpPr>
            <p:cNvPr id="39976" name="TextBox 43">
              <a:extLst>
                <a:ext uri="{FF2B5EF4-FFF2-40B4-BE49-F238E27FC236}">
                  <a16:creationId xmlns:a16="http://schemas.microsoft.com/office/drawing/2014/main" id="{0D49F55B-4745-496D-9C80-0E56D06B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9388" y="5372929"/>
              <a:ext cx="698909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Cardenas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(N=1,850)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  <p:sp>
          <p:nvSpPr>
            <p:cNvPr id="39977" name="TextBox 44">
              <a:extLst>
                <a:ext uri="{FF2B5EF4-FFF2-40B4-BE49-F238E27FC236}">
                  <a16:creationId xmlns:a16="http://schemas.microsoft.com/office/drawing/2014/main" id="{12865C09-552C-411E-90FF-E21ACAD90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790" y="5372929"/>
              <a:ext cx="686085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Coste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(N=3,080)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  <p:sp>
          <p:nvSpPr>
            <p:cNvPr id="39978" name="TextBox 45">
              <a:extLst>
                <a:ext uri="{FF2B5EF4-FFF2-40B4-BE49-F238E27FC236}">
                  <a16:creationId xmlns:a16="http://schemas.microsoft.com/office/drawing/2014/main" id="{40E29382-7F40-4E3B-981B-C23DB2B5A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806" y="5372929"/>
              <a:ext cx="872034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Kulasingam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(N=774)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  <p:sp>
          <p:nvSpPr>
            <p:cNvPr id="39979" name="TextBox 46">
              <a:extLst>
                <a:ext uri="{FF2B5EF4-FFF2-40B4-BE49-F238E27FC236}">
                  <a16:creationId xmlns:a16="http://schemas.microsoft.com/office/drawing/2014/main" id="{9CA95F4E-0F21-4C63-8154-8A1FD74FE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770" y="5372929"/>
              <a:ext cx="686086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Mayrand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(N=9,977)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  <p:sp>
          <p:nvSpPr>
            <p:cNvPr id="39980" name="TextBox 47">
              <a:extLst>
                <a:ext uri="{FF2B5EF4-FFF2-40B4-BE49-F238E27FC236}">
                  <a16:creationId xmlns:a16="http://schemas.microsoft.com/office/drawing/2014/main" id="{7B028D1C-E3AB-40B0-949B-2326CA907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622" y="5372929"/>
              <a:ext cx="686085" cy="3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Petry</a:t>
              </a:r>
              <a:b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200" b="1">
                  <a:latin typeface="Arial" panose="020B0604020202020204" pitchFamily="34" charset="0"/>
                  <a:ea typeface="ＭＳ Ｐゴシック" panose="020B0600070205080204" pitchFamily="34" charset="-128"/>
                </a:rPr>
                <a:t>(N=7,908)</a:t>
              </a:r>
              <a:endParaRPr lang="en-GB" altLang="en-US" sz="1200"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9961" name="Group 4">
            <a:extLst>
              <a:ext uri="{FF2B5EF4-FFF2-40B4-BE49-F238E27FC236}">
                <a16:creationId xmlns:a16="http://schemas.microsoft.com/office/drawing/2014/main" id="{A9ECE4B1-9727-4588-BD07-24A1795D13BA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1914525"/>
            <a:ext cx="319087" cy="3414713"/>
            <a:chOff x="1039018" y="1610883"/>
            <a:chExt cx="319799" cy="3688182"/>
          </a:xfrm>
        </p:grpSpPr>
        <p:sp>
          <p:nvSpPr>
            <p:cNvPr id="39969" name="Rectangle 47">
              <a:extLst>
                <a:ext uri="{FF2B5EF4-FFF2-40B4-BE49-F238E27FC236}">
                  <a16:creationId xmlns:a16="http://schemas.microsoft.com/office/drawing/2014/main" id="{533B2264-ECB1-4F64-A153-1A164CC7AA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51650" y="5067887"/>
              <a:ext cx="107167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9970" name="Rectangle 48">
              <a:extLst>
                <a:ext uri="{FF2B5EF4-FFF2-40B4-BE49-F238E27FC236}">
                  <a16:creationId xmlns:a16="http://schemas.microsoft.com/office/drawing/2014/main" id="{8E57451D-2510-4411-97AF-8BEB09FE3C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6185" y="4376487"/>
              <a:ext cx="212632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39971" name="Rectangle 49">
              <a:extLst>
                <a:ext uri="{FF2B5EF4-FFF2-40B4-BE49-F238E27FC236}">
                  <a16:creationId xmlns:a16="http://schemas.microsoft.com/office/drawing/2014/main" id="{E3F837DD-A150-432E-A615-9FD3C7C5D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6185" y="3685086"/>
              <a:ext cx="212632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39972" name="Rectangle 50">
              <a:extLst>
                <a:ext uri="{FF2B5EF4-FFF2-40B4-BE49-F238E27FC236}">
                  <a16:creationId xmlns:a16="http://schemas.microsoft.com/office/drawing/2014/main" id="{FFFBDC73-AF3D-4E29-B1BB-25642C6AA7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6185" y="2993685"/>
              <a:ext cx="212632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39973" name="Rectangle 51">
              <a:extLst>
                <a:ext uri="{FF2B5EF4-FFF2-40B4-BE49-F238E27FC236}">
                  <a16:creationId xmlns:a16="http://schemas.microsoft.com/office/drawing/2014/main" id="{812B06EA-D60C-446C-BC10-D69F81E57C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6185" y="2302284"/>
              <a:ext cx="212632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39974" name="Rectangle 52">
              <a:extLst>
                <a:ext uri="{FF2B5EF4-FFF2-40B4-BE49-F238E27FC236}">
                  <a16:creationId xmlns:a16="http://schemas.microsoft.com/office/drawing/2014/main" id="{383CAC93-AA30-4057-937D-5152483CF1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9018" y="1610883"/>
              <a:ext cx="319799" cy="2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39962" name="AutoShape 67">
            <a:extLst>
              <a:ext uri="{FF2B5EF4-FFF2-40B4-BE49-F238E27FC236}">
                <a16:creationId xmlns:a16="http://schemas.microsoft.com/office/drawing/2014/main" id="{DBF623E9-9B6F-4FFD-A971-73013CEE27DF}"/>
              </a:ext>
            </a:extLst>
          </p:cNvPr>
          <p:cNvSpPr>
            <a:spLocks/>
          </p:cNvSpPr>
          <p:nvPr/>
        </p:nvSpPr>
        <p:spPr bwMode="gray">
          <a:xfrm>
            <a:off x="7669213" y="2127250"/>
            <a:ext cx="168275" cy="1995488"/>
          </a:xfrm>
          <a:prstGeom prst="rightBracket">
            <a:avLst>
              <a:gd name="adj" fmla="val 12791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</a:endParaRPr>
          </a:p>
        </p:txBody>
      </p:sp>
      <p:grpSp>
        <p:nvGrpSpPr>
          <p:cNvPr id="39963" name="Group 60">
            <a:extLst>
              <a:ext uri="{FF2B5EF4-FFF2-40B4-BE49-F238E27FC236}">
                <a16:creationId xmlns:a16="http://schemas.microsoft.com/office/drawing/2014/main" id="{68B9250E-BBC1-48B9-AC2B-53441D4EFF32}"/>
              </a:ext>
            </a:extLst>
          </p:cNvPr>
          <p:cNvGrpSpPr>
            <a:grpSpLocks/>
          </p:cNvGrpSpPr>
          <p:nvPr/>
        </p:nvGrpSpPr>
        <p:grpSpPr bwMode="auto">
          <a:xfrm>
            <a:off x="2351095" y="4765675"/>
            <a:ext cx="1035051" cy="215900"/>
            <a:chOff x="3058" y="1058"/>
            <a:chExt cx="652" cy="147"/>
          </a:xfrm>
        </p:grpSpPr>
        <p:sp>
          <p:nvSpPr>
            <p:cNvPr id="39967" name="Rectangle 91">
              <a:extLst>
                <a:ext uri="{FF2B5EF4-FFF2-40B4-BE49-F238E27FC236}">
                  <a16:creationId xmlns:a16="http://schemas.microsoft.com/office/drawing/2014/main" id="{62F8CA0A-F493-4437-8627-32F73CF852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58" y="1067"/>
              <a:ext cx="119" cy="117"/>
            </a:xfrm>
            <a:prstGeom prst="rect">
              <a:avLst/>
            </a:prstGeom>
            <a:solidFill>
              <a:srgbClr val="FF0000"/>
            </a:solidFill>
            <a:ln w="11113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0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68" name="Rectangle 62">
              <a:extLst>
                <a:ext uri="{FF2B5EF4-FFF2-40B4-BE49-F238E27FC236}">
                  <a16:creationId xmlns:a16="http://schemas.microsoft.com/office/drawing/2014/main" id="{7B554EFE-0146-4766-8383-1123D3E35E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28" y="1058"/>
              <a:ext cx="48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Cytolog</a:t>
              </a:r>
              <a:r>
                <a:rPr lang="cs-CZ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y</a:t>
              </a:r>
              <a:endPara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59C08230-D5C9-490B-AA31-1729FA968BA6}"/>
              </a:ext>
            </a:extLst>
          </p:cNvPr>
          <p:cNvGrpSpPr>
            <a:grpSpLocks/>
          </p:cNvGrpSpPr>
          <p:nvPr/>
        </p:nvGrpSpPr>
        <p:grpSpPr bwMode="auto">
          <a:xfrm>
            <a:off x="4322143" y="4765991"/>
            <a:ext cx="1501776" cy="216135"/>
            <a:chOff x="1961" y="1058"/>
            <a:chExt cx="946" cy="147"/>
          </a:xfrm>
          <a:solidFill>
            <a:schemeClr val="bg2"/>
          </a:solidFill>
        </p:grpSpPr>
        <p:sp>
          <p:nvSpPr>
            <p:cNvPr id="78" name="Rectangle 85">
              <a:extLst>
                <a:ext uri="{FF2B5EF4-FFF2-40B4-BE49-F238E27FC236}">
                  <a16:creationId xmlns:a16="http://schemas.microsoft.com/office/drawing/2014/main" id="{4616972F-DB1A-4679-808B-78E5C04EA3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39" y="1058"/>
              <a:ext cx="768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HPV DNA </a:t>
              </a:r>
              <a:r>
                <a:rPr lang="cs-CZ" sz="1400" b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t</a:t>
              </a:r>
              <a:r>
                <a:rPr lang="en-US" sz="1400" b="1" dirty="0" err="1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est</a:t>
              </a:r>
              <a:r>
                <a:rPr lang="en-US" sz="1400" b="1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79" name="Rectangle 91">
              <a:extLst>
                <a:ext uri="{FF2B5EF4-FFF2-40B4-BE49-F238E27FC236}">
                  <a16:creationId xmlns:a16="http://schemas.microsoft.com/office/drawing/2014/main" id="{2A62C5B9-9CD6-4657-8ECF-FAB3FC2F0A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1" y="1068"/>
              <a:ext cx="119" cy="1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1000" b="1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</p:grpSp>
      <p:sp>
        <p:nvSpPr>
          <p:cNvPr id="39966" name="Rectangle 112">
            <a:extLst>
              <a:ext uri="{FF2B5EF4-FFF2-40B4-BE49-F238E27FC236}">
                <a16:creationId xmlns:a16="http://schemas.microsoft.com/office/drawing/2014/main" id="{3D4F0ADF-A232-4E1F-9649-49F6A89668C6}"/>
              </a:ext>
            </a:extLst>
          </p:cNvPr>
          <p:cNvSpPr>
            <a:spLocks noChangeArrowheads="1"/>
          </p:cNvSpPr>
          <p:nvPr/>
        </p:nvSpPr>
        <p:spPr bwMode="gray">
          <a:xfrm rot="-5400000">
            <a:off x="-577423" y="3563064"/>
            <a:ext cx="23740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Sen</a:t>
            </a:r>
            <a:r>
              <a:rPr lang="cs-CZ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itivit</a:t>
            </a:r>
            <a:r>
              <a:rPr lang="cs-CZ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cs-CZ" alt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cs-CZ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≥CIN2 (%)</a:t>
            </a:r>
            <a:endParaRPr lang="en-US" altLang="en-US" sz="1600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9621FA-7882-4DF0-90B2-AB341A0EC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ob Wishnowsky\Dropbox (Cruxio)\Cruxio Client Files\Roche\Majewski &amp; Lo, Cervical Cancer Portfolio Story\5. Images - Other\cellular_image_slide2 900pxw.png">
            <a:extLst>
              <a:ext uri="{FF2B5EF4-FFF2-40B4-BE49-F238E27FC236}">
                <a16:creationId xmlns:a16="http://schemas.microsoft.com/office/drawing/2014/main" id="{087311C1-69AB-4497-8C51-F0204E2B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763713"/>
            <a:ext cx="70294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F1252E9C-06CF-4D78-B1B9-27199F9090BC}"/>
              </a:ext>
            </a:extLst>
          </p:cNvPr>
          <p:cNvSpPr/>
          <p:nvPr/>
        </p:nvSpPr>
        <p:spPr bwMode="auto">
          <a:xfrm>
            <a:off x="7200706" y="4534196"/>
            <a:ext cx="1070640" cy="5373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700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Imago" pitchFamily="2" charset="0"/>
              <a:cs typeface="Arial" charset="0"/>
            </a:endParaRPr>
          </a:p>
        </p:txBody>
      </p:sp>
      <p:sp>
        <p:nvSpPr>
          <p:cNvPr id="37894" name="Title 1">
            <a:extLst>
              <a:ext uri="{FF2B5EF4-FFF2-40B4-BE49-F238E27FC236}">
                <a16:creationId xmlns:a16="http://schemas.microsoft.com/office/drawing/2014/main" id="{AAD99A58-E24D-4754-A81D-3087E737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576262"/>
          </a:xfrm>
        </p:spPr>
        <p:txBody>
          <a:bodyPr/>
          <a:lstStyle/>
          <a:p>
            <a:endParaRPr lang="en-US" altLang="cs-CZ" sz="3600" dirty="0"/>
          </a:p>
        </p:txBody>
      </p:sp>
      <p:sp>
        <p:nvSpPr>
          <p:cNvPr id="37895" name="Slide Number Placeholder 2">
            <a:extLst>
              <a:ext uri="{FF2B5EF4-FFF2-40B4-BE49-F238E27FC236}">
                <a16:creationId xmlns:a16="http://schemas.microsoft.com/office/drawing/2014/main" id="{3F1F39AC-F48C-458D-BE24-116FE9B598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875" y="6323013"/>
            <a:ext cx="8355013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1D78DD-7321-4A8C-8A96-C2357A0756C2}" type="slidenum">
              <a:rPr lang="en-US" altLang="cs-CZ" sz="18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cs-CZ" sz="1800"/>
          </a:p>
        </p:txBody>
      </p:sp>
      <p:sp>
        <p:nvSpPr>
          <p:cNvPr id="37896" name="TextBox 7">
            <a:extLst>
              <a:ext uri="{FF2B5EF4-FFF2-40B4-BE49-F238E27FC236}">
                <a16:creationId xmlns:a16="http://schemas.microsoft.com/office/drawing/2014/main" id="{432889F2-1CF1-46A3-985F-8CA2EE67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1885950"/>
            <a:ext cx="450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200" b="1">
                <a:solidFill>
                  <a:srgbClr val="7F7F7F"/>
                </a:solidFill>
              </a:rPr>
              <a:t>HPV</a:t>
            </a:r>
          </a:p>
        </p:txBody>
      </p:sp>
      <p:sp>
        <p:nvSpPr>
          <p:cNvPr id="37897" name="TextBox 8">
            <a:extLst>
              <a:ext uri="{FF2B5EF4-FFF2-40B4-BE49-F238E27FC236}">
                <a16:creationId xmlns:a16="http://schemas.microsoft.com/office/drawing/2014/main" id="{6B2640BD-0BC5-4353-8183-57963C70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4668838"/>
            <a:ext cx="1438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600"/>
              <a:t>HPV DNA Test*</a:t>
            </a:r>
          </a:p>
        </p:txBody>
      </p:sp>
      <p:sp>
        <p:nvSpPr>
          <p:cNvPr id="37898" name="TextBox 9">
            <a:extLst>
              <a:ext uri="{FF2B5EF4-FFF2-40B4-BE49-F238E27FC236}">
                <a16:creationId xmlns:a16="http://schemas.microsoft.com/office/drawing/2014/main" id="{3047F75D-32D3-4EF4-BC49-4A84C6799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151438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600" dirty="0"/>
              <a:t>HPV E6/E7 mRNA Test</a:t>
            </a:r>
          </a:p>
        </p:txBody>
      </p:sp>
      <p:sp>
        <p:nvSpPr>
          <p:cNvPr id="37899" name="TextBox 11">
            <a:extLst>
              <a:ext uri="{FF2B5EF4-FFF2-40B4-BE49-F238E27FC236}">
                <a16:creationId xmlns:a16="http://schemas.microsoft.com/office/drawing/2014/main" id="{E7A318D7-E569-4658-A8E5-8819ADB9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5632450"/>
            <a:ext cx="138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600"/>
              <a:t>p16/Ki-67 Test</a:t>
            </a:r>
          </a:p>
        </p:txBody>
      </p:sp>
      <p:sp>
        <p:nvSpPr>
          <p:cNvPr id="37900" name="TextBox 22">
            <a:extLst>
              <a:ext uri="{FF2B5EF4-FFF2-40B4-BE49-F238E27FC236}">
                <a16:creationId xmlns:a16="http://schemas.microsoft.com/office/drawing/2014/main" id="{20CEB7B4-65DD-43EC-B438-A4BAC1E1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4013200"/>
            <a:ext cx="130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/>
              <a:t>Cell </a:t>
            </a:r>
            <a:r>
              <a:rPr lang="cs-CZ" altLang="cs-CZ" sz="1600" dirty="0" err="1"/>
              <a:t>cycle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dysregulation</a:t>
            </a:r>
            <a:endParaRPr lang="en-US" altLang="cs-CZ" sz="1600" dirty="0"/>
          </a:p>
        </p:txBody>
      </p:sp>
      <p:sp>
        <p:nvSpPr>
          <p:cNvPr id="37901" name="TextBox 23">
            <a:extLst>
              <a:ext uri="{FF2B5EF4-FFF2-40B4-BE49-F238E27FC236}">
                <a16:creationId xmlns:a16="http://schemas.microsoft.com/office/drawing/2014/main" id="{12FDABF1-4026-4D65-A4F7-1F27CE39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4013200"/>
            <a:ext cx="1560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 dirty="0"/>
              <a:t>HPV E6/E7</a:t>
            </a:r>
            <a:br>
              <a:rPr lang="en-US" altLang="cs-CZ" sz="1600" dirty="0"/>
            </a:br>
            <a:r>
              <a:rPr lang="cs-CZ" altLang="cs-CZ" sz="1600" dirty="0"/>
              <a:t>gene </a:t>
            </a:r>
            <a:r>
              <a:rPr lang="cs-CZ" altLang="cs-CZ" sz="1600" dirty="0" err="1"/>
              <a:t>expresion</a:t>
            </a:r>
            <a:endParaRPr lang="en-US" altLang="cs-CZ" sz="1600" dirty="0"/>
          </a:p>
        </p:txBody>
      </p:sp>
      <p:sp>
        <p:nvSpPr>
          <p:cNvPr id="37902" name="TextBox 24">
            <a:extLst>
              <a:ext uri="{FF2B5EF4-FFF2-40B4-BE49-F238E27FC236}">
                <a16:creationId xmlns:a16="http://schemas.microsoft.com/office/drawing/2014/main" id="{81FA534C-C4EC-434E-BA30-DC47C464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4013200"/>
            <a:ext cx="120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 dirty="0"/>
              <a:t>HPV DNA </a:t>
            </a:r>
            <a:r>
              <a:rPr lang="cs-CZ" altLang="cs-CZ" sz="1600" dirty="0" err="1"/>
              <a:t>replication</a:t>
            </a:r>
            <a:endParaRPr lang="en-US" altLang="cs-CZ" sz="1600" dirty="0"/>
          </a:p>
        </p:txBody>
      </p:sp>
      <p:sp>
        <p:nvSpPr>
          <p:cNvPr id="37903" name="TextBox 25">
            <a:extLst>
              <a:ext uri="{FF2B5EF4-FFF2-40B4-BE49-F238E27FC236}">
                <a16:creationId xmlns:a16="http://schemas.microsoft.com/office/drawing/2014/main" id="{E81F3598-B692-4ED8-A0CA-3D083BC28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4013200"/>
            <a:ext cx="1012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 dirty="0"/>
              <a:t>HPV </a:t>
            </a:r>
            <a:r>
              <a:rPr lang="cs-CZ" altLang="cs-CZ" sz="1600" dirty="0" err="1"/>
              <a:t>infection</a:t>
            </a:r>
            <a:endParaRPr lang="en-US" altLang="cs-CZ" sz="1600" dirty="0"/>
          </a:p>
        </p:txBody>
      </p:sp>
      <p:grpSp>
        <p:nvGrpSpPr>
          <p:cNvPr id="37904" name="Group 5">
            <a:extLst>
              <a:ext uri="{FF2B5EF4-FFF2-40B4-BE49-F238E27FC236}">
                <a16:creationId xmlns:a16="http://schemas.microsoft.com/office/drawing/2014/main" id="{B85CD2CC-603A-4F6A-893B-FF1559FCDA56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4013200"/>
            <a:ext cx="5697538" cy="2028825"/>
            <a:chOff x="3211478" y="4486039"/>
            <a:chExt cx="6172452" cy="15566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574C5C2-396F-48D6-BB23-D331EBF146A9}"/>
                </a:ext>
              </a:extLst>
            </p:cNvPr>
            <p:cNvCxnSpPr/>
            <p:nvPr/>
          </p:nvCxnSpPr>
          <p:spPr bwMode="auto">
            <a:xfrm>
              <a:off x="3211478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ECDA55-2752-4AB5-AC8D-2DA88CB7F469}"/>
                </a:ext>
              </a:extLst>
            </p:cNvPr>
            <p:cNvCxnSpPr/>
            <p:nvPr/>
          </p:nvCxnSpPr>
          <p:spPr bwMode="auto">
            <a:xfrm>
              <a:off x="4303567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C69B1E-E1CB-440D-88B7-12C7D5CDA093}"/>
                </a:ext>
              </a:extLst>
            </p:cNvPr>
            <p:cNvCxnSpPr/>
            <p:nvPr/>
          </p:nvCxnSpPr>
          <p:spPr bwMode="auto">
            <a:xfrm>
              <a:off x="5603755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A9B291-0866-4598-8465-F2BB044BD8E1}"/>
                </a:ext>
              </a:extLst>
            </p:cNvPr>
            <p:cNvCxnSpPr/>
            <p:nvPr/>
          </p:nvCxnSpPr>
          <p:spPr bwMode="auto">
            <a:xfrm>
              <a:off x="7211791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B3C3B3-E722-422D-8FBB-22EDC8B79080}"/>
                </a:ext>
              </a:extLst>
            </p:cNvPr>
            <p:cNvCxnSpPr/>
            <p:nvPr/>
          </p:nvCxnSpPr>
          <p:spPr bwMode="auto">
            <a:xfrm>
              <a:off x="8453504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099DE9-6EB7-471D-9D88-C2A6C94FC174}"/>
                </a:ext>
              </a:extLst>
            </p:cNvPr>
            <p:cNvCxnSpPr/>
            <p:nvPr/>
          </p:nvCxnSpPr>
          <p:spPr bwMode="auto">
            <a:xfrm>
              <a:off x="9383930" y="4486039"/>
              <a:ext cx="0" cy="155662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AA52C-5E8E-496F-9199-149FB422AA2A}"/>
              </a:ext>
            </a:extLst>
          </p:cNvPr>
          <p:cNvCxnSpPr/>
          <p:nvPr/>
        </p:nvCxnSpPr>
        <p:spPr bwMode="auto">
          <a:xfrm flipH="1">
            <a:off x="461963" y="4597400"/>
            <a:ext cx="77343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BD20C5-486E-443B-B4F3-0E936F3995B8}"/>
              </a:ext>
            </a:extLst>
          </p:cNvPr>
          <p:cNvCxnSpPr/>
          <p:nvPr/>
        </p:nvCxnSpPr>
        <p:spPr bwMode="auto">
          <a:xfrm flipH="1">
            <a:off x="461963" y="5080000"/>
            <a:ext cx="77343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97F8F5-B515-4F43-B12C-0A0478E903F7}"/>
              </a:ext>
            </a:extLst>
          </p:cNvPr>
          <p:cNvCxnSpPr/>
          <p:nvPr/>
        </p:nvCxnSpPr>
        <p:spPr bwMode="auto">
          <a:xfrm flipH="1">
            <a:off x="461963" y="5561013"/>
            <a:ext cx="77343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30F017-2A48-4C32-BD59-35E6F90C935E}"/>
              </a:ext>
            </a:extLst>
          </p:cNvPr>
          <p:cNvCxnSpPr/>
          <p:nvPr/>
        </p:nvCxnSpPr>
        <p:spPr bwMode="auto">
          <a:xfrm flipH="1">
            <a:off x="461963" y="6042025"/>
            <a:ext cx="7734300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EA1408-92B4-4DC0-B9A4-9798896E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654550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70FDFB-2410-4B4C-8556-98260B1E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5135563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6DFB9F-9C9A-4DC9-BC9E-33CFD79F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5616575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4A47BE-7B44-4CDD-9A4D-441433F8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65455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7DDF3F-6D60-4DF9-A361-1E61D316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135563"/>
            <a:ext cx="26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D5BB3B-1D09-4B1D-B8C5-EE2E94EC5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616575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138441-2BA9-4F94-AC2F-50B45AC7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13556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168F83-4A9F-4571-9E55-26A1B160F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5616575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D3D931-2F3B-433F-BB6A-F9769D4E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56165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+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850052-1857-47DC-BCCD-3C4EA62F528C}"/>
              </a:ext>
            </a:extLst>
          </p:cNvPr>
          <p:cNvSpPr/>
          <p:nvPr/>
        </p:nvSpPr>
        <p:spPr bwMode="auto">
          <a:xfrm>
            <a:off x="7225278" y="3892070"/>
            <a:ext cx="1070640" cy="65060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2000">
                <a:schemeClr val="bg1">
                  <a:alpha val="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latin typeface="Imago" pitchFamily="2" charset="0"/>
              <a:cs typeface="Arial" charset="0"/>
            </a:endParaRPr>
          </a:p>
        </p:txBody>
      </p:sp>
      <p:sp>
        <p:nvSpPr>
          <p:cNvPr id="37921" name="TextBox 21">
            <a:extLst>
              <a:ext uri="{FF2B5EF4-FFF2-40B4-BE49-F238E27FC236}">
                <a16:creationId xmlns:a16="http://schemas.microsoft.com/office/drawing/2014/main" id="{E1F017C9-0CCB-466E-B87B-C2A1EE97E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13200"/>
            <a:ext cx="1157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Cancer</a:t>
            </a:r>
            <a:endParaRPr lang="en-US" altLang="cs-CZ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333059-1F36-4A34-AB3C-5D41BB5ACB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8525" y="4851400"/>
            <a:ext cx="348773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B617486-C92E-4158-BCAA-D5F225D16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92838" y="5319713"/>
            <a:ext cx="20034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ABC96C-2E3F-4536-BE67-7451537554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39013" y="5800725"/>
            <a:ext cx="85725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A00443A-2FA7-55EF-0C5F-B0C09067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B28564-EC2D-D748-C0F0-7AE32922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39" y="2348880"/>
            <a:ext cx="8229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Screening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vs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Vaccination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77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ylindrická disekce jehlou - 1">
            <a:extLst>
              <a:ext uri="{FF2B5EF4-FFF2-40B4-BE49-F238E27FC236}">
                <a16:creationId xmlns:a16="http://schemas.microsoft.com/office/drawing/2014/main" id="{507358D4-75A6-4BC4-B063-A2A361802F8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564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ylindrická disekce jehlou - 7">
            <a:extLst>
              <a:ext uri="{FF2B5EF4-FFF2-40B4-BE49-F238E27FC236}">
                <a16:creationId xmlns:a16="http://schemas.microsoft.com/office/drawing/2014/main" id="{DDB5315F-2DCE-4DA5-BD3D-4D36C30C81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565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ylindrická disekce jehlou - 8">
            <a:extLst>
              <a:ext uri="{FF2B5EF4-FFF2-40B4-BE49-F238E27FC236}">
                <a16:creationId xmlns:a16="http://schemas.microsoft.com/office/drawing/2014/main" id="{79A8F096-9376-4DD5-8F6D-CE199E5E4C9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109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F812A3-E1A9-44AF-B1DF-60D41FFA9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staging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AAE3F17-1D31-4B86-8BFB-54C9D5E4E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3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3FCC065-BB6E-42C3-A595-DFC77290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74637"/>
          </a:xfrm>
        </p:spPr>
        <p:txBody>
          <a:bodyPr/>
          <a:lstStyle/>
          <a:p>
            <a:r>
              <a:rPr lang="cs-CZ" altLang="en-US" sz="3600" dirty="0" err="1"/>
              <a:t>Clinical</a:t>
            </a:r>
            <a:r>
              <a:rPr lang="cs-CZ" altLang="en-US" sz="3600" dirty="0"/>
              <a:t> </a:t>
            </a:r>
            <a:r>
              <a:rPr lang="cs-CZ" altLang="en-US" sz="3600" dirty="0" err="1"/>
              <a:t>staging</a:t>
            </a:r>
            <a:endParaRPr lang="en-GB" altLang="en-US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313088-99F9-4937-88C6-B60DAFDE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Mandatory clinical and radiological diagnostic work-up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Local work-up: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	Pelvic examination and biopsy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	</a:t>
            </a:r>
            <a:r>
              <a:rPr lang="en-US" sz="2000" b="1" i="1" u="sng" dirty="0"/>
              <a:t>Pelvic MRI OR </a:t>
            </a:r>
            <a:r>
              <a:rPr lang="en-US" sz="2000" b="1" i="1" u="sng" dirty="0" err="1"/>
              <a:t>endovaginal</a:t>
            </a:r>
            <a:r>
              <a:rPr lang="en-US" sz="2000" b="1" i="1" u="sng" dirty="0"/>
              <a:t>/transrectal </a:t>
            </a:r>
            <a:r>
              <a:rPr lang="cs-CZ" sz="2000" b="1" i="1" u="sng" dirty="0"/>
              <a:t>expert </a:t>
            </a:r>
            <a:r>
              <a:rPr lang="en-US" sz="2000" b="1" i="1" u="sng" dirty="0"/>
              <a:t>ultrasound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b="1" dirty="0"/>
              <a:t>Nodal / distant work-up (LACC or suspicious LN): </a:t>
            </a:r>
            <a:r>
              <a:rPr lang="en-US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	PET-CT or chest/abdomen CT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/>
              <a:t>	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2" descr="36 obr.png">
            <a:extLst>
              <a:ext uri="{FF2B5EF4-FFF2-40B4-BE49-F238E27FC236}">
                <a16:creationId xmlns:a16="http://schemas.microsoft.com/office/drawing/2014/main" id="{9C9FC9F3-AFC9-49AD-A5C6-6BC4A825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125538"/>
            <a:ext cx="79756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6EC96C23-DB8A-44C7-B658-B9DADE0E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6211888"/>
            <a:ext cx="1906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CZ/CER/0018/14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55491-EFDE-4767-8FA1-5007F374F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Risk </a:t>
            </a:r>
            <a:r>
              <a:rPr lang="cs-CZ" dirty="0" err="1"/>
              <a:t>factors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AE9E17-1ACE-42BF-AF43-AF0D94699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6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A09F10-B95F-46CC-9D02-FFFD19D4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64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D654E5-DAB4-49FC-9D00-43CE0CAC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204864"/>
            <a:ext cx="7509520" cy="38164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 err="1"/>
              <a:t>Sexual</a:t>
            </a:r>
            <a:r>
              <a:rPr lang="cs-CZ" sz="2400" dirty="0"/>
              <a:t> </a:t>
            </a:r>
            <a:r>
              <a:rPr lang="cs-CZ" sz="2400" dirty="0" err="1"/>
              <a:t>behaviour</a:t>
            </a:r>
            <a:r>
              <a:rPr lang="cs-CZ" sz="2400" dirty="0"/>
              <a:t> (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partners</a:t>
            </a:r>
            <a:r>
              <a:rPr lang="cs-CZ" sz="2400" dirty="0"/>
              <a:t>, early debute)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HPV </a:t>
            </a:r>
            <a:r>
              <a:rPr lang="cs-CZ" sz="2400" dirty="0" err="1"/>
              <a:t>infection</a:t>
            </a:r>
            <a:r>
              <a:rPr lang="cs-CZ" sz="2400" dirty="0"/>
              <a:t>, </a:t>
            </a:r>
            <a:r>
              <a:rPr lang="cs-CZ" sz="2400" dirty="0" err="1"/>
              <a:t>precancer</a:t>
            </a:r>
            <a:r>
              <a:rPr lang="cs-CZ" sz="2400" dirty="0"/>
              <a:t> </a:t>
            </a:r>
            <a:r>
              <a:rPr lang="cs-CZ" sz="2400" dirty="0" err="1"/>
              <a:t>lesion</a:t>
            </a:r>
            <a:r>
              <a:rPr lang="cs-CZ" sz="2400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Smoking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No </a:t>
            </a:r>
            <a:r>
              <a:rPr lang="cs-CZ" sz="2400" dirty="0" err="1"/>
              <a:t>vaccination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HPV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41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247"/>
          <a:stretch/>
        </p:blipFill>
        <p:spPr>
          <a:xfrm>
            <a:off x="395426" y="1452162"/>
            <a:ext cx="8487317" cy="37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2764"/>
          <a:stretch/>
        </p:blipFill>
        <p:spPr>
          <a:xfrm>
            <a:off x="59043" y="1314450"/>
            <a:ext cx="9084958" cy="42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F812A3-E1A9-44AF-B1DF-60D41FFA9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Prognostic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AAE3F17-1D31-4B86-8BFB-54C9D5E4E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3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AD9FE-A4B4-4BDA-8C02-396F6536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58E9F-9BCB-4E77-A372-3D6CEFF4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204864"/>
            <a:ext cx="7293496" cy="38164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Tumor </a:t>
            </a:r>
            <a:r>
              <a:rPr lang="cs-CZ" dirty="0" err="1"/>
              <a:t>related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Tumor </a:t>
            </a:r>
            <a:r>
              <a:rPr lang="cs-CZ" sz="2400" dirty="0" err="1"/>
              <a:t>size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	LVSI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err="1"/>
              <a:t>Parametrial</a:t>
            </a:r>
            <a:r>
              <a:rPr lang="cs-CZ" sz="2400" dirty="0"/>
              <a:t> </a:t>
            </a:r>
            <a:r>
              <a:rPr lang="cs-CZ" sz="2400" dirty="0" err="1"/>
              <a:t>invasion</a:t>
            </a:r>
            <a:r>
              <a:rPr lang="cs-CZ" sz="2400" dirty="0"/>
              <a:t>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b="1" dirty="0"/>
              <a:t>Extra-</a:t>
            </a:r>
            <a:r>
              <a:rPr lang="cs-CZ" b="1" dirty="0" err="1"/>
              <a:t>tumoral</a:t>
            </a:r>
            <a:r>
              <a:rPr lang="cs-CZ" b="1" dirty="0"/>
              <a:t>: 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sz="2400" b="1" dirty="0" err="1"/>
              <a:t>Lymph</a:t>
            </a:r>
            <a:r>
              <a:rPr lang="cs-CZ" sz="2400" b="1" dirty="0"/>
              <a:t> node </a:t>
            </a:r>
            <a:r>
              <a:rPr lang="cs-CZ" sz="2400" b="1" dirty="0" err="1"/>
              <a:t>involvement</a:t>
            </a: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66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FE8DD3-60EC-4422-8581-D770BB122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Classification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4DC8F76-9982-46A3-B694-8F281D61D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85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69EB199-386B-4178-93F6-A0A414FEDB1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7622"/>
            <a:ext cx="3816424" cy="554444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0B260CF-78FC-4DF5-8E64-06E9655AF43C}"/>
              </a:ext>
            </a:extLst>
          </p:cNvPr>
          <p:cNvSpPr txBox="1"/>
          <p:nvPr/>
        </p:nvSpPr>
        <p:spPr>
          <a:xfrm>
            <a:off x="1131982" y="2204864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1a1 </a:t>
            </a:r>
            <a:r>
              <a:rPr lang="cs-CZ" dirty="0">
                <a:sym typeface="Symbol" panose="05050102010706020507" pitchFamily="18" charset="2"/>
              </a:rPr>
              <a:t> 3 mm</a:t>
            </a:r>
          </a:p>
          <a:p>
            <a:r>
              <a:rPr lang="cs-CZ" dirty="0">
                <a:sym typeface="Symbol" panose="05050102010706020507" pitchFamily="18" charset="2"/>
              </a:rPr>
              <a:t>1a2 ≤ 5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FFE8DD3-60EC-4422-8581-D770BB122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4DC8F76-9982-46A3-B694-8F281D61D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6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4BB1A-CE36-4312-9726-48CB73EB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T1a (</a:t>
            </a:r>
            <a:r>
              <a:rPr lang="cs-CZ" altLang="en-US" dirty="0">
                <a:sym typeface="Symbol" panose="05050102010706020507" pitchFamily="18" charset="2"/>
              </a:rPr>
              <a:t>5mm)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D5EC1-B3B1-4771-8FC5-05EA66EE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hysterectomy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Or </a:t>
            </a:r>
          </a:p>
          <a:p>
            <a:pPr marL="0" indent="0" algn="ctr">
              <a:buNone/>
            </a:pPr>
            <a:r>
              <a:rPr lang="cs-CZ" dirty="0" err="1"/>
              <a:t>Conisation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80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A743BB5-EE09-432A-9ED2-D4105070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7651" name="Picture 3" descr="P3040185">
            <a:extLst>
              <a:ext uri="{FF2B5EF4-FFF2-40B4-BE49-F238E27FC236}">
                <a16:creationId xmlns:a16="http://schemas.microsoft.com/office/drawing/2014/main" id="{C60EA824-C6EC-415E-835D-7103A2E329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T1b</a:t>
            </a:r>
            <a:endParaRPr lang="en-GB" altLang="en-US" sz="3600" dirty="0"/>
          </a:p>
        </p:txBody>
      </p:sp>
      <p:sp>
        <p:nvSpPr>
          <p:cNvPr id="3277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SLN (LN)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 err="1"/>
              <a:t>Frozen</a:t>
            </a:r>
            <a:r>
              <a:rPr lang="cs-CZ" altLang="en-US" sz="2400" dirty="0"/>
              <a:t> </a:t>
            </a:r>
            <a:r>
              <a:rPr lang="cs-CZ" altLang="en-US" sz="2400" dirty="0" err="1"/>
              <a:t>section</a:t>
            </a:r>
            <a:r>
              <a:rPr lang="cs-CZ" altLang="en-US" sz="24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        LN </a:t>
            </a:r>
            <a:r>
              <a:rPr lang="cs-CZ" altLang="en-US" sz="2400" dirty="0" err="1"/>
              <a:t>neg</a:t>
            </a:r>
            <a:r>
              <a:rPr lang="cs-CZ" altLang="en-US" sz="2400" dirty="0"/>
              <a:t> 	          		                  LN </a:t>
            </a:r>
            <a:r>
              <a:rPr lang="cs-CZ" altLang="en-US" sz="2400" dirty="0" err="1"/>
              <a:t>pos</a:t>
            </a:r>
            <a:r>
              <a:rPr lang="cs-CZ" altLang="en-US" sz="2400" dirty="0"/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 </a:t>
            </a:r>
            <a:r>
              <a:rPr lang="cs-CZ" altLang="en-US" sz="2400" dirty="0" err="1"/>
              <a:t>Pelvic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lymphadenectomy</a:t>
            </a:r>
            <a:r>
              <a:rPr lang="cs-CZ" altLang="en-US" sz="2400" dirty="0"/>
              <a:t>				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          </a:t>
            </a:r>
            <a:r>
              <a:rPr lang="cs-CZ" altLang="en-US" sz="2400" dirty="0" err="1"/>
              <a:t>Radical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hysterectomy</a:t>
            </a:r>
            <a:r>
              <a:rPr lang="cs-CZ" altLang="en-US" sz="2400" dirty="0"/>
              <a:t>				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	+/- BSO 			   </a:t>
            </a:r>
            <a:r>
              <a:rPr lang="cs-CZ" altLang="en-US" sz="2400" dirty="0" err="1"/>
              <a:t>Primary</a:t>
            </a:r>
            <a:r>
              <a:rPr lang="cs-CZ" altLang="en-US" sz="2400" dirty="0"/>
              <a:t> </a:t>
            </a:r>
            <a:r>
              <a:rPr lang="cs-CZ" altLang="en-US" sz="2400" dirty="0" err="1"/>
              <a:t>chemoradiation</a:t>
            </a:r>
            <a:r>
              <a:rPr lang="cs-CZ" altLang="en-US" sz="2400" dirty="0"/>
              <a:t>	</a:t>
            </a:r>
            <a:endParaRPr lang="en-GB" altLang="en-US" sz="2400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15F7E8A-09A7-4EFC-BB4A-2F9046AADF49}"/>
              </a:ext>
            </a:extLst>
          </p:cNvPr>
          <p:cNvSpPr/>
          <p:nvPr/>
        </p:nvSpPr>
        <p:spPr>
          <a:xfrm>
            <a:off x="4500563" y="2060575"/>
            <a:ext cx="14287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0CD0C2A6-D818-473E-9CCB-5A18A6D19185}"/>
              </a:ext>
            </a:extLst>
          </p:cNvPr>
          <p:cNvSpPr/>
          <p:nvPr/>
        </p:nvSpPr>
        <p:spPr>
          <a:xfrm>
            <a:off x="2339975" y="3862388"/>
            <a:ext cx="144463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A29B680B-3405-4651-8370-12C3C9943A0C}"/>
              </a:ext>
            </a:extLst>
          </p:cNvPr>
          <p:cNvSpPr/>
          <p:nvPr/>
        </p:nvSpPr>
        <p:spPr>
          <a:xfrm>
            <a:off x="6732588" y="3862388"/>
            <a:ext cx="157162" cy="1078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0D5103C-8C5B-4432-B2E4-A4761BCB7110}"/>
              </a:ext>
            </a:extLst>
          </p:cNvPr>
          <p:cNvCxnSpPr/>
          <p:nvPr/>
        </p:nvCxnSpPr>
        <p:spPr>
          <a:xfrm flipH="1">
            <a:off x="3348038" y="2873375"/>
            <a:ext cx="1079500" cy="4333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3107B78-C840-453C-9335-8115B7EB792B}"/>
              </a:ext>
            </a:extLst>
          </p:cNvPr>
          <p:cNvCxnSpPr>
            <a:cxnSpLocks/>
          </p:cNvCxnSpPr>
          <p:nvPr/>
        </p:nvCxnSpPr>
        <p:spPr>
          <a:xfrm>
            <a:off x="4716463" y="2924175"/>
            <a:ext cx="1008062" cy="382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57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AF812A3-E1A9-44AF-B1DF-60D41FFA9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Fertility sparing management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AAE3F17-1D31-4B86-8BFB-54C9D5E4E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15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Fertility sparing</a:t>
            </a:r>
            <a:endParaRPr lang="en-GB" altLang="en-US" sz="3600"/>
          </a:p>
        </p:txBody>
      </p:sp>
      <p:sp>
        <p:nvSpPr>
          <p:cNvPr id="430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/>
              <a:t>Candidate selection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000" i="1"/>
              <a:t>Squamous cell / usual type (HPV related) adenocarcinoma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000" i="1"/>
              <a:t>Largest diameter ≤ 2 cm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/>
              <a:t>LN staging (SLN / LN)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/>
              <a:t>FS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/>
              <a:t>LN neg.			LN pos.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/>
              <a:t>			Identical principles 			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7EFC2BAC-6C46-4D30-A23F-024D53F5FA27}"/>
              </a:ext>
            </a:extLst>
          </p:cNvPr>
          <p:cNvSpPr/>
          <p:nvPr/>
        </p:nvSpPr>
        <p:spPr>
          <a:xfrm>
            <a:off x="4437063" y="2852738"/>
            <a:ext cx="144462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977F9917-1E95-4E2E-9420-48165632B05C}"/>
              </a:ext>
            </a:extLst>
          </p:cNvPr>
          <p:cNvSpPr/>
          <p:nvPr/>
        </p:nvSpPr>
        <p:spPr>
          <a:xfrm>
            <a:off x="4449763" y="3683000"/>
            <a:ext cx="1444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68F3063-C09D-4C8E-BE34-D1EB4A2268BD}"/>
              </a:ext>
            </a:extLst>
          </p:cNvPr>
          <p:cNvCxnSpPr>
            <a:cxnSpLocks/>
          </p:cNvCxnSpPr>
          <p:nvPr/>
        </p:nvCxnSpPr>
        <p:spPr>
          <a:xfrm flipH="1">
            <a:off x="3348038" y="4581525"/>
            <a:ext cx="936625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01DB817-8E20-4F3D-A001-5DBA4C884CF1}"/>
              </a:ext>
            </a:extLst>
          </p:cNvPr>
          <p:cNvCxnSpPr>
            <a:cxnSpLocks/>
          </p:cNvCxnSpPr>
          <p:nvPr/>
        </p:nvCxnSpPr>
        <p:spPr>
          <a:xfrm>
            <a:off x="4787900" y="4581525"/>
            <a:ext cx="1054100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88C9B51E-BB3B-42D9-A000-93A03B9AC849}"/>
              </a:ext>
            </a:extLst>
          </p:cNvPr>
          <p:cNvSpPr/>
          <p:nvPr/>
        </p:nvSpPr>
        <p:spPr>
          <a:xfrm rot="18468001">
            <a:off x="3271044" y="5287169"/>
            <a:ext cx="153988" cy="75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BEF79E95-6077-4C86-969F-FE17C67D2341}"/>
              </a:ext>
            </a:extLst>
          </p:cNvPr>
          <p:cNvSpPr/>
          <p:nvPr/>
        </p:nvSpPr>
        <p:spPr>
          <a:xfrm rot="2543525">
            <a:off x="5849938" y="5287963"/>
            <a:ext cx="153987" cy="75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68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66D36AF-B321-4EC5-8B4A-05E36B23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0483" name="Zástupný symbol pro obsah 3" descr="Figure 13 - Key condition for fertility sparing surgery (isthmus - cranial tumor margin distance).tiff">
            <a:extLst>
              <a:ext uri="{FF2B5EF4-FFF2-40B4-BE49-F238E27FC236}">
                <a16:creationId xmlns:a16="http://schemas.microsoft.com/office/drawing/2014/main" id="{1CC4B0EB-B026-4F45-AFEB-D2E5A59D3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797050"/>
            <a:ext cx="2366963" cy="45275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33E7252C-F130-4A1B-8FA7-AD27982C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1" name="Zástupný symbol pro obsah 3" descr="can-9-506fig1.jpg">
            <a:extLst>
              <a:ext uri="{FF2B5EF4-FFF2-40B4-BE49-F238E27FC236}">
                <a16:creationId xmlns:a16="http://schemas.microsoft.com/office/drawing/2014/main" id="{06F3D32D-B700-4A2B-AAFD-6803E5789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60350"/>
            <a:ext cx="4665662" cy="6032500"/>
          </a:xfrm>
        </p:spPr>
      </p:pic>
      <p:sp>
        <p:nvSpPr>
          <p:cNvPr id="48132" name="TextovéPole 4">
            <a:extLst>
              <a:ext uri="{FF2B5EF4-FFF2-40B4-BE49-F238E27FC236}">
                <a16:creationId xmlns:a16="http://schemas.microsoft.com/office/drawing/2014/main" id="{A15D8C93-5762-4C67-97DB-1D89B467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37449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=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conization</a:t>
            </a: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 =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simple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trachelectomy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(ST)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 =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vaginal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radical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trachelectomy</a:t>
            </a: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 =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abdominal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radical</a:t>
            </a:r>
            <a:r>
              <a:rPr kumimoji="0" lang="cs-CZ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trachelectomy</a:t>
            </a:r>
            <a:endParaRPr kumimoji="0" lang="cs-CZ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E5F3702F-8A63-4EBC-BD2B-CC18C54A4A39}"/>
              </a:ext>
            </a:extLst>
          </p:cNvPr>
          <p:cNvSpPr/>
          <p:nvPr/>
        </p:nvSpPr>
        <p:spPr>
          <a:xfrm>
            <a:off x="4687410" y="3506680"/>
            <a:ext cx="630314" cy="1447060"/>
          </a:xfrm>
          <a:custGeom>
            <a:avLst/>
            <a:gdLst>
              <a:gd name="connsiteX0" fmla="*/ 630314 w 630314"/>
              <a:gd name="connsiteY0" fmla="*/ 443883 h 1447060"/>
              <a:gd name="connsiteX1" fmla="*/ 630314 w 630314"/>
              <a:gd name="connsiteY1" fmla="*/ 443883 h 1447060"/>
              <a:gd name="connsiteX2" fmla="*/ 585926 w 630314"/>
              <a:gd name="connsiteY2" fmla="*/ 363984 h 1447060"/>
              <a:gd name="connsiteX3" fmla="*/ 559293 w 630314"/>
              <a:gd name="connsiteY3" fmla="*/ 346229 h 1447060"/>
              <a:gd name="connsiteX4" fmla="*/ 550415 w 630314"/>
              <a:gd name="connsiteY4" fmla="*/ 319596 h 1447060"/>
              <a:gd name="connsiteX5" fmla="*/ 532660 w 630314"/>
              <a:gd name="connsiteY5" fmla="*/ 292963 h 1447060"/>
              <a:gd name="connsiteX6" fmla="*/ 497149 w 630314"/>
              <a:gd name="connsiteY6" fmla="*/ 239697 h 1447060"/>
              <a:gd name="connsiteX7" fmla="*/ 488272 w 630314"/>
              <a:gd name="connsiteY7" fmla="*/ 213064 h 1447060"/>
              <a:gd name="connsiteX8" fmla="*/ 417250 w 630314"/>
              <a:gd name="connsiteY8" fmla="*/ 150920 h 1447060"/>
              <a:gd name="connsiteX9" fmla="*/ 390617 w 630314"/>
              <a:gd name="connsiteY9" fmla="*/ 142042 h 1447060"/>
              <a:gd name="connsiteX10" fmla="*/ 328473 w 630314"/>
              <a:gd name="connsiteY10" fmla="*/ 79899 h 1447060"/>
              <a:gd name="connsiteX11" fmla="*/ 301840 w 630314"/>
              <a:gd name="connsiteY11" fmla="*/ 62143 h 1447060"/>
              <a:gd name="connsiteX12" fmla="*/ 275207 w 630314"/>
              <a:gd name="connsiteY12" fmla="*/ 53266 h 1447060"/>
              <a:gd name="connsiteX13" fmla="*/ 221941 w 630314"/>
              <a:gd name="connsiteY13" fmla="*/ 17755 h 1447060"/>
              <a:gd name="connsiteX14" fmla="*/ 142042 w 630314"/>
              <a:gd name="connsiteY14" fmla="*/ 0 h 1447060"/>
              <a:gd name="connsiteX15" fmla="*/ 106532 w 630314"/>
              <a:gd name="connsiteY15" fmla="*/ 35510 h 1447060"/>
              <a:gd name="connsiteX16" fmla="*/ 62143 w 630314"/>
              <a:gd name="connsiteY16" fmla="*/ 79899 h 1447060"/>
              <a:gd name="connsiteX17" fmla="*/ 53266 w 630314"/>
              <a:gd name="connsiteY17" fmla="*/ 106532 h 1447060"/>
              <a:gd name="connsiteX18" fmla="*/ 44388 w 630314"/>
              <a:gd name="connsiteY18" fmla="*/ 150920 h 1447060"/>
              <a:gd name="connsiteX19" fmla="*/ 17755 w 630314"/>
              <a:gd name="connsiteY19" fmla="*/ 168675 h 1447060"/>
              <a:gd name="connsiteX20" fmla="*/ 0 w 630314"/>
              <a:gd name="connsiteY20" fmla="*/ 186431 h 1447060"/>
              <a:gd name="connsiteX21" fmla="*/ 26633 w 630314"/>
              <a:gd name="connsiteY21" fmla="*/ 195308 h 1447060"/>
              <a:gd name="connsiteX22" fmla="*/ 53266 w 630314"/>
              <a:gd name="connsiteY22" fmla="*/ 239697 h 1447060"/>
              <a:gd name="connsiteX23" fmla="*/ 62143 w 630314"/>
              <a:gd name="connsiteY23" fmla="*/ 284085 h 1447060"/>
              <a:gd name="connsiteX24" fmla="*/ 115409 w 630314"/>
              <a:gd name="connsiteY24" fmla="*/ 310718 h 1447060"/>
              <a:gd name="connsiteX25" fmla="*/ 177553 w 630314"/>
              <a:gd name="connsiteY25" fmla="*/ 363984 h 1447060"/>
              <a:gd name="connsiteX26" fmla="*/ 204186 w 630314"/>
              <a:gd name="connsiteY26" fmla="*/ 372862 h 1447060"/>
              <a:gd name="connsiteX27" fmla="*/ 257452 w 630314"/>
              <a:gd name="connsiteY27" fmla="*/ 399495 h 1447060"/>
              <a:gd name="connsiteX28" fmla="*/ 275207 w 630314"/>
              <a:gd name="connsiteY28" fmla="*/ 452761 h 1447060"/>
              <a:gd name="connsiteX29" fmla="*/ 266330 w 630314"/>
              <a:gd name="connsiteY29" fmla="*/ 568170 h 1447060"/>
              <a:gd name="connsiteX30" fmla="*/ 239697 w 630314"/>
              <a:gd name="connsiteY30" fmla="*/ 656947 h 1447060"/>
              <a:gd name="connsiteX31" fmla="*/ 230819 w 630314"/>
              <a:gd name="connsiteY31" fmla="*/ 683580 h 1447060"/>
              <a:gd name="connsiteX32" fmla="*/ 221941 w 630314"/>
              <a:gd name="connsiteY32" fmla="*/ 727969 h 1447060"/>
              <a:gd name="connsiteX33" fmla="*/ 195308 w 630314"/>
              <a:gd name="connsiteY33" fmla="*/ 790112 h 1447060"/>
              <a:gd name="connsiteX34" fmla="*/ 177553 w 630314"/>
              <a:gd name="connsiteY34" fmla="*/ 843378 h 1447060"/>
              <a:gd name="connsiteX35" fmla="*/ 159798 w 630314"/>
              <a:gd name="connsiteY35" fmla="*/ 896644 h 1447060"/>
              <a:gd name="connsiteX36" fmla="*/ 133165 w 630314"/>
              <a:gd name="connsiteY36" fmla="*/ 985421 h 1447060"/>
              <a:gd name="connsiteX37" fmla="*/ 124287 w 630314"/>
              <a:gd name="connsiteY37" fmla="*/ 1012054 h 1447060"/>
              <a:gd name="connsiteX38" fmla="*/ 115409 w 630314"/>
              <a:gd name="connsiteY38" fmla="*/ 1056442 h 1447060"/>
              <a:gd name="connsiteX39" fmla="*/ 106532 w 630314"/>
              <a:gd name="connsiteY39" fmla="*/ 1083075 h 1447060"/>
              <a:gd name="connsiteX40" fmla="*/ 88776 w 630314"/>
              <a:gd name="connsiteY40" fmla="*/ 1154097 h 1447060"/>
              <a:gd name="connsiteX41" fmla="*/ 97654 w 630314"/>
              <a:gd name="connsiteY41" fmla="*/ 1376038 h 1447060"/>
              <a:gd name="connsiteX42" fmla="*/ 106532 w 630314"/>
              <a:gd name="connsiteY42" fmla="*/ 1402671 h 1447060"/>
              <a:gd name="connsiteX43" fmla="*/ 186431 w 630314"/>
              <a:gd name="connsiteY43" fmla="*/ 1438182 h 1447060"/>
              <a:gd name="connsiteX44" fmla="*/ 213064 w 630314"/>
              <a:gd name="connsiteY44" fmla="*/ 1447060 h 1447060"/>
              <a:gd name="connsiteX45" fmla="*/ 426128 w 630314"/>
              <a:gd name="connsiteY45" fmla="*/ 1438182 h 1447060"/>
              <a:gd name="connsiteX46" fmla="*/ 426128 w 630314"/>
              <a:gd name="connsiteY46" fmla="*/ 1447060 h 1447060"/>
              <a:gd name="connsiteX47" fmla="*/ 452761 w 630314"/>
              <a:gd name="connsiteY47" fmla="*/ 1429304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30314" h="1447060">
                <a:moveTo>
                  <a:pt x="630314" y="443883"/>
                </a:moveTo>
                <a:lnTo>
                  <a:pt x="630314" y="443883"/>
                </a:lnTo>
                <a:cubicBezTo>
                  <a:pt x="615518" y="417250"/>
                  <a:pt x="603846" y="388624"/>
                  <a:pt x="585926" y="363984"/>
                </a:cubicBezTo>
                <a:cubicBezTo>
                  <a:pt x="579650" y="355355"/>
                  <a:pt x="565958" y="354560"/>
                  <a:pt x="559293" y="346229"/>
                </a:cubicBezTo>
                <a:cubicBezTo>
                  <a:pt x="553447" y="338922"/>
                  <a:pt x="554600" y="327966"/>
                  <a:pt x="550415" y="319596"/>
                </a:cubicBezTo>
                <a:cubicBezTo>
                  <a:pt x="545643" y="310053"/>
                  <a:pt x="537432" y="302506"/>
                  <a:pt x="532660" y="292963"/>
                </a:cubicBezTo>
                <a:cubicBezTo>
                  <a:pt x="506965" y="241573"/>
                  <a:pt x="547635" y="290183"/>
                  <a:pt x="497149" y="239697"/>
                </a:cubicBezTo>
                <a:cubicBezTo>
                  <a:pt x="494190" y="230819"/>
                  <a:pt x="493887" y="220550"/>
                  <a:pt x="488272" y="213064"/>
                </a:cubicBezTo>
                <a:cubicBezTo>
                  <a:pt x="474387" y="194550"/>
                  <a:pt x="441893" y="163242"/>
                  <a:pt x="417250" y="150920"/>
                </a:cubicBezTo>
                <a:cubicBezTo>
                  <a:pt x="408880" y="146735"/>
                  <a:pt x="399495" y="145001"/>
                  <a:pt x="390617" y="142042"/>
                </a:cubicBezTo>
                <a:cubicBezTo>
                  <a:pt x="349916" y="80990"/>
                  <a:pt x="375351" y="95523"/>
                  <a:pt x="328473" y="79899"/>
                </a:cubicBezTo>
                <a:cubicBezTo>
                  <a:pt x="319595" y="73980"/>
                  <a:pt x="311383" y="66915"/>
                  <a:pt x="301840" y="62143"/>
                </a:cubicBezTo>
                <a:cubicBezTo>
                  <a:pt x="293470" y="57958"/>
                  <a:pt x="283387" y="57811"/>
                  <a:pt x="275207" y="53266"/>
                </a:cubicBezTo>
                <a:cubicBezTo>
                  <a:pt x="256553" y="42903"/>
                  <a:pt x="242990" y="21263"/>
                  <a:pt x="221941" y="17755"/>
                </a:cubicBezTo>
                <a:cubicBezTo>
                  <a:pt x="159445" y="7339"/>
                  <a:pt x="185752" y="14569"/>
                  <a:pt x="142042" y="0"/>
                </a:cubicBezTo>
                <a:cubicBezTo>
                  <a:pt x="86803" y="18412"/>
                  <a:pt x="138096" y="-6576"/>
                  <a:pt x="106532" y="35510"/>
                </a:cubicBezTo>
                <a:cubicBezTo>
                  <a:pt x="93977" y="52250"/>
                  <a:pt x="62143" y="79899"/>
                  <a:pt x="62143" y="79899"/>
                </a:cubicBezTo>
                <a:cubicBezTo>
                  <a:pt x="59184" y="88777"/>
                  <a:pt x="55536" y="97454"/>
                  <a:pt x="53266" y="106532"/>
                </a:cubicBezTo>
                <a:cubicBezTo>
                  <a:pt x="49606" y="121171"/>
                  <a:pt x="51874" y="137819"/>
                  <a:pt x="44388" y="150920"/>
                </a:cubicBezTo>
                <a:cubicBezTo>
                  <a:pt x="39094" y="160184"/>
                  <a:pt x="26086" y="162010"/>
                  <a:pt x="17755" y="168675"/>
                </a:cubicBezTo>
                <a:cubicBezTo>
                  <a:pt x="11219" y="173904"/>
                  <a:pt x="5918" y="180512"/>
                  <a:pt x="0" y="186431"/>
                </a:cubicBezTo>
                <a:cubicBezTo>
                  <a:pt x="8878" y="189390"/>
                  <a:pt x="18609" y="190493"/>
                  <a:pt x="26633" y="195308"/>
                </a:cubicBezTo>
                <a:cubicBezTo>
                  <a:pt x="45105" y="206391"/>
                  <a:pt x="48337" y="219982"/>
                  <a:pt x="53266" y="239697"/>
                </a:cubicBezTo>
                <a:cubicBezTo>
                  <a:pt x="56926" y="254335"/>
                  <a:pt x="54657" y="270984"/>
                  <a:pt x="62143" y="284085"/>
                </a:cubicBezTo>
                <a:cubicBezTo>
                  <a:pt x="70241" y="298257"/>
                  <a:pt x="101739" y="306161"/>
                  <a:pt x="115409" y="310718"/>
                </a:cubicBezTo>
                <a:cubicBezTo>
                  <a:pt x="137253" y="332562"/>
                  <a:pt x="150511" y="350463"/>
                  <a:pt x="177553" y="363984"/>
                </a:cubicBezTo>
                <a:cubicBezTo>
                  <a:pt x="185923" y="368169"/>
                  <a:pt x="195816" y="368677"/>
                  <a:pt x="204186" y="372862"/>
                </a:cubicBezTo>
                <a:cubicBezTo>
                  <a:pt x="273025" y="407281"/>
                  <a:pt x="190509" y="377180"/>
                  <a:pt x="257452" y="399495"/>
                </a:cubicBezTo>
                <a:cubicBezTo>
                  <a:pt x="263370" y="417250"/>
                  <a:pt x="276642" y="434100"/>
                  <a:pt x="275207" y="452761"/>
                </a:cubicBezTo>
                <a:cubicBezTo>
                  <a:pt x="272248" y="491231"/>
                  <a:pt x="270838" y="529851"/>
                  <a:pt x="266330" y="568170"/>
                </a:cubicBezTo>
                <a:cubicBezTo>
                  <a:pt x="263891" y="588902"/>
                  <a:pt x="244471" y="642626"/>
                  <a:pt x="239697" y="656947"/>
                </a:cubicBezTo>
                <a:cubicBezTo>
                  <a:pt x="236738" y="665825"/>
                  <a:pt x="232654" y="674404"/>
                  <a:pt x="230819" y="683580"/>
                </a:cubicBezTo>
                <a:cubicBezTo>
                  <a:pt x="227860" y="698376"/>
                  <a:pt x="225601" y="713330"/>
                  <a:pt x="221941" y="727969"/>
                </a:cubicBezTo>
                <a:cubicBezTo>
                  <a:pt x="212413" y="766080"/>
                  <a:pt x="212251" y="747755"/>
                  <a:pt x="195308" y="790112"/>
                </a:cubicBezTo>
                <a:cubicBezTo>
                  <a:pt x="188357" y="807489"/>
                  <a:pt x="183471" y="825623"/>
                  <a:pt x="177553" y="843378"/>
                </a:cubicBezTo>
                <a:lnTo>
                  <a:pt x="159798" y="896644"/>
                </a:lnTo>
                <a:cubicBezTo>
                  <a:pt x="146381" y="950309"/>
                  <a:pt x="154777" y="920585"/>
                  <a:pt x="133165" y="985421"/>
                </a:cubicBezTo>
                <a:cubicBezTo>
                  <a:pt x="130206" y="994299"/>
                  <a:pt x="126122" y="1002878"/>
                  <a:pt x="124287" y="1012054"/>
                </a:cubicBezTo>
                <a:cubicBezTo>
                  <a:pt x="121328" y="1026850"/>
                  <a:pt x="119069" y="1041803"/>
                  <a:pt x="115409" y="1056442"/>
                </a:cubicBezTo>
                <a:cubicBezTo>
                  <a:pt x="113139" y="1065520"/>
                  <a:pt x="108994" y="1074047"/>
                  <a:pt x="106532" y="1083075"/>
                </a:cubicBezTo>
                <a:cubicBezTo>
                  <a:pt x="100111" y="1106618"/>
                  <a:pt x="88776" y="1154097"/>
                  <a:pt x="88776" y="1154097"/>
                </a:cubicBezTo>
                <a:cubicBezTo>
                  <a:pt x="91735" y="1228077"/>
                  <a:pt x="92379" y="1302187"/>
                  <a:pt x="97654" y="1376038"/>
                </a:cubicBezTo>
                <a:cubicBezTo>
                  <a:pt x="98321" y="1385372"/>
                  <a:pt x="100686" y="1395364"/>
                  <a:pt x="106532" y="1402671"/>
                </a:cubicBezTo>
                <a:cubicBezTo>
                  <a:pt x="121881" y="1421857"/>
                  <a:pt x="170152" y="1432756"/>
                  <a:pt x="186431" y="1438182"/>
                </a:cubicBezTo>
                <a:lnTo>
                  <a:pt x="213064" y="1447060"/>
                </a:lnTo>
                <a:cubicBezTo>
                  <a:pt x="284080" y="1443972"/>
                  <a:pt x="355045" y="1438182"/>
                  <a:pt x="426128" y="1438182"/>
                </a:cubicBezTo>
                <a:lnTo>
                  <a:pt x="426128" y="1447060"/>
                </a:lnTo>
                <a:lnTo>
                  <a:pt x="452761" y="1429304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A8BDEA-FA52-4133-80D7-0F5A4E066487}"/>
              </a:ext>
            </a:extLst>
          </p:cNvPr>
          <p:cNvSpPr txBox="1"/>
          <p:nvPr/>
        </p:nvSpPr>
        <p:spPr>
          <a:xfrm>
            <a:off x="4913446" y="367330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5359D6DE-89B4-4399-8D01-A41B70FA3804}"/>
              </a:ext>
            </a:extLst>
          </p:cNvPr>
          <p:cNvSpPr/>
          <p:nvPr/>
        </p:nvSpPr>
        <p:spPr>
          <a:xfrm>
            <a:off x="6125592" y="4545367"/>
            <a:ext cx="374790" cy="790113"/>
          </a:xfrm>
          <a:custGeom>
            <a:avLst/>
            <a:gdLst>
              <a:gd name="connsiteX0" fmla="*/ 284086 w 374790"/>
              <a:gd name="connsiteY0" fmla="*/ 0 h 790113"/>
              <a:gd name="connsiteX1" fmla="*/ 284086 w 374790"/>
              <a:gd name="connsiteY1" fmla="*/ 0 h 790113"/>
              <a:gd name="connsiteX2" fmla="*/ 159798 w 374790"/>
              <a:gd name="connsiteY2" fmla="*/ 53266 h 790113"/>
              <a:gd name="connsiteX3" fmla="*/ 133165 w 374790"/>
              <a:gd name="connsiteY3" fmla="*/ 71021 h 790113"/>
              <a:gd name="connsiteX4" fmla="*/ 79899 w 374790"/>
              <a:gd name="connsiteY4" fmla="*/ 88777 h 790113"/>
              <a:gd name="connsiteX5" fmla="*/ 62144 w 374790"/>
              <a:gd name="connsiteY5" fmla="*/ 115410 h 790113"/>
              <a:gd name="connsiteX6" fmla="*/ 26633 w 374790"/>
              <a:gd name="connsiteY6" fmla="*/ 150920 h 790113"/>
              <a:gd name="connsiteX7" fmla="*/ 8878 w 374790"/>
              <a:gd name="connsiteY7" fmla="*/ 204186 h 790113"/>
              <a:gd name="connsiteX8" fmla="*/ 0 w 374790"/>
              <a:gd name="connsiteY8" fmla="*/ 230819 h 790113"/>
              <a:gd name="connsiteX9" fmla="*/ 8878 w 374790"/>
              <a:gd name="connsiteY9" fmla="*/ 506027 h 790113"/>
              <a:gd name="connsiteX10" fmla="*/ 17756 w 374790"/>
              <a:gd name="connsiteY10" fmla="*/ 541538 h 790113"/>
              <a:gd name="connsiteX11" fmla="*/ 26633 w 374790"/>
              <a:gd name="connsiteY11" fmla="*/ 621437 h 790113"/>
              <a:gd name="connsiteX12" fmla="*/ 53266 w 374790"/>
              <a:gd name="connsiteY12" fmla="*/ 745724 h 790113"/>
              <a:gd name="connsiteX13" fmla="*/ 97655 w 374790"/>
              <a:gd name="connsiteY13" fmla="*/ 790113 h 790113"/>
              <a:gd name="connsiteX14" fmla="*/ 159798 w 374790"/>
              <a:gd name="connsiteY14" fmla="*/ 781235 h 790113"/>
              <a:gd name="connsiteX15" fmla="*/ 177554 w 374790"/>
              <a:gd name="connsiteY15" fmla="*/ 763480 h 790113"/>
              <a:gd name="connsiteX16" fmla="*/ 204187 w 374790"/>
              <a:gd name="connsiteY16" fmla="*/ 754602 h 790113"/>
              <a:gd name="connsiteX17" fmla="*/ 221942 w 374790"/>
              <a:gd name="connsiteY17" fmla="*/ 692458 h 790113"/>
              <a:gd name="connsiteX18" fmla="*/ 239697 w 374790"/>
              <a:gd name="connsiteY18" fmla="*/ 639192 h 790113"/>
              <a:gd name="connsiteX19" fmla="*/ 301841 w 374790"/>
              <a:gd name="connsiteY19" fmla="*/ 621437 h 790113"/>
              <a:gd name="connsiteX20" fmla="*/ 319596 w 374790"/>
              <a:gd name="connsiteY20" fmla="*/ 115410 h 790113"/>
              <a:gd name="connsiteX21" fmla="*/ 301841 w 374790"/>
              <a:gd name="connsiteY21" fmla="*/ 62144 h 790113"/>
              <a:gd name="connsiteX22" fmla="*/ 284086 w 374790"/>
              <a:gd name="connsiteY22" fmla="*/ 0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4790" h="790113">
                <a:moveTo>
                  <a:pt x="284086" y="0"/>
                </a:moveTo>
                <a:lnTo>
                  <a:pt x="284086" y="0"/>
                </a:lnTo>
                <a:cubicBezTo>
                  <a:pt x="105685" y="35679"/>
                  <a:pt x="257258" y="-11706"/>
                  <a:pt x="159798" y="53266"/>
                </a:cubicBezTo>
                <a:cubicBezTo>
                  <a:pt x="150920" y="59184"/>
                  <a:pt x="142915" y="66688"/>
                  <a:pt x="133165" y="71021"/>
                </a:cubicBezTo>
                <a:cubicBezTo>
                  <a:pt x="116062" y="78622"/>
                  <a:pt x="79899" y="88777"/>
                  <a:pt x="79899" y="88777"/>
                </a:cubicBezTo>
                <a:cubicBezTo>
                  <a:pt x="73981" y="97655"/>
                  <a:pt x="69088" y="107309"/>
                  <a:pt x="62144" y="115410"/>
                </a:cubicBezTo>
                <a:cubicBezTo>
                  <a:pt x="51250" y="128120"/>
                  <a:pt x="35246" y="136566"/>
                  <a:pt x="26633" y="150920"/>
                </a:cubicBezTo>
                <a:cubicBezTo>
                  <a:pt x="17004" y="166969"/>
                  <a:pt x="14796" y="186431"/>
                  <a:pt x="8878" y="204186"/>
                </a:cubicBezTo>
                <a:lnTo>
                  <a:pt x="0" y="230819"/>
                </a:lnTo>
                <a:cubicBezTo>
                  <a:pt x="2959" y="322555"/>
                  <a:pt x="3642" y="414393"/>
                  <a:pt x="8878" y="506027"/>
                </a:cubicBezTo>
                <a:cubicBezTo>
                  <a:pt x="9574" y="518208"/>
                  <a:pt x="15901" y="529479"/>
                  <a:pt x="17756" y="541538"/>
                </a:cubicBezTo>
                <a:cubicBezTo>
                  <a:pt x="21831" y="568023"/>
                  <a:pt x="23502" y="594824"/>
                  <a:pt x="26633" y="621437"/>
                </a:cubicBezTo>
                <a:cubicBezTo>
                  <a:pt x="28485" y="637179"/>
                  <a:pt x="35299" y="727757"/>
                  <a:pt x="53266" y="745724"/>
                </a:cubicBezTo>
                <a:lnTo>
                  <a:pt x="97655" y="790113"/>
                </a:lnTo>
                <a:cubicBezTo>
                  <a:pt x="118369" y="787154"/>
                  <a:pt x="139947" y="787852"/>
                  <a:pt x="159798" y="781235"/>
                </a:cubicBezTo>
                <a:cubicBezTo>
                  <a:pt x="167739" y="778588"/>
                  <a:pt x="170377" y="767786"/>
                  <a:pt x="177554" y="763480"/>
                </a:cubicBezTo>
                <a:cubicBezTo>
                  <a:pt x="185578" y="758665"/>
                  <a:pt x="195309" y="757561"/>
                  <a:pt x="204187" y="754602"/>
                </a:cubicBezTo>
                <a:cubicBezTo>
                  <a:pt x="234029" y="665068"/>
                  <a:pt x="188489" y="803969"/>
                  <a:pt x="221942" y="692458"/>
                </a:cubicBezTo>
                <a:cubicBezTo>
                  <a:pt x="227320" y="674532"/>
                  <a:pt x="221942" y="645110"/>
                  <a:pt x="239697" y="639192"/>
                </a:cubicBezTo>
                <a:cubicBezTo>
                  <a:pt x="277905" y="626457"/>
                  <a:pt x="257252" y="632585"/>
                  <a:pt x="301841" y="621437"/>
                </a:cubicBezTo>
                <a:cubicBezTo>
                  <a:pt x="440329" y="482949"/>
                  <a:pt x="343456" y="592607"/>
                  <a:pt x="319596" y="115410"/>
                </a:cubicBezTo>
                <a:cubicBezTo>
                  <a:pt x="318661" y="96718"/>
                  <a:pt x="306380" y="80301"/>
                  <a:pt x="301841" y="62144"/>
                </a:cubicBezTo>
                <a:cubicBezTo>
                  <a:pt x="290092" y="15149"/>
                  <a:pt x="287045" y="10357"/>
                  <a:pt x="284086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D526EC90-64FA-4579-B854-50C8B8EEA898}"/>
              </a:ext>
            </a:extLst>
          </p:cNvPr>
          <p:cNvSpPr/>
          <p:nvPr/>
        </p:nvSpPr>
        <p:spPr>
          <a:xfrm>
            <a:off x="6454066" y="4403324"/>
            <a:ext cx="621488" cy="1020932"/>
          </a:xfrm>
          <a:custGeom>
            <a:avLst/>
            <a:gdLst>
              <a:gd name="connsiteX0" fmla="*/ 0 w 621488"/>
              <a:gd name="connsiteY0" fmla="*/ 0 h 1020932"/>
              <a:gd name="connsiteX1" fmla="*/ 0 w 621488"/>
              <a:gd name="connsiteY1" fmla="*/ 0 h 1020932"/>
              <a:gd name="connsiteX2" fmla="*/ 79899 w 621488"/>
              <a:gd name="connsiteY2" fmla="*/ 17756 h 1020932"/>
              <a:gd name="connsiteX3" fmla="*/ 159798 w 621488"/>
              <a:gd name="connsiteY3" fmla="*/ 44389 h 1020932"/>
              <a:gd name="connsiteX4" fmla="*/ 213064 w 621488"/>
              <a:gd name="connsiteY4" fmla="*/ 62144 h 1020932"/>
              <a:gd name="connsiteX5" fmla="*/ 266330 w 621488"/>
              <a:gd name="connsiteY5" fmla="*/ 88777 h 1020932"/>
              <a:gd name="connsiteX6" fmla="*/ 408373 w 621488"/>
              <a:gd name="connsiteY6" fmla="*/ 62144 h 1020932"/>
              <a:gd name="connsiteX7" fmla="*/ 417251 w 621488"/>
              <a:gd name="connsiteY7" fmla="*/ 35511 h 1020932"/>
              <a:gd name="connsiteX8" fmla="*/ 559293 w 621488"/>
              <a:gd name="connsiteY8" fmla="*/ 62144 h 1020932"/>
              <a:gd name="connsiteX9" fmla="*/ 594804 w 621488"/>
              <a:gd name="connsiteY9" fmla="*/ 79899 h 1020932"/>
              <a:gd name="connsiteX10" fmla="*/ 612559 w 621488"/>
              <a:gd name="connsiteY10" fmla="*/ 97655 h 1020932"/>
              <a:gd name="connsiteX11" fmla="*/ 621437 w 621488"/>
              <a:gd name="connsiteY11" fmla="*/ 133165 h 1020932"/>
              <a:gd name="connsiteX12" fmla="*/ 612559 w 621488"/>
              <a:gd name="connsiteY12" fmla="*/ 310719 h 1020932"/>
              <a:gd name="connsiteX13" fmla="*/ 585926 w 621488"/>
              <a:gd name="connsiteY13" fmla="*/ 337352 h 1020932"/>
              <a:gd name="connsiteX14" fmla="*/ 550416 w 621488"/>
              <a:gd name="connsiteY14" fmla="*/ 390618 h 1020932"/>
              <a:gd name="connsiteX15" fmla="*/ 550416 w 621488"/>
              <a:gd name="connsiteY15" fmla="*/ 568171 h 1020932"/>
              <a:gd name="connsiteX16" fmla="*/ 559293 w 621488"/>
              <a:gd name="connsiteY16" fmla="*/ 594804 h 1020932"/>
              <a:gd name="connsiteX17" fmla="*/ 577049 w 621488"/>
              <a:gd name="connsiteY17" fmla="*/ 612559 h 1020932"/>
              <a:gd name="connsiteX18" fmla="*/ 585926 w 621488"/>
              <a:gd name="connsiteY18" fmla="*/ 1020932 h 1020932"/>
              <a:gd name="connsiteX19" fmla="*/ 585926 w 621488"/>
              <a:gd name="connsiteY19" fmla="*/ 1020932 h 1020932"/>
              <a:gd name="connsiteX20" fmla="*/ 514905 w 621488"/>
              <a:gd name="connsiteY20" fmla="*/ 994299 h 1020932"/>
              <a:gd name="connsiteX21" fmla="*/ 426128 w 621488"/>
              <a:gd name="connsiteY21" fmla="*/ 976544 h 1020932"/>
              <a:gd name="connsiteX22" fmla="*/ 319596 w 621488"/>
              <a:gd name="connsiteY22" fmla="*/ 958789 h 1020932"/>
              <a:gd name="connsiteX23" fmla="*/ 257452 w 621488"/>
              <a:gd name="connsiteY23" fmla="*/ 905523 h 1020932"/>
              <a:gd name="connsiteX24" fmla="*/ 204186 w 621488"/>
              <a:gd name="connsiteY24" fmla="*/ 887767 h 1020932"/>
              <a:gd name="connsiteX25" fmla="*/ 159798 w 621488"/>
              <a:gd name="connsiteY25" fmla="*/ 807868 h 1020932"/>
              <a:gd name="connsiteX26" fmla="*/ 133165 w 621488"/>
              <a:gd name="connsiteY26" fmla="*/ 692459 h 1020932"/>
              <a:gd name="connsiteX27" fmla="*/ 124287 w 621488"/>
              <a:gd name="connsiteY27" fmla="*/ 665826 h 1020932"/>
              <a:gd name="connsiteX28" fmla="*/ 115410 w 621488"/>
              <a:gd name="connsiteY28" fmla="*/ 594804 h 1020932"/>
              <a:gd name="connsiteX29" fmla="*/ 97654 w 621488"/>
              <a:gd name="connsiteY29" fmla="*/ 541538 h 1020932"/>
              <a:gd name="connsiteX30" fmla="*/ 88777 w 621488"/>
              <a:gd name="connsiteY30" fmla="*/ 497150 h 1020932"/>
              <a:gd name="connsiteX31" fmla="*/ 79899 w 621488"/>
              <a:gd name="connsiteY31" fmla="*/ 470517 h 1020932"/>
              <a:gd name="connsiteX32" fmla="*/ 62144 w 621488"/>
              <a:gd name="connsiteY32" fmla="*/ 399495 h 1020932"/>
              <a:gd name="connsiteX33" fmla="*/ 53266 w 621488"/>
              <a:gd name="connsiteY33" fmla="*/ 372862 h 1020932"/>
              <a:gd name="connsiteX34" fmla="*/ 53266 w 621488"/>
              <a:gd name="connsiteY34" fmla="*/ 53266 h 1020932"/>
              <a:gd name="connsiteX35" fmla="*/ 88777 w 621488"/>
              <a:gd name="connsiteY35" fmla="*/ 35511 h 102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21488" h="1020932">
                <a:moveTo>
                  <a:pt x="0" y="0"/>
                </a:moveTo>
                <a:lnTo>
                  <a:pt x="0" y="0"/>
                </a:lnTo>
                <a:cubicBezTo>
                  <a:pt x="26633" y="5919"/>
                  <a:pt x="53537" y="10726"/>
                  <a:pt x="79899" y="17756"/>
                </a:cubicBezTo>
                <a:cubicBezTo>
                  <a:pt x="79924" y="17763"/>
                  <a:pt x="146469" y="39946"/>
                  <a:pt x="159798" y="44389"/>
                </a:cubicBezTo>
                <a:cubicBezTo>
                  <a:pt x="159803" y="44391"/>
                  <a:pt x="213060" y="62141"/>
                  <a:pt x="213064" y="62144"/>
                </a:cubicBezTo>
                <a:cubicBezTo>
                  <a:pt x="247483" y="85090"/>
                  <a:pt x="229575" y="76525"/>
                  <a:pt x="266330" y="88777"/>
                </a:cubicBezTo>
                <a:cubicBezTo>
                  <a:pt x="286755" y="87206"/>
                  <a:pt x="378844" y="99054"/>
                  <a:pt x="408373" y="62144"/>
                </a:cubicBezTo>
                <a:cubicBezTo>
                  <a:pt x="414219" y="54837"/>
                  <a:pt x="414292" y="44389"/>
                  <a:pt x="417251" y="35511"/>
                </a:cubicBezTo>
                <a:cubicBezTo>
                  <a:pt x="475659" y="42812"/>
                  <a:pt x="502794" y="43311"/>
                  <a:pt x="559293" y="62144"/>
                </a:cubicBezTo>
                <a:cubicBezTo>
                  <a:pt x="571848" y="66329"/>
                  <a:pt x="582967" y="73981"/>
                  <a:pt x="594804" y="79899"/>
                </a:cubicBezTo>
                <a:cubicBezTo>
                  <a:pt x="600722" y="85818"/>
                  <a:pt x="608816" y="90169"/>
                  <a:pt x="612559" y="97655"/>
                </a:cubicBezTo>
                <a:cubicBezTo>
                  <a:pt x="618015" y="108568"/>
                  <a:pt x="621437" y="120964"/>
                  <a:pt x="621437" y="133165"/>
                </a:cubicBezTo>
                <a:cubicBezTo>
                  <a:pt x="621437" y="192424"/>
                  <a:pt x="622712" y="252337"/>
                  <a:pt x="612559" y="310719"/>
                </a:cubicBezTo>
                <a:cubicBezTo>
                  <a:pt x="610408" y="323088"/>
                  <a:pt x="593634" y="327442"/>
                  <a:pt x="585926" y="337352"/>
                </a:cubicBezTo>
                <a:cubicBezTo>
                  <a:pt x="572825" y="354196"/>
                  <a:pt x="550416" y="390618"/>
                  <a:pt x="550416" y="390618"/>
                </a:cubicBezTo>
                <a:cubicBezTo>
                  <a:pt x="541089" y="483881"/>
                  <a:pt x="536068" y="474907"/>
                  <a:pt x="550416" y="568171"/>
                </a:cubicBezTo>
                <a:cubicBezTo>
                  <a:pt x="551839" y="577420"/>
                  <a:pt x="554478" y="586780"/>
                  <a:pt x="559293" y="594804"/>
                </a:cubicBezTo>
                <a:cubicBezTo>
                  <a:pt x="563599" y="601981"/>
                  <a:pt x="571130" y="606641"/>
                  <a:pt x="577049" y="612559"/>
                </a:cubicBezTo>
                <a:cubicBezTo>
                  <a:pt x="589768" y="866957"/>
                  <a:pt x="585926" y="730854"/>
                  <a:pt x="585926" y="1020932"/>
                </a:cubicBezTo>
                <a:lnTo>
                  <a:pt x="585926" y="1020932"/>
                </a:lnTo>
                <a:cubicBezTo>
                  <a:pt x="562252" y="1012054"/>
                  <a:pt x="539266" y="1001066"/>
                  <a:pt x="514905" y="994299"/>
                </a:cubicBezTo>
                <a:cubicBezTo>
                  <a:pt x="485828" y="986222"/>
                  <a:pt x="454758" y="986088"/>
                  <a:pt x="426128" y="976544"/>
                </a:cubicBezTo>
                <a:cubicBezTo>
                  <a:pt x="374073" y="959192"/>
                  <a:pt x="408796" y="968699"/>
                  <a:pt x="319596" y="958789"/>
                </a:cubicBezTo>
                <a:cubicBezTo>
                  <a:pt x="301994" y="941187"/>
                  <a:pt x="281790" y="916340"/>
                  <a:pt x="257452" y="905523"/>
                </a:cubicBezTo>
                <a:cubicBezTo>
                  <a:pt x="240349" y="897922"/>
                  <a:pt x="204186" y="887767"/>
                  <a:pt x="204186" y="887767"/>
                </a:cubicBezTo>
                <a:cubicBezTo>
                  <a:pt x="163485" y="826715"/>
                  <a:pt x="175424" y="854745"/>
                  <a:pt x="159798" y="807868"/>
                </a:cubicBezTo>
                <a:cubicBezTo>
                  <a:pt x="148273" y="727200"/>
                  <a:pt x="157537" y="765574"/>
                  <a:pt x="133165" y="692459"/>
                </a:cubicBezTo>
                <a:lnTo>
                  <a:pt x="124287" y="665826"/>
                </a:lnTo>
                <a:cubicBezTo>
                  <a:pt x="121328" y="642152"/>
                  <a:pt x="120409" y="618133"/>
                  <a:pt x="115410" y="594804"/>
                </a:cubicBezTo>
                <a:cubicBezTo>
                  <a:pt x="111489" y="576504"/>
                  <a:pt x="101324" y="559890"/>
                  <a:pt x="97654" y="541538"/>
                </a:cubicBezTo>
                <a:cubicBezTo>
                  <a:pt x="94695" y="526742"/>
                  <a:pt x="92437" y="511788"/>
                  <a:pt x="88777" y="497150"/>
                </a:cubicBezTo>
                <a:cubicBezTo>
                  <a:pt x="86507" y="488071"/>
                  <a:pt x="82361" y="479545"/>
                  <a:pt x="79899" y="470517"/>
                </a:cubicBezTo>
                <a:cubicBezTo>
                  <a:pt x="73478" y="446974"/>
                  <a:pt x="69861" y="422645"/>
                  <a:pt x="62144" y="399495"/>
                </a:cubicBezTo>
                <a:cubicBezTo>
                  <a:pt x="59185" y="390617"/>
                  <a:pt x="53506" y="382217"/>
                  <a:pt x="53266" y="372862"/>
                </a:cubicBezTo>
                <a:cubicBezTo>
                  <a:pt x="50535" y="266365"/>
                  <a:pt x="53266" y="159798"/>
                  <a:pt x="53266" y="53266"/>
                </a:cubicBezTo>
                <a:lnTo>
                  <a:pt x="88777" y="35511"/>
                </a:ln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9A91835F-D7BA-4A85-BF4C-D8CA87A26125}"/>
              </a:ext>
            </a:extLst>
          </p:cNvPr>
          <p:cNvSpPr/>
          <p:nvPr/>
        </p:nvSpPr>
        <p:spPr>
          <a:xfrm>
            <a:off x="5635487" y="4184374"/>
            <a:ext cx="765313" cy="1192696"/>
          </a:xfrm>
          <a:custGeom>
            <a:avLst/>
            <a:gdLst>
              <a:gd name="connsiteX0" fmla="*/ 0 w 765313"/>
              <a:gd name="connsiteY0" fmla="*/ 1192696 h 1192696"/>
              <a:gd name="connsiteX1" fmla="*/ 79513 w 765313"/>
              <a:gd name="connsiteY1" fmla="*/ 934278 h 1192696"/>
              <a:gd name="connsiteX2" fmla="*/ 178904 w 765313"/>
              <a:gd name="connsiteY2" fmla="*/ 675861 h 1192696"/>
              <a:gd name="connsiteX3" fmla="*/ 258417 w 765313"/>
              <a:gd name="connsiteY3" fmla="*/ 457200 h 1192696"/>
              <a:gd name="connsiteX4" fmla="*/ 377687 w 765313"/>
              <a:gd name="connsiteY4" fmla="*/ 278296 h 1192696"/>
              <a:gd name="connsiteX5" fmla="*/ 496956 w 765313"/>
              <a:gd name="connsiteY5" fmla="*/ 129209 h 1192696"/>
              <a:gd name="connsiteX6" fmla="*/ 646043 w 765313"/>
              <a:gd name="connsiteY6" fmla="*/ 49696 h 1192696"/>
              <a:gd name="connsiteX7" fmla="*/ 765313 w 765313"/>
              <a:gd name="connsiteY7" fmla="*/ 0 h 119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313" h="1192696">
                <a:moveTo>
                  <a:pt x="0" y="1192696"/>
                </a:moveTo>
                <a:cubicBezTo>
                  <a:pt x="24848" y="1106556"/>
                  <a:pt x="49696" y="1020417"/>
                  <a:pt x="79513" y="934278"/>
                </a:cubicBezTo>
                <a:cubicBezTo>
                  <a:pt x="109330" y="848139"/>
                  <a:pt x="149087" y="755374"/>
                  <a:pt x="178904" y="675861"/>
                </a:cubicBezTo>
                <a:cubicBezTo>
                  <a:pt x="208721" y="596348"/>
                  <a:pt x="225287" y="523461"/>
                  <a:pt x="258417" y="457200"/>
                </a:cubicBezTo>
                <a:cubicBezTo>
                  <a:pt x="291548" y="390939"/>
                  <a:pt x="337931" y="332961"/>
                  <a:pt x="377687" y="278296"/>
                </a:cubicBezTo>
                <a:cubicBezTo>
                  <a:pt x="417443" y="223631"/>
                  <a:pt x="452230" y="167309"/>
                  <a:pt x="496956" y="129209"/>
                </a:cubicBezTo>
                <a:cubicBezTo>
                  <a:pt x="541682" y="91109"/>
                  <a:pt x="601317" y="71231"/>
                  <a:pt x="646043" y="49696"/>
                </a:cubicBezTo>
                <a:cubicBezTo>
                  <a:pt x="690769" y="28161"/>
                  <a:pt x="728041" y="14080"/>
                  <a:pt x="765313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3326C61D-67A6-4A1E-B575-CD9D8434B7A4}"/>
              </a:ext>
            </a:extLst>
          </p:cNvPr>
          <p:cNvSpPr/>
          <p:nvPr/>
        </p:nvSpPr>
        <p:spPr>
          <a:xfrm>
            <a:off x="6460435" y="4188575"/>
            <a:ext cx="1053548" cy="512634"/>
          </a:xfrm>
          <a:custGeom>
            <a:avLst/>
            <a:gdLst>
              <a:gd name="connsiteX0" fmla="*/ 0 w 1053548"/>
              <a:gd name="connsiteY0" fmla="*/ 5738 h 512634"/>
              <a:gd name="connsiteX1" fmla="*/ 248478 w 1053548"/>
              <a:gd name="connsiteY1" fmla="*/ 5738 h 512634"/>
              <a:gd name="connsiteX2" fmla="*/ 506895 w 1053548"/>
              <a:gd name="connsiteY2" fmla="*/ 65373 h 512634"/>
              <a:gd name="connsiteX3" fmla="*/ 626165 w 1053548"/>
              <a:gd name="connsiteY3" fmla="*/ 75312 h 512634"/>
              <a:gd name="connsiteX4" fmla="*/ 894522 w 1053548"/>
              <a:gd name="connsiteY4" fmla="*/ 75312 h 512634"/>
              <a:gd name="connsiteX5" fmla="*/ 944217 w 1053548"/>
              <a:gd name="connsiteY5" fmla="*/ 75312 h 512634"/>
              <a:gd name="connsiteX6" fmla="*/ 1003852 w 1053548"/>
              <a:gd name="connsiteY6" fmla="*/ 244277 h 512634"/>
              <a:gd name="connsiteX7" fmla="*/ 1003852 w 1053548"/>
              <a:gd name="connsiteY7" fmla="*/ 383425 h 512634"/>
              <a:gd name="connsiteX8" fmla="*/ 1053548 w 1053548"/>
              <a:gd name="connsiteY8" fmla="*/ 512634 h 512634"/>
              <a:gd name="connsiteX9" fmla="*/ 1053548 w 1053548"/>
              <a:gd name="connsiteY9" fmla="*/ 512634 h 51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3548" h="512634">
                <a:moveTo>
                  <a:pt x="0" y="5738"/>
                </a:moveTo>
                <a:cubicBezTo>
                  <a:pt x="81997" y="768"/>
                  <a:pt x="163995" y="-4201"/>
                  <a:pt x="248478" y="5738"/>
                </a:cubicBezTo>
                <a:cubicBezTo>
                  <a:pt x="332961" y="15677"/>
                  <a:pt x="443947" y="53777"/>
                  <a:pt x="506895" y="65373"/>
                </a:cubicBezTo>
                <a:cubicBezTo>
                  <a:pt x="569843" y="76969"/>
                  <a:pt x="561561" y="73656"/>
                  <a:pt x="626165" y="75312"/>
                </a:cubicBezTo>
                <a:cubicBezTo>
                  <a:pt x="690769" y="76968"/>
                  <a:pt x="894522" y="75312"/>
                  <a:pt x="894522" y="75312"/>
                </a:cubicBezTo>
                <a:cubicBezTo>
                  <a:pt x="947531" y="75312"/>
                  <a:pt x="925995" y="47151"/>
                  <a:pt x="944217" y="75312"/>
                </a:cubicBezTo>
                <a:cubicBezTo>
                  <a:pt x="962439" y="103473"/>
                  <a:pt x="993913" y="192925"/>
                  <a:pt x="1003852" y="244277"/>
                </a:cubicBezTo>
                <a:cubicBezTo>
                  <a:pt x="1013791" y="295629"/>
                  <a:pt x="995569" y="338699"/>
                  <a:pt x="1003852" y="383425"/>
                </a:cubicBezTo>
                <a:cubicBezTo>
                  <a:pt x="1012135" y="428151"/>
                  <a:pt x="1053548" y="512634"/>
                  <a:pt x="1053548" y="512634"/>
                </a:cubicBezTo>
                <a:lnTo>
                  <a:pt x="1053548" y="512634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45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DEC68A2-B1DB-4671-81F6-516C76FD7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stages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631238D-E1D5-4BA3-A81C-77D1451C1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84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4"/>
          <p:cNvSpPr>
            <a:spLocks noGrp="1"/>
          </p:cNvSpPr>
          <p:nvPr>
            <p:ph type="title"/>
          </p:nvPr>
        </p:nvSpPr>
        <p:spPr>
          <a:xfrm>
            <a:off x="457200" y="783833"/>
            <a:ext cx="8229600" cy="1143000"/>
          </a:xfrm>
        </p:spPr>
        <p:txBody>
          <a:bodyPr/>
          <a:lstStyle/>
          <a:p>
            <a:r>
              <a:rPr lang="cs-CZ" altLang="en-US" sz="3600" dirty="0" err="1"/>
              <a:t>Advanced</a:t>
            </a:r>
            <a:r>
              <a:rPr lang="cs-CZ" altLang="en-US" sz="3600" dirty="0"/>
              <a:t> </a:t>
            </a:r>
            <a:r>
              <a:rPr lang="cs-CZ" altLang="en-US" sz="3600" dirty="0" err="1"/>
              <a:t>stages</a:t>
            </a:r>
            <a:endParaRPr lang="en-GB" altLang="en-US" sz="3600" dirty="0"/>
          </a:p>
        </p:txBody>
      </p:sp>
      <p:sp>
        <p:nvSpPr>
          <p:cNvPr id="3277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        </a:t>
            </a:r>
            <a:r>
              <a:rPr lang="cs-CZ" altLang="en-US" sz="2400" dirty="0" err="1"/>
              <a:t>Locally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advanced</a:t>
            </a:r>
            <a:r>
              <a:rPr lang="cs-CZ" altLang="en-US" sz="2400" dirty="0"/>
              <a:t>	          		         </a:t>
            </a:r>
            <a:r>
              <a:rPr lang="cs-CZ" altLang="en-US" sz="2400" dirty="0" err="1"/>
              <a:t>Metastatic</a:t>
            </a:r>
            <a:r>
              <a:rPr lang="cs-CZ" altLang="en-US" sz="2400" dirty="0"/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en-US" sz="2400" dirty="0"/>
              <a:t> </a:t>
            </a:r>
            <a:endParaRPr lang="en-GB" altLang="en-US" sz="2400" dirty="0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0CD0C2A6-D818-473E-9CCB-5A18A6D19185}"/>
              </a:ext>
            </a:extLst>
          </p:cNvPr>
          <p:cNvSpPr/>
          <p:nvPr/>
        </p:nvSpPr>
        <p:spPr>
          <a:xfrm>
            <a:off x="2339975" y="3862388"/>
            <a:ext cx="144463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0D5103C-8C5B-4432-B2E4-A4761BCB7110}"/>
              </a:ext>
            </a:extLst>
          </p:cNvPr>
          <p:cNvCxnSpPr>
            <a:cxnSpLocks/>
          </p:cNvCxnSpPr>
          <p:nvPr/>
        </p:nvCxnSpPr>
        <p:spPr>
          <a:xfrm flipH="1">
            <a:off x="3348038" y="2445023"/>
            <a:ext cx="1223962" cy="861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3107B78-C840-453C-9335-8115B7EB792B}"/>
              </a:ext>
            </a:extLst>
          </p:cNvPr>
          <p:cNvCxnSpPr>
            <a:cxnSpLocks/>
          </p:cNvCxnSpPr>
          <p:nvPr/>
        </p:nvCxnSpPr>
        <p:spPr>
          <a:xfrm>
            <a:off x="4572000" y="2445023"/>
            <a:ext cx="1152525" cy="8617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859F5D62-3441-45AC-A095-1A06D268F984}"/>
              </a:ext>
            </a:extLst>
          </p:cNvPr>
          <p:cNvSpPr/>
          <p:nvPr/>
        </p:nvSpPr>
        <p:spPr>
          <a:xfrm>
            <a:off x="6587332" y="3862388"/>
            <a:ext cx="144463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6859139-A03D-48FF-8040-7F27CD21EE63}"/>
              </a:ext>
            </a:extLst>
          </p:cNvPr>
          <p:cNvSpPr txBox="1"/>
          <p:nvPr/>
        </p:nvSpPr>
        <p:spPr>
          <a:xfrm>
            <a:off x="1401256" y="4407644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Concomitant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Combined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Chemoradiation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B15BA0-A441-400A-BA04-B719AAEFD636}"/>
              </a:ext>
            </a:extLst>
          </p:cNvPr>
          <p:cNvSpPr txBox="1"/>
          <p:nvPr/>
        </p:nvSpPr>
        <p:spPr>
          <a:xfrm>
            <a:off x="4844105" y="4412977"/>
            <a:ext cx="3775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Palliative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Systemic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Treatment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Carboplatin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Cisplatin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Paclitaxel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9466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2E343-589E-4A8E-9E0D-519D4EA1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DAEE9-A7BA-48D6-8A9B-C2E62560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>
                <a:solidFill>
                  <a:srgbClr val="212121"/>
                </a:solidFill>
                <a:latin typeface="+mj-lt"/>
              </a:rPr>
              <a:t>Bevacizumab</a:t>
            </a:r>
            <a:r>
              <a:rPr lang="cs-CZ" sz="2000" dirty="0">
                <a:solidFill>
                  <a:srgbClr val="212121"/>
                </a:solidFill>
                <a:latin typeface="+mj-lt"/>
              </a:rPr>
              <a:t> (04/2015 – EMA) </a:t>
            </a:r>
          </a:p>
          <a:p>
            <a:pPr marL="0" indent="0">
              <a:buNone/>
            </a:pPr>
            <a:r>
              <a:rPr lang="en-US" sz="1800" i="0" dirty="0">
                <a:solidFill>
                  <a:srgbClr val="202124"/>
                </a:solidFill>
                <a:effectLst/>
                <a:latin typeface="+mj-lt"/>
              </a:rPr>
              <a:t>in combination with paclitaxel and cisplatin or paclitaxel and topotecan</a:t>
            </a:r>
            <a:endParaRPr lang="cs-CZ" sz="1800" i="0" dirty="0">
              <a:solidFill>
                <a:srgbClr val="202124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202124"/>
                </a:solidFill>
                <a:latin typeface="+mj-lt"/>
              </a:rPr>
              <a:t>… </a:t>
            </a:r>
            <a:r>
              <a:rPr lang="en-US" sz="1800" i="0" dirty="0">
                <a:solidFill>
                  <a:srgbClr val="202124"/>
                </a:solidFill>
                <a:effectLst/>
                <a:latin typeface="+mj-lt"/>
              </a:rPr>
              <a:t>persistent, recurrent, or metastatic cervical cancer</a:t>
            </a:r>
            <a:endParaRPr lang="cs-CZ" sz="1800" dirty="0">
              <a:solidFill>
                <a:srgbClr val="202124"/>
              </a:solidFill>
              <a:latin typeface="+mj-lt"/>
            </a:endParaRPr>
          </a:p>
          <a:p>
            <a:pPr marL="0" indent="0">
              <a:buNone/>
            </a:pPr>
            <a:endParaRPr lang="cs-CZ" sz="1200" dirty="0">
              <a:solidFill>
                <a:srgbClr val="202124"/>
              </a:solidFill>
              <a:latin typeface="+mj-lt"/>
            </a:endParaRPr>
          </a:p>
          <a:p>
            <a:pPr marL="0" indent="0">
              <a:buNone/>
            </a:pPr>
            <a:endParaRPr lang="cs-CZ" sz="2000" b="0" i="0" dirty="0">
              <a:solidFill>
                <a:srgbClr val="202124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sz="2400" b="0" i="0" dirty="0" err="1">
                <a:solidFill>
                  <a:srgbClr val="212121"/>
                </a:solidFill>
                <a:effectLst/>
                <a:latin typeface="+mj-lt"/>
              </a:rPr>
              <a:t>Pembrolizumab</a:t>
            </a:r>
            <a:r>
              <a:rPr lang="cs-CZ" sz="2400" b="0" i="0" dirty="0">
                <a:solidFill>
                  <a:srgbClr val="212121"/>
                </a:solidFill>
                <a:effectLst/>
                <a:latin typeface="+mj-lt"/>
              </a:rPr>
              <a:t> (04/2022 – EMA) 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latin typeface="+mj-lt"/>
              </a:rPr>
              <a:t>in combination with chemotherapy 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+mj-lt"/>
              </a:rPr>
              <a:t>+/-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+mj-lt"/>
              </a:rPr>
              <a:t>bevacizumab </a:t>
            </a:r>
            <a:endParaRPr lang="cs-CZ" sz="1800" b="0" i="0" dirty="0">
              <a:solidFill>
                <a:srgbClr val="21212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212121"/>
                </a:solidFill>
                <a:latin typeface="+mj-lt"/>
              </a:rPr>
              <a:t>…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+mj-lt"/>
              </a:rPr>
              <a:t>persistent, recurrent, or metastatic cervical cancer in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+mj-lt"/>
              </a:rPr>
              <a:t>tumours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+mj-lt"/>
              </a:rPr>
              <a:t> PD-L1 (CPS) ≥1 </a:t>
            </a:r>
            <a:endParaRPr lang="cs-CZ" sz="1800" b="0" i="0" dirty="0">
              <a:solidFill>
                <a:srgbClr val="21212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cs-CZ" sz="2000" b="0" i="0" dirty="0">
              <a:solidFill>
                <a:srgbClr val="202124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sz="2000" b="0" i="0" dirty="0" err="1">
                <a:solidFill>
                  <a:srgbClr val="202124"/>
                </a:solidFill>
                <a:effectLst/>
                <a:latin typeface="+mj-lt"/>
              </a:rPr>
              <a:t>Tisotumab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2000" b="0" i="0" dirty="0" err="1">
                <a:solidFill>
                  <a:srgbClr val="202124"/>
                </a:solidFill>
                <a:effectLst/>
                <a:latin typeface="+mj-lt"/>
              </a:rPr>
              <a:t>vedotin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+mj-lt"/>
              </a:rPr>
              <a:t> (10/2021 – FDA) </a:t>
            </a:r>
          </a:p>
          <a:p>
            <a:pPr marL="0" indent="0">
              <a:buNone/>
            </a:pP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a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tissue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factor-directed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antibody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and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microtubule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inhibitor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conjugate</a:t>
            </a:r>
            <a:endParaRPr lang="cs-CZ" sz="1600" b="0" i="0" dirty="0">
              <a:solidFill>
                <a:srgbClr val="202124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202124"/>
                </a:solidFill>
                <a:latin typeface="+mj-lt"/>
              </a:rPr>
              <a:t>…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recurrent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or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metastatic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cervical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cancer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with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disease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progression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on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or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after</a:t>
            </a:r>
            <a:r>
              <a:rPr lang="cs-CZ" sz="1600" b="0" i="0" dirty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cs-CZ" sz="1600" b="0" i="0" dirty="0" err="1">
                <a:solidFill>
                  <a:srgbClr val="202124"/>
                </a:solidFill>
                <a:effectLst/>
                <a:latin typeface="+mj-lt"/>
              </a:rPr>
              <a:t>chemotherapy</a:t>
            </a: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67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FF6644-9AFB-4F36-8814-E3B69B749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Incidence / mortality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7727FD4-F613-4863-83E4-4791994F7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3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8"/>
          <p:cNvSpPr>
            <a:spLocks noChangeArrowheads="1"/>
          </p:cNvSpPr>
          <p:nvPr/>
        </p:nvSpPr>
        <p:spPr bwMode="auto">
          <a:xfrm>
            <a:off x="539750" y="11113"/>
            <a:ext cx="5616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Gynekologické nádory v ČR: časové trendy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3988" y="708025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Graf" r:id="rId3" imgW="2866921" imgH="2505060" progId="MSGraph.Chart.8">
                  <p:embed followColorScheme="full"/>
                </p:oleObj>
              </mc:Choice>
              <mc:Fallback>
                <p:oleObj name="Graf" r:id="rId3" imgW="2866921" imgH="2505060" progId="MSGraph.Chart.8">
                  <p:embed followColorScheme="full"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708025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 rot="-5400000">
            <a:off x="-624681" y="1669256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na 100 000 žen</a:t>
            </a: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2655888" y="2844800"/>
            <a:ext cx="360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35" name="Text Box 6"/>
          <p:cNvSpPr txBox="1">
            <a:spLocks noChangeArrowheads="1"/>
          </p:cNvSpPr>
          <p:nvPr/>
        </p:nvSpPr>
        <p:spPr bwMode="auto">
          <a:xfrm>
            <a:off x="539750" y="620713"/>
            <a:ext cx="2303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Cervical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(C53)</a:t>
            </a:r>
          </a:p>
        </p:txBody>
      </p:sp>
      <p:sp>
        <p:nvSpPr>
          <p:cNvPr id="1036" name="Text Box 27"/>
          <p:cNvSpPr txBox="1">
            <a:spLocks noChangeArrowheads="1"/>
          </p:cNvSpPr>
          <p:nvPr/>
        </p:nvSpPr>
        <p:spPr bwMode="auto">
          <a:xfrm>
            <a:off x="3852863" y="3114675"/>
            <a:ext cx="7572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incidence</a:t>
            </a:r>
          </a:p>
        </p:txBody>
      </p:sp>
      <p:sp>
        <p:nvSpPr>
          <p:cNvPr id="1037" name="Line 30"/>
          <p:cNvSpPr>
            <a:spLocks noChangeShapeType="1"/>
          </p:cNvSpPr>
          <p:nvPr/>
        </p:nvSpPr>
        <p:spPr bwMode="auto">
          <a:xfrm>
            <a:off x="3602038" y="3211513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8" name="Text Box 31"/>
          <p:cNvSpPr txBox="1">
            <a:spLocks noChangeArrowheads="1"/>
          </p:cNvSpPr>
          <p:nvPr/>
        </p:nvSpPr>
        <p:spPr bwMode="auto">
          <a:xfrm>
            <a:off x="4964113" y="3116263"/>
            <a:ext cx="75723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mortalita</a:t>
            </a:r>
          </a:p>
        </p:txBody>
      </p:sp>
      <p:sp>
        <p:nvSpPr>
          <p:cNvPr id="1039" name="Line 34"/>
          <p:cNvSpPr>
            <a:spLocks noChangeShapeType="1"/>
          </p:cNvSpPr>
          <p:nvPr/>
        </p:nvSpPr>
        <p:spPr bwMode="auto">
          <a:xfrm>
            <a:off x="4716463" y="3211513"/>
            <a:ext cx="2159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7" name="Object 38"/>
          <p:cNvGraphicFramePr>
            <a:graphicFrameLocks noChangeAspect="1"/>
          </p:cNvGraphicFramePr>
          <p:nvPr/>
        </p:nvGraphicFramePr>
        <p:xfrm>
          <a:off x="107950" y="3721100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Graf" r:id="rId5" imgW="2866921" imgH="2505060" progId="MSGraph.Chart.8">
                  <p:embed followColorScheme="full"/>
                </p:oleObj>
              </mc:Choice>
              <mc:Fallback>
                <p:oleObj name="Graf" r:id="rId5" imgW="2866921" imgH="2505060" progId="MSGraph.Chart.8">
                  <p:embed followColorScheme="full"/>
                  <p:pic>
                    <p:nvPicPr>
                      <p:cNvPr id="102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721100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8"/>
          <p:cNvSpPr txBox="1">
            <a:spLocks noChangeArrowheads="1"/>
          </p:cNvSpPr>
          <p:nvPr/>
        </p:nvSpPr>
        <p:spPr bwMode="auto">
          <a:xfrm rot="-5400000">
            <a:off x="-653256" y="4714081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žijících s nádorem</a:t>
            </a:r>
          </a:p>
        </p:txBody>
      </p:sp>
      <p:sp>
        <p:nvSpPr>
          <p:cNvPr id="1041" name="Text Box 19"/>
          <p:cNvSpPr txBox="1">
            <a:spLocks noChangeArrowheads="1"/>
          </p:cNvSpPr>
          <p:nvPr/>
        </p:nvSpPr>
        <p:spPr bwMode="auto">
          <a:xfrm>
            <a:off x="2655888" y="5889625"/>
            <a:ext cx="360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4175125" y="6146800"/>
            <a:ext cx="14049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prevalence</a:t>
            </a:r>
          </a:p>
        </p:txBody>
      </p:sp>
      <p:sp>
        <p:nvSpPr>
          <p:cNvPr id="1044" name="Line 30"/>
          <p:cNvSpPr>
            <a:spLocks noChangeShapeType="1"/>
          </p:cNvSpPr>
          <p:nvPr/>
        </p:nvSpPr>
        <p:spPr bwMode="auto">
          <a:xfrm>
            <a:off x="3924300" y="6237288"/>
            <a:ext cx="215900" cy="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5" name="Text Box 19"/>
          <p:cNvSpPr txBox="1">
            <a:spLocks noChangeArrowheads="1"/>
          </p:cNvSpPr>
          <p:nvPr/>
        </p:nvSpPr>
        <p:spPr bwMode="auto">
          <a:xfrm>
            <a:off x="2339975" y="4365625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+2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5,2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2339975" y="1412875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7,3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47" name="Text Box 19"/>
          <p:cNvSpPr txBox="1">
            <a:spLocks noChangeArrowheads="1"/>
          </p:cNvSpPr>
          <p:nvPr/>
        </p:nvSpPr>
        <p:spPr bwMode="auto">
          <a:xfrm>
            <a:off x="2339975" y="2205038"/>
            <a:ext cx="5048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-2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2,0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76588" y="685800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Graf" r:id="rId7" imgW="2866921" imgH="2505060" progId="MSGraph.Chart.8">
                  <p:embed followColorScheme="full"/>
                </p:oleObj>
              </mc:Choice>
              <mc:Fallback>
                <p:oleObj name="Graf" r:id="rId7" imgW="2866921" imgH="2505060" progId="MSGraph.Chart.8">
                  <p:embed followColorScheme="full"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685800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4"/>
          <p:cNvSpPr txBox="1">
            <a:spLocks noChangeArrowheads="1"/>
          </p:cNvSpPr>
          <p:nvPr/>
        </p:nvSpPr>
        <p:spPr bwMode="auto">
          <a:xfrm rot="-5400000">
            <a:off x="2443957" y="1669256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na 100 000 žen</a:t>
            </a:r>
          </a:p>
        </p:txBody>
      </p:sp>
      <p:sp>
        <p:nvSpPr>
          <p:cNvPr id="1049" name="Text Box 5"/>
          <p:cNvSpPr txBox="1">
            <a:spLocks noChangeArrowheads="1"/>
          </p:cNvSpPr>
          <p:nvPr/>
        </p:nvSpPr>
        <p:spPr bwMode="auto">
          <a:xfrm>
            <a:off x="5724525" y="2844800"/>
            <a:ext cx="3603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50" name="Text Box 6"/>
          <p:cNvSpPr txBox="1">
            <a:spLocks noChangeArrowheads="1"/>
          </p:cNvSpPr>
          <p:nvPr/>
        </p:nvSpPr>
        <p:spPr bwMode="auto">
          <a:xfrm>
            <a:off x="3608388" y="620713"/>
            <a:ext cx="230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Endometrial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(C54,C55)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176588" y="3721100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Graf" r:id="rId9" imgW="2866921" imgH="2505060" progId="MSGraph.Chart.8">
                  <p:embed followColorScheme="full"/>
                </p:oleObj>
              </mc:Choice>
              <mc:Fallback>
                <p:oleObj name="Graf" r:id="rId9" imgW="2866921" imgH="2505060" progId="MSGraph.Chart.8">
                  <p:embed followColorScheme="full"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721100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Text Box 18"/>
          <p:cNvSpPr txBox="1">
            <a:spLocks noChangeArrowheads="1"/>
          </p:cNvSpPr>
          <p:nvPr/>
        </p:nvSpPr>
        <p:spPr bwMode="auto">
          <a:xfrm rot="-5400000">
            <a:off x="2415382" y="4714081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žijících s nádorem</a:t>
            </a:r>
          </a:p>
        </p:txBody>
      </p:sp>
      <p:sp>
        <p:nvSpPr>
          <p:cNvPr id="1052" name="Text Box 19"/>
          <p:cNvSpPr txBox="1">
            <a:spLocks noChangeArrowheads="1"/>
          </p:cNvSpPr>
          <p:nvPr/>
        </p:nvSpPr>
        <p:spPr bwMode="auto">
          <a:xfrm>
            <a:off x="5724525" y="5889625"/>
            <a:ext cx="3603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54" name="Text Box 19"/>
          <p:cNvSpPr txBox="1">
            <a:spLocks noChangeArrowheads="1"/>
          </p:cNvSpPr>
          <p:nvPr/>
        </p:nvSpPr>
        <p:spPr bwMode="auto">
          <a:xfrm>
            <a:off x="5408613" y="4510088"/>
            <a:ext cx="5048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+3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4,8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55" name="Text Box 19"/>
          <p:cNvSpPr txBox="1">
            <a:spLocks noChangeArrowheads="1"/>
          </p:cNvSpPr>
          <p:nvPr/>
        </p:nvSpPr>
        <p:spPr bwMode="auto">
          <a:xfrm>
            <a:off x="5408613" y="927100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+1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2,6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56" name="Text Box 19"/>
          <p:cNvSpPr txBox="1">
            <a:spLocks noChangeArrowheads="1"/>
          </p:cNvSpPr>
          <p:nvPr/>
        </p:nvSpPr>
        <p:spPr bwMode="auto">
          <a:xfrm>
            <a:off x="5408613" y="2278063"/>
            <a:ext cx="5048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9,3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200775" y="685800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f" r:id="rId11" imgW="2866921" imgH="2505060" progId="MSGraph.Chart.8">
                  <p:embed followColorScheme="full"/>
                </p:oleObj>
              </mc:Choice>
              <mc:Fallback>
                <p:oleObj name="Graf" r:id="rId11" imgW="2866921" imgH="2505060" progId="MSGraph.Chart.8">
                  <p:embed followColorScheme="full"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685800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" name="Text Box 4"/>
          <p:cNvSpPr txBox="1">
            <a:spLocks noChangeArrowheads="1"/>
          </p:cNvSpPr>
          <p:nvPr/>
        </p:nvSpPr>
        <p:spPr bwMode="auto">
          <a:xfrm rot="-5400000">
            <a:off x="5468144" y="1669256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na 100 000 žen</a:t>
            </a:r>
          </a:p>
        </p:txBody>
      </p:sp>
      <p:sp>
        <p:nvSpPr>
          <p:cNvPr id="1058" name="Text Box 5"/>
          <p:cNvSpPr txBox="1">
            <a:spLocks noChangeArrowheads="1"/>
          </p:cNvSpPr>
          <p:nvPr/>
        </p:nvSpPr>
        <p:spPr bwMode="auto">
          <a:xfrm>
            <a:off x="8748713" y="2844800"/>
            <a:ext cx="360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59" name="Text Box 6"/>
          <p:cNvSpPr txBox="1">
            <a:spLocks noChangeArrowheads="1"/>
          </p:cNvSpPr>
          <p:nvPr/>
        </p:nvSpPr>
        <p:spPr bwMode="auto">
          <a:xfrm>
            <a:off x="6632575" y="620713"/>
            <a:ext cx="2303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1" dirty="0" err="1">
                <a:solidFill>
                  <a:srgbClr val="000000"/>
                </a:solidFill>
              </a:rPr>
              <a:t>Ovarian</a:t>
            </a:r>
            <a:r>
              <a:rPr lang="cs-CZ" altLang="cs-CZ" sz="1200" b="1" dirty="0">
                <a:solidFill>
                  <a:srgbClr val="000000"/>
                </a:solidFill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</a:rPr>
              <a:t>cancer</a:t>
            </a:r>
            <a:r>
              <a:rPr lang="cs-CZ" altLang="cs-CZ" sz="1200" b="1" dirty="0">
                <a:solidFill>
                  <a:srgbClr val="000000"/>
                </a:solidFill>
              </a:rPr>
              <a:t> 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(C56)</a:t>
            </a: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200775" y="3721100"/>
          <a:ext cx="286702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Graf" r:id="rId13" imgW="2866921" imgH="2505060" progId="MSGraph.Chart.8">
                  <p:embed followColorScheme="full"/>
                </p:oleObj>
              </mc:Choice>
              <mc:Fallback>
                <p:oleObj name="Graf" r:id="rId13" imgW="2866921" imgH="2505060" progId="MSGraph.Chart.8">
                  <p:embed followColorScheme="full"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3721100"/>
                        <a:ext cx="2867025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Text Box 18"/>
          <p:cNvSpPr txBox="1">
            <a:spLocks noChangeArrowheads="1"/>
          </p:cNvSpPr>
          <p:nvPr/>
        </p:nvSpPr>
        <p:spPr bwMode="auto">
          <a:xfrm rot="-5400000">
            <a:off x="5439569" y="4714081"/>
            <a:ext cx="1728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Počet žijících s nádorem</a:t>
            </a:r>
          </a:p>
        </p:txBody>
      </p:sp>
      <p:sp>
        <p:nvSpPr>
          <p:cNvPr id="1061" name="Text Box 19"/>
          <p:cNvSpPr txBox="1">
            <a:spLocks noChangeArrowheads="1"/>
          </p:cNvSpPr>
          <p:nvPr/>
        </p:nvSpPr>
        <p:spPr bwMode="auto">
          <a:xfrm>
            <a:off x="8748713" y="5889625"/>
            <a:ext cx="3603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1063" name="Text Box 19"/>
          <p:cNvSpPr txBox="1">
            <a:spLocks noChangeArrowheads="1"/>
          </p:cNvSpPr>
          <p:nvPr/>
        </p:nvSpPr>
        <p:spPr bwMode="auto">
          <a:xfrm>
            <a:off x="8432800" y="4365625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+3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2,3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64" name="Text Box 19"/>
          <p:cNvSpPr txBox="1">
            <a:spLocks noChangeArrowheads="1"/>
          </p:cNvSpPr>
          <p:nvPr/>
        </p:nvSpPr>
        <p:spPr bwMode="auto">
          <a:xfrm>
            <a:off x="8432800" y="1270000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6,8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65" name="Text Box 19"/>
          <p:cNvSpPr txBox="1">
            <a:spLocks noChangeArrowheads="1"/>
          </p:cNvSpPr>
          <p:nvPr/>
        </p:nvSpPr>
        <p:spPr bwMode="auto">
          <a:xfrm>
            <a:off x="8432800" y="1797050"/>
            <a:ext cx="5048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10,4</a:t>
            </a:r>
            <a:r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066" name="Text Box 31"/>
          <p:cNvSpPr txBox="1">
            <a:spLocks noChangeArrowheads="1"/>
          </p:cNvSpPr>
          <p:nvPr/>
        </p:nvSpPr>
        <p:spPr bwMode="auto">
          <a:xfrm>
            <a:off x="7526338" y="6237288"/>
            <a:ext cx="15827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%: trend 200</a:t>
            </a:r>
            <a:r>
              <a:rPr kumimoji="1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1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- 201</a:t>
            </a:r>
            <a:r>
              <a:rPr kumimoji="1" lang="en-US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1" lang="cs-CZ" altLang="cs-CZ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87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EB43B9B3-3188-4CC0-83F2-37D9A315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Zástupný symbol pro obsah 3">
            <a:extLst>
              <a:ext uri="{FF2B5EF4-FFF2-40B4-BE49-F238E27FC236}">
                <a16:creationId xmlns:a16="http://schemas.microsoft.com/office/drawing/2014/main" id="{C21E5B98-B2F6-4931-931C-F63E10C0C1D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28529" r="26611" b="32353"/>
          <a:stretch>
            <a:fillRect/>
          </a:stretch>
        </p:blipFill>
        <p:spPr>
          <a:xfrm>
            <a:off x="-4763" y="1116013"/>
            <a:ext cx="9144001" cy="462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242C8F78-D2F5-4E28-9E32-076926B2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cs-CZ" altLang="en-US" sz="3200"/>
              <a:t>Age standardized rate – top 20 in Europe</a:t>
            </a:r>
          </a:p>
        </p:txBody>
      </p:sp>
      <p:pic>
        <p:nvPicPr>
          <p:cNvPr id="29699" name="Zástupný symbol pro obsah 3">
            <a:extLst>
              <a:ext uri="{FF2B5EF4-FFF2-40B4-BE49-F238E27FC236}">
                <a16:creationId xmlns:a16="http://schemas.microsoft.com/office/drawing/2014/main" id="{CB3E2DB0-9D95-45B5-A4D2-4CD5A3DDBB3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8530" r="27774" b="18158"/>
          <a:stretch>
            <a:fillRect/>
          </a:stretch>
        </p:blipFill>
        <p:spPr>
          <a:xfrm>
            <a:off x="323850" y="1125538"/>
            <a:ext cx="8280400" cy="52562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8">
            <a:extLst>
              <a:ext uri="{FF2B5EF4-FFF2-40B4-BE49-F238E27FC236}">
                <a16:creationId xmlns:a16="http://schemas.microsoft.com/office/drawing/2014/main" id="{432568D3-EFD0-4814-BCD6-47CA286D7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1412875"/>
          <a:ext cx="4321175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f" r:id="rId4" imgW="4476600" imgH="4238532" progId="MSGraph.Chart.8">
                  <p:embed followColorScheme="full"/>
                </p:oleObj>
              </mc:Choice>
              <mc:Fallback>
                <p:oleObj name="Graf" r:id="rId4" imgW="4476600" imgH="4238532" progId="MSGraph.Chart.8">
                  <p:embed followColorScheme="full"/>
                  <p:pic>
                    <p:nvPicPr>
                      <p:cNvPr id="30722" name="Object 8">
                        <a:extLst>
                          <a:ext uri="{FF2B5EF4-FFF2-40B4-BE49-F238E27FC236}">
                            <a16:creationId xmlns:a16="http://schemas.microsoft.com/office/drawing/2014/main" id="{432568D3-EFD0-4814-BCD6-47CA286D7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4321175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>
            <a:extLst>
              <a:ext uri="{FF2B5EF4-FFF2-40B4-BE49-F238E27FC236}">
                <a16:creationId xmlns:a16="http://schemas.microsoft.com/office/drawing/2014/main" id="{91BFE0F8-4F38-402B-A14D-09CF74080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17463"/>
            <a:ext cx="72739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altLang="cs-CZ" b="1" i="0" dirty="0">
              <a:solidFill>
                <a:srgbClr val="996633"/>
              </a:solidFill>
              <a:latin typeface="+mj-lt"/>
              <a:cs typeface="Arial" charset="0"/>
            </a:endParaRPr>
          </a:p>
        </p:txBody>
      </p:sp>
      <p:sp>
        <p:nvSpPr>
          <p:cNvPr id="30725" name="Text Box 27">
            <a:extLst>
              <a:ext uri="{FF2B5EF4-FFF2-40B4-BE49-F238E27FC236}">
                <a16:creationId xmlns:a16="http://schemas.microsoft.com/office/drawing/2014/main" id="{C4C8CC67-2188-4C84-83F8-87FC76C5C44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612" y="3387081"/>
            <a:ext cx="311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Proportion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patients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age-categories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according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disease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stages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[%]</a:t>
            </a:r>
          </a:p>
        </p:txBody>
      </p:sp>
      <p:sp>
        <p:nvSpPr>
          <p:cNvPr id="30726" name="Text Box 31">
            <a:extLst>
              <a:ext uri="{FF2B5EF4-FFF2-40B4-BE49-F238E27FC236}">
                <a16:creationId xmlns:a16="http://schemas.microsoft.com/office/drawing/2014/main" id="{BEEF983D-B646-4EA7-B1BD-D5466CD1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571" y="5445125"/>
            <a:ext cx="474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Age</a:t>
            </a:r>
          </a:p>
        </p:txBody>
      </p:sp>
      <p:sp>
        <p:nvSpPr>
          <p:cNvPr id="30728" name="Nadpis 3">
            <a:extLst>
              <a:ext uri="{FF2B5EF4-FFF2-40B4-BE49-F238E27FC236}">
                <a16:creationId xmlns:a16="http://schemas.microsoft.com/office/drawing/2014/main" id="{8C7CA81B-59F2-4AE6-94B0-9A74A5CA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-571500"/>
            <a:ext cx="8815388" cy="1143000"/>
          </a:xfrm>
        </p:spPr>
        <p:txBody>
          <a:bodyPr/>
          <a:lstStyle/>
          <a:p>
            <a:pPr eaLnBrk="1" hangingPunct="1"/>
            <a:endParaRPr lang="cs-CZ" altLang="cs-CZ" sz="2400" dirty="0"/>
          </a:p>
        </p:txBody>
      </p:sp>
      <p:sp>
        <p:nvSpPr>
          <p:cNvPr id="30729" name="Zástupný symbol pro obsah 4">
            <a:extLst>
              <a:ext uri="{FF2B5EF4-FFF2-40B4-BE49-F238E27FC236}">
                <a16:creationId xmlns:a16="http://schemas.microsoft.com/office/drawing/2014/main" id="{E5DCE5B4-0DC9-43C9-9E27-70DACA0C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638"/>
            <a:ext cx="5770563" cy="865187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B3DF06-28ED-49EF-8B91-F6D58CAE9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Screening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5B9D811-E8B6-46D4-AE86-38BB9FF25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75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S_PPT_DBNAME" val="Medici- CX - 10-21[20211004121049433].mdb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51&quot;&gt;&lt;property id=&quot;20148&quot; value=&quot;5&quot;/&gt;&lt;property id=&quot;20300&quot; value=&quot;Slide 1 - &amp;quot;Karcinom děložního hrdla&amp;quot;&quot;/&gt;&lt;property id=&quot;20307&quot; value=&quot;280&quot;/&gt;&lt;/object&gt;&lt;object type=&quot;3&quot; unique_id=&quot;10152&quot;&gt;&lt;property id=&quot;20148&quot; value=&quot;5&quot;/&gt;&lt;property id=&quot;20300&quot; value=&quot;Slide 2&quot;/&gt;&lt;property id=&quot;20307&quot; value=&quot;380&quot;/&gt;&lt;/object&gt;&lt;object type=&quot;3&quot; unique_id=&quot;10153&quot;&gt;&lt;property id=&quot;20148&quot; value=&quot;5&quot;/&gt;&lt;property id=&quot;20300&quot; value=&quot;Slide 3&quot;/&gt;&lt;property id=&quot;20307&quot; value=&quot;387&quot;/&gt;&lt;/object&gt;&lt;object type=&quot;3&quot; unique_id=&quot;10155&quot;&gt;&lt;property id=&quot;20148&quot; value=&quot;5&quot;/&gt;&lt;property id=&quot;20300&quot; value=&quot;Slide 4 - &amp;quot;Incidence / mortalita&amp;quot;&quot;/&gt;&lt;property id=&quot;20307&quot; value=&quot;1812&quot;/&gt;&lt;/object&gt;&lt;object type=&quot;3&quot; unique_id=&quot;10156&quot;&gt;&lt;property id=&quot;20148&quot; value=&quot;5&quot;/&gt;&lt;property id=&quot;20300&quot; value=&quot;Slide 5&quot;/&gt;&lt;property id=&quot;20307&quot; value=&quot;480&quot;/&gt;&lt;/object&gt;&lt;object type=&quot;3&quot; unique_id=&quot;10157&quot;&gt;&lt;property id=&quot;20148&quot; value=&quot;5&quot;/&gt;&lt;property id=&quot;20300&quot; value=&quot;Slide 6&quot;/&gt;&lt;property id=&quot;20307&quot; value=&quot;1646&quot;/&gt;&lt;/object&gt;&lt;object type=&quot;3&quot; unique_id=&quot;10158&quot;&gt;&lt;property id=&quot;20148&quot; value=&quot;5&quot;/&gt;&lt;property id=&quot;20300&quot; value=&quot;Slide 7&quot;/&gt;&lt;property id=&quot;20307&quot; value=&quot;1633&quot;/&gt;&lt;/object&gt;&lt;object type=&quot;3&quot; unique_id=&quot;10159&quot;&gt;&lt;property id=&quot;20148&quot; value=&quot;5&quot;/&gt;&lt;property id=&quot;20300&quot; value=&quot;Slide 9&quot;/&gt;&lt;property id=&quot;20307&quot; value=&quot;370&quot;/&gt;&lt;/object&gt;&lt;object type=&quot;3&quot; unique_id=&quot;10160&quot;&gt;&lt;property id=&quot;20148&quot; value=&quot;5&quot;/&gt;&lt;property id=&quot;20300&quot; value=&quot;Slide 10 - &amp;quot;Screening&amp;quot;&quot;/&gt;&lt;property id=&quot;20307&quot; value=&quot;1813&quot;/&gt;&lt;/object&gt;&lt;object type=&quot;3&quot; unique_id=&quot;10161&quot;&gt;&lt;property id=&quot;20148&quot; value=&quot;5&quot;/&gt;&lt;property id=&quot;20300&quot; value=&quot;Slide 11&quot;/&gt;&lt;property id=&quot;20307&quot; value=&quot;388&quot;/&gt;&lt;/object&gt;&lt;object type=&quot;3&quot; unique_id=&quot;10162&quot;&gt;&lt;property id=&quot;20148&quot; value=&quot;5&quot;/&gt;&lt;property id=&quot;20300&quot; value=&quot;Slide 12&quot;/&gt;&lt;property id=&quot;20307&quot; value=&quot;369&quot;/&gt;&lt;/object&gt;&lt;object type=&quot;3&quot; unique_id=&quot;10163&quot;&gt;&lt;property id=&quot;20148&quot; value=&quot;5&quot;/&gt;&lt;property id=&quot;20300&quot; value=&quot;Slide 13 - &amp;quot;Cytologie a HPV DNA test&amp;quot;&quot;/&gt;&lt;property id=&quot;20307&quot; value=&quot;1059&quot;/&gt;&lt;/object&gt;&lt;object type=&quot;3&quot; unique_id=&quot;10164&quot;&gt;&lt;property id=&quot;20148&quot; value=&quot;5&quot;/&gt;&lt;property id=&quot;20300&quot; value=&quot;Slide 14&quot;/&gt;&lt;property id=&quot;20307&quot; value=&quot;366&quot;/&gt;&lt;/object&gt;&lt;object type=&quot;3&quot; unique_id=&quot;10165&quot;&gt;&lt;property id=&quot;20148&quot; value=&quot;5&quot;/&gt;&lt;property id=&quot;20300&quot; value=&quot;Slide 15&quot;/&gt;&lt;property id=&quot;20307&quot; value=&quot;486&quot;/&gt;&lt;/object&gt;&lt;object type=&quot;3&quot; unique_id=&quot;10166&quot;&gt;&lt;property id=&quot;20148&quot; value=&quot;5&quot;/&gt;&lt;property id=&quot;20300&quot; value=&quot;Slide 16&quot;/&gt;&lt;property id=&quot;20307&quot; value=&quot;487&quot;/&gt;&lt;/object&gt;&lt;object type=&quot;3&quot; unique_id=&quot;10167&quot;&gt;&lt;property id=&quot;20148&quot; value=&quot;5&quot;/&gt;&lt;property id=&quot;20300&quot; value=&quot;Slide 17&quot;/&gt;&lt;property id=&quot;20307&quot; value=&quot;488&quot;/&gt;&lt;/object&gt;&lt;object type=&quot;3&quot; unique_id=&quot;10168&quot;&gt;&lt;property id=&quot;20148&quot; value=&quot;5&quot;/&gt;&lt;property id=&quot;20300&quot; value=&quot;Slide 18 - &amp;quot;Klinický staging&amp;quot;&quot;/&gt;&lt;property id=&quot;20307&quot; value=&quot;1814&quot;/&gt;&lt;/object&gt;&lt;object type=&quot;3&quot; unique_id=&quot;10169&quot;&gt;&lt;property id=&quot;20148&quot; value=&quot;5&quot;/&gt;&lt;property id=&quot;20300&quot; value=&quot;Slide 19 - &amp;quot;Clinical staging&amp;quot;&quot;/&gt;&lt;property id=&quot;20307&quot; value=&quot;778&quot;/&gt;&lt;/object&gt;&lt;object type=&quot;3&quot; unique_id=&quot;10170&quot;&gt;&lt;property id=&quot;20148&quot; value=&quot;5&quot;/&gt;&lt;property id=&quot;20300&quot; value=&quot;Slide 20&quot;/&gt;&lt;property id=&quot;20307&quot; value=&quot;1601&quot;/&gt;&lt;/object&gt;&lt;object type=&quot;3&quot; unique_id=&quot;10171&quot;&gt;&lt;property id=&quot;20148&quot; value=&quot;5&quot;/&gt;&lt;property id=&quot;20300&quot; value=&quot;Slide 23 - &amp;quot;Prognostické parametry&amp;quot;&quot;/&gt;&lt;property id=&quot;20307&quot; value=&quot;1818&quot;/&gt;&lt;/object&gt;&lt;object type=&quot;3&quot; unique_id=&quot;10173&quot;&gt;&lt;property id=&quot;20148&quot; value=&quot;5&quot;/&gt;&lt;property id=&quot;20300&quot; value=&quot;Slide 26&quot;/&gt;&lt;property id=&quot;20307&quot; value=&quot;1652&quot;/&gt;&lt;/object&gt;&lt;object type=&quot;3&quot; unique_id=&quot;10174&quot;&gt;&lt;property id=&quot;20148&quot; value=&quot;5&quot;/&gt;&lt;property id=&quot;20300&quot; value=&quot;Slide 27 - &amp;quot;T1a (5mm)&amp;quot;&quot;/&gt;&lt;property id=&quot;20307&quot; value=&quot;1664&quot;/&gt;&lt;/object&gt;&lt;object type=&quot;3&quot; unique_id=&quot;10175&quot;&gt;&lt;property id=&quot;20148&quot; value=&quot;5&quot;/&gt;&lt;property id=&quot;20300&quot; value=&quot;Slide 28 - &amp;quot;T1b&amp;quot;&quot;/&gt;&lt;property id=&quot;20307&quot; value=&quot;1817&quot;/&gt;&lt;/object&gt;&lt;object type=&quot;3&quot; unique_id=&quot;10176&quot;&gt;&lt;property id=&quot;20148&quot; value=&quot;5&quot;/&gt;&lt;property id=&quot;20300&quot; value=&quot;Slide 29&quot;/&gt;&lt;property id=&quot;20307&quot; value=&quot;1665&quot;/&gt;&lt;/object&gt;&lt;object type=&quot;3&quot; unique_id=&quot;10181&quot;&gt;&lt;property id=&quot;20148&quot; value=&quot;5&quot;/&gt;&lt;property id=&quot;20300&quot; value=&quot;Slide 31&quot;/&gt;&lt;property id=&quot;20307&quot; value=&quot;283&quot;/&gt;&lt;/object&gt;&lt;object type=&quot;3&quot; unique_id=&quot;10190&quot;&gt;&lt;property id=&quot;20148&quot; value=&quot;5&quot;/&gt;&lt;property id=&quot;20300&quot; value=&quot;Slide 32 - &amp;quot;Fertilitu zachovávající léčba&amp;quot;&quot;/&gt;&lt;property id=&quot;20307&quot; value=&quot;1823&quot;/&gt;&lt;/object&gt;&lt;object type=&quot;3&quot; unique_id=&quot;10191&quot;&gt;&lt;property id=&quot;20148&quot; value=&quot;5&quot;/&gt;&lt;property id=&quot;20300&quot; value=&quot;Slide 34&quot;/&gt;&lt;property id=&quot;20307&quot; value=&quot;806&quot;/&gt;&lt;/object&gt;&lt;object type=&quot;3&quot; unique_id=&quot;10192&quot;&gt;&lt;property id=&quot;20148&quot; value=&quot;5&quot;/&gt;&lt;property id=&quot;20300&quot; value=&quot;Slide 33 - &amp;quot;Fertility sparing&amp;quot;&quot;/&gt;&lt;property id=&quot;20307&quot; value=&quot;470&quot;/&gt;&lt;/object&gt;&lt;object type=&quot;3&quot; unique_id=&quot;11466&quot;&gt;&lt;property id=&quot;20148&quot; value=&quot;5&quot;/&gt;&lt;property id=&quot;20300&quot; value=&quot;Slide 8 - &amp;quot;Age standardized rate – top 20 in Europe&amp;quot;&quot;/&gt;&lt;property id=&quot;20307&quot; value=&quot;354&quot;/&gt;&lt;/object&gt;&lt;object type=&quot;3&quot; unique_id=&quot;11469&quot;&gt;&lt;property id=&quot;20148&quot; value=&quot;5&quot;/&gt;&lt;property id=&quot;20300&quot; value=&quot;Slide 21 - &amp;quot;Rizikové faktory&amp;quot;&quot;/&gt;&lt;property id=&quot;20307&quot; value=&quot;1834&quot;/&gt;&lt;/object&gt;&lt;object type=&quot;3&quot; unique_id=&quot;11470&quot;&gt;&lt;property id=&quot;20148&quot; value=&quot;5&quot;/&gt;&lt;property id=&quot;20300&quot; value=&quot;Slide 22&quot;/&gt;&lt;property id=&quot;20307&quot; value=&quot;1833&quot;/&gt;&lt;/object&gt;&lt;object type=&quot;3&quot; unique_id=&quot;11471&quot;&gt;&lt;property id=&quot;20148&quot; value=&quot;5&quot;/&gt;&lt;property id=&quot;20300&quot; value=&quot;Slide 24&quot;/&gt;&lt;property id=&quot;20307&quot; value=&quot;1835&quot;/&gt;&lt;/object&gt;&lt;object type=&quot;3&quot; unique_id=&quot;11472&quot;&gt;&lt;property id=&quot;20148&quot; value=&quot;5&quot;/&gt;&lt;property id=&quot;20300&quot; value=&quot;Slide 25 - &amp;quot;Léčba&amp;quot;&quot;/&gt;&lt;property id=&quot;20307&quot; value=&quot;1836&quot;/&gt;&lt;/object&gt;&lt;object type=&quot;3&quot; unique_id=&quot;11473&quot;&gt;&lt;property id=&quot;20148&quot; value=&quot;5&quot;/&gt;&lt;property id=&quot;20300&quot; value=&quot;Slide 30 - &amp;quot;T1b&amp;quot;&quot;/&gt;&lt;property id=&quot;20307&quot; value=&quot;463&quot;/&gt;&lt;/object&gt;&lt;object type=&quot;3&quot; unique_id=&quot;11474&quot;&gt;&lt;property id=&quot;20148&quot; value=&quot;5&quot;/&gt;&lt;property id=&quot;20300&quot; value=&quot;Slide 35&quot;/&gt;&lt;property id=&quot;20307&quot; value=&quot;1631&quot;/&gt;&lt;/object&gt;&lt;object type=&quot;3&quot; unique_id=&quot;11475&quot;&gt;&lt;property id=&quot;20148&quot; value=&quot;5&quot;/&gt;&lt;property id=&quot;20300&quot; value=&quot;Slide 36 - &amp;quot;Pokročilá stádia&amp;quot;&quot;/&gt;&lt;property id=&quot;20307&quot; value=&quot;1837&quot;/&gt;&lt;/object&gt;&lt;object type=&quot;3&quot; unique_id=&quot;11476&quot;&gt;&lt;property id=&quot;20148&quot; value=&quot;5&quot;/&gt;&lt;property id=&quot;20300&quot; value=&quot;Slide 37 - &amp;quot;Advanced stage&amp;quot;&quot;/&gt;&lt;property id=&quot;20307&quot; value=&quot;166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 1. LF 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k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824</Words>
  <Application>Microsoft Office PowerPoint</Application>
  <PresentationFormat>Předvádění na obrazovce (4:3)</PresentationFormat>
  <Paragraphs>195</Paragraphs>
  <Slides>37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Imago</vt:lpstr>
      <vt:lpstr>Myriad Pro</vt:lpstr>
      <vt:lpstr>Trebuchet MS</vt:lpstr>
      <vt:lpstr>Wingdings</vt:lpstr>
      <vt:lpstr>Prezentace 1. LF UK</vt:lpstr>
      <vt:lpstr>Office Theme</vt:lpstr>
      <vt:lpstr>1_Office Theme</vt:lpstr>
      <vt:lpstr>Motiv Office</vt:lpstr>
      <vt:lpstr>Graf</vt:lpstr>
      <vt:lpstr>Chart</vt:lpstr>
      <vt:lpstr>Cervical cancer</vt:lpstr>
      <vt:lpstr>Prezentace aplikace PowerPoint</vt:lpstr>
      <vt:lpstr>Prezentace aplikace PowerPoint</vt:lpstr>
      <vt:lpstr>Incidence / mortality</vt:lpstr>
      <vt:lpstr>Prezentace aplikace PowerPoint</vt:lpstr>
      <vt:lpstr>Prezentace aplikace PowerPoint</vt:lpstr>
      <vt:lpstr>Age standardized rate – top 20 in Europe</vt:lpstr>
      <vt:lpstr>Prezentace aplikace PowerPoint</vt:lpstr>
      <vt:lpstr>Screening</vt:lpstr>
      <vt:lpstr>Prezentace aplikace PowerPoint</vt:lpstr>
      <vt:lpstr>Prezentace aplikace PowerPoint</vt:lpstr>
      <vt:lpstr>Cytology and HPV DNA test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Clinical staging</vt:lpstr>
      <vt:lpstr>Clinical staging</vt:lpstr>
      <vt:lpstr>Risk factors</vt:lpstr>
      <vt:lpstr>Prezentace aplikace PowerPoint</vt:lpstr>
      <vt:lpstr>Prezentace aplikace PowerPoint</vt:lpstr>
      <vt:lpstr>Prezentace aplikace PowerPoint</vt:lpstr>
      <vt:lpstr>Prognostic parameters</vt:lpstr>
      <vt:lpstr>Prezentace aplikace PowerPoint</vt:lpstr>
      <vt:lpstr>Classification</vt:lpstr>
      <vt:lpstr>Prezentace aplikace PowerPoint</vt:lpstr>
      <vt:lpstr>Treatment</vt:lpstr>
      <vt:lpstr>T1a (5mm)</vt:lpstr>
      <vt:lpstr>T1b</vt:lpstr>
      <vt:lpstr>Fertility sparing management</vt:lpstr>
      <vt:lpstr>Fertility sparing</vt:lpstr>
      <vt:lpstr>Prezentace aplikace PowerPoint</vt:lpstr>
      <vt:lpstr>Prezentace aplikace PowerPoint</vt:lpstr>
      <vt:lpstr>Advanced stages</vt:lpstr>
      <vt:lpstr>Advanced stages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Iva Zahradníková</cp:lastModifiedBy>
  <cp:revision>93</cp:revision>
  <dcterms:created xsi:type="dcterms:W3CDTF">2011-09-16T08:15:39Z</dcterms:created>
  <dcterms:modified xsi:type="dcterms:W3CDTF">2022-05-24T19:15:41Z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2021-10-04T06:41:34Z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c4e8fc7f-3cd6-4031-b96d-bb7f54129a0c</vt:lpwstr>
  </property>
  <property fmtid="{D5CDD505-2E9C-101B-9397-08002B2CF9AE}" pid="8" name="MSIP_Label_2063cd7f-2d21-486a-9f29-9c1683fdd175_ContentBits">
    <vt:lpwstr>0</vt:lpwstr>
  </property>
</Properties>
</file>