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1"/>
  </p:notesMasterIdLst>
  <p:sldIdLst>
    <p:sldId id="257" r:id="rId3"/>
    <p:sldId id="256" r:id="rId4"/>
    <p:sldId id="258" r:id="rId5"/>
    <p:sldId id="310" r:id="rId6"/>
    <p:sldId id="308" r:id="rId7"/>
    <p:sldId id="260" r:id="rId8"/>
    <p:sldId id="259" r:id="rId9"/>
    <p:sldId id="309" r:id="rId10"/>
  </p:sldIdLst>
  <p:sldSz cx="12192000" cy="6858000"/>
  <p:notesSz cx="10002838" cy="68754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4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65788" y="0"/>
            <a:ext cx="43354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C2066-DC67-423C-90A6-B1CE21BFD1BF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58838"/>
            <a:ext cx="4125912" cy="2320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1000125" y="3308350"/>
            <a:ext cx="8002588" cy="2708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530975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65788" y="6530975"/>
            <a:ext cx="4335462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12FCC-B25E-4F73-A2F9-D8350868EE5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90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12FCC-B25E-4F73-A2F9-D8350868EE5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59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EC11F-2513-4CC7-8BEA-E99B38FA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4A66D8A-4F57-4D30-996E-266389254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EE76A6C-B6FD-474C-91EE-D7663D26C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8D8F1BA-D474-4ECE-972A-6C025C291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EA16E64-682D-48A6-A135-F1CBA06A5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B991E4A-5013-4D61-8258-F5EF3F77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0CD664-110E-4CE0-9E18-C8EA521C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F1C633D-2654-470E-A631-BF724EF2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889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A1DB4-CA02-4A90-9040-F49D754E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E4E7F54-4C7B-4CEA-B1CB-D658DC78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CF0EBF7-7ADB-43DF-A2DC-14F4828F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6BADF39-710C-47D9-9C1E-6D6190EC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21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9740175-A69F-4ABD-897F-7EED05FE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DFAD7E-C3E9-42CE-BA8B-48E7F05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7E0DCC8-5F2C-4138-A6CA-C2858F60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128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42D1A-DE4C-41A9-9EA5-6590027B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17B9E0-67FB-4325-8BD5-3CAD1F0D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F550304-9320-4B92-8D66-523BF96E8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82ECCA-07E0-49B9-846A-F604B519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7275C4-240C-49A3-A8B7-F841D281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4A58EAB-CCA6-4EB7-A2BC-B2A7EA2A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7681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1220F-089D-4F6F-824C-C4094E3A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171DBA8-3535-4778-B031-417208064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0CF1BB-863B-4E07-9BB7-70BED9DCE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80467A-4039-416E-8846-00E839BD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F9DC578-EA56-4D1E-81F8-350FA639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000792-C2BE-4980-ABD2-801EADD6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605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08C33-B8AC-4DBB-B7E0-2FE24F59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A21DAB3-02A6-4764-B11C-A04C7BCBB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2085AB-B144-40D7-8622-D46C8B31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323697-5B41-4116-9492-FA71A091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4F522C-ECB7-4BF5-8922-5A94FDD2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827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B8091BC-09AF-41AD-8651-A88EC5A62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088364E-A8BC-4889-A19E-1C4933926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171C1-045D-41A3-B906-4E0F8FE7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8F1162-2AB0-4EC9-A145-DD6E39D5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727916-E2FA-42C5-AD1C-E6159C41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94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90F21-CDB7-420E-8854-BAD98225D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F62E0A1-DD31-44C9-8205-86CCDD229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A1662D-4726-464A-B9E9-8ECCCBC2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AB0F94-1F5D-4801-9BEE-AD109D4E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BC1016-3DCD-4B2D-86D8-350CFF59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439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9CE8D-8480-450C-A5A4-3CFF0399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08D58C-27C6-4C03-A50D-F95140FC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6F34D6-B919-4E4E-93D7-FE6F3DCC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DC26FF-B973-47CB-A8FD-842C7E60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5A48B66-2937-41D9-898F-DF40C0ED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38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9F090-731C-4B4E-A4F3-FCCE5F95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B77FF53-8FFC-4024-8213-81FF8D9B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C01A88-914E-4EE5-83F3-C4842017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54A2F6-8465-4D82-81E9-DF21C6F8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0A8C36-7367-4C4E-8B8B-7E8F604B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305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A240B-5012-4E59-8974-5E7CAD35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4743F0-E12D-4A0F-8BE7-31702469B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8BDD496-BABA-4D4E-A543-ECAFBADAA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9A5237B-4440-41F3-B1F2-340B3565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8D5F41D-5FAD-4DA5-A9DE-55A06A33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C39EA02-F794-482A-BAF7-A1269120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06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0185" y="1764538"/>
            <a:ext cx="5151628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0591" y="2538425"/>
            <a:ext cx="9830816" cy="401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37A34AA-BAA6-43BE-897B-7AD0B5BC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41AC08-34C9-45BC-B377-BA36605B5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F13CA0-3CA5-4FCE-9E8A-F854B05E8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16A0-26A7-4065-96CD-91F0B4B031E2}" type="datetimeFigureOut">
              <a:rPr lang="da-DK" smtClean="0"/>
              <a:t>21-02-2022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DFEB70-0946-4EA9-A7E3-45E6665FB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3E1FCB-1D3F-4006-BE3A-01EBB8E99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1DB8-B9D1-477D-A7FB-3C28FAE9143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96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got.esgo.org/clinical-trials/current-clinical-trials/ovarian/" TargetMode="External"/><Relationship Id="rId13" Type="http://schemas.openxmlformats.org/officeDocument/2006/relationships/hyperlink" Target="https://engot.esgo.org/clinical-trials/current-clinical-trials/basket/" TargetMode="External"/><Relationship Id="rId3" Type="http://schemas.openxmlformats.org/officeDocument/2006/relationships/image" Target="../media/image8.emf"/><Relationship Id="rId7" Type="http://schemas.openxmlformats.org/officeDocument/2006/relationships/hyperlink" Target="https://engage.esgo.org/for-members/ct-project-participant/examples-clinical-trials-supplied-pharma/" TargetMode="External"/><Relationship Id="rId12" Type="http://schemas.openxmlformats.org/officeDocument/2006/relationships/hyperlink" Target="https://engot.esgo.org/clinical-trials/current-clinical-trials/translationa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gage.esgo.org/for-members/ct-project-participant/webinars/" TargetMode="External"/><Relationship Id="rId11" Type="http://schemas.openxmlformats.org/officeDocument/2006/relationships/hyperlink" Target="https://engot.esgo.org/clinical-trials/current-clinical-trials/vulvar/" TargetMode="External"/><Relationship Id="rId5" Type="http://schemas.openxmlformats.org/officeDocument/2006/relationships/hyperlink" Target="https://engage.esgo.org/for-members/ct-project-participant/study-materials/" TargetMode="External"/><Relationship Id="rId15" Type="http://schemas.openxmlformats.org/officeDocument/2006/relationships/image" Target="../media/image15.png"/><Relationship Id="rId10" Type="http://schemas.openxmlformats.org/officeDocument/2006/relationships/hyperlink" Target="https://engot.esgo.org/clinical-trials/current-clinical-trials/cervial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engot.esgo.org/clinical-trials/current-clinical-trials/endometrial/" TargetMode="External"/><Relationship Id="rId14" Type="http://schemas.openxmlformats.org/officeDocument/2006/relationships/hyperlink" Target="https://engot.esgo.org/clinical-trials/publicat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3290" y="1654505"/>
            <a:ext cx="51530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ENGAGe-ENGOT </a:t>
            </a:r>
            <a:r>
              <a:rPr spc="-5" dirty="0"/>
              <a:t>Clinical</a:t>
            </a:r>
            <a:r>
              <a:rPr spc="-10" dirty="0"/>
              <a:t> </a:t>
            </a:r>
            <a:r>
              <a:rPr spc="-30" dirty="0"/>
              <a:t>Trials</a:t>
            </a:r>
            <a:r>
              <a:rPr spc="-10" dirty="0"/>
              <a:t> </a:t>
            </a:r>
            <a:r>
              <a:rPr spc="-5" dirty="0"/>
              <a:t>Project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118" y="2513202"/>
            <a:ext cx="9492615" cy="378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Birthe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Lemley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working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with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Prof.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Jalid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Sehouli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from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ENGOT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working </a:t>
            </a:r>
            <a:r>
              <a:rPr sz="2800" b="1" spc="-15" dirty="0">
                <a:latin typeface="Calibri"/>
                <a:cs typeface="Calibri"/>
              </a:rPr>
              <a:t>group:</a:t>
            </a:r>
            <a:endParaRPr sz="28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5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Charo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Hierro,</a:t>
            </a:r>
            <a:r>
              <a:rPr sz="2400" spc="-10" dirty="0">
                <a:latin typeface="Calibri"/>
                <a:cs typeface="Calibri"/>
              </a:rPr>
              <a:t> president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ASACO,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Spain</a:t>
            </a:r>
            <a:endParaRPr sz="24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Maria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Papageorgiou,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president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K.E.F.I.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Greece</a:t>
            </a:r>
            <a:endParaRPr sz="24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Janni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Zmylon,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Denmark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 dirty="0">
              <a:latin typeface="Calibri"/>
              <a:cs typeface="Calibri"/>
            </a:endParaRPr>
          </a:p>
          <a:p>
            <a:pPr marL="12700" marR="5080">
              <a:lnSpc>
                <a:spcPts val="2300"/>
              </a:lnSpc>
            </a:pPr>
            <a:r>
              <a:rPr lang="da-DK" sz="2400" b="1" spc="-10" dirty="0">
                <a:latin typeface="Calibri"/>
                <a:cs typeface="Calibri"/>
              </a:rPr>
              <a:t>20</a:t>
            </a:r>
            <a:r>
              <a:rPr sz="2400" b="1" spc="-10" dirty="0">
                <a:latin typeface="Calibri"/>
                <a:cs typeface="Calibri"/>
              </a:rPr>
              <a:t> patients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from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lang="da-DK" sz="2400" b="1" dirty="0">
                <a:latin typeface="Calibri"/>
                <a:cs typeface="Calibri"/>
              </a:rPr>
              <a:t>2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different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European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countries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representing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diseases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cervical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cancer,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endometrial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cancer,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ovarian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cancer,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rare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cancers.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077" y="580799"/>
            <a:ext cx="8612670" cy="9495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1043" y="3093720"/>
            <a:ext cx="4431792" cy="23804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460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4458" y="1634693"/>
            <a:ext cx="4749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ENGAGe-ENGOT</a:t>
            </a:r>
            <a:r>
              <a:rPr sz="2400" spc="-50" dirty="0"/>
              <a:t> </a:t>
            </a:r>
            <a:r>
              <a:rPr sz="2400" spc="-5" dirty="0"/>
              <a:t>Clinical</a:t>
            </a:r>
            <a:r>
              <a:rPr sz="2400" spc="-15" dirty="0"/>
              <a:t> </a:t>
            </a:r>
            <a:r>
              <a:rPr sz="2400" spc="-25" dirty="0"/>
              <a:t>Trials</a:t>
            </a:r>
            <a:r>
              <a:rPr sz="2400" spc="-40" dirty="0"/>
              <a:t> </a:t>
            </a:r>
            <a:r>
              <a:rPr sz="2400" spc="-5" dirty="0"/>
              <a:t>Project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15976" y="3124200"/>
            <a:ext cx="10795023" cy="3629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Calibri"/>
              <a:cs typeface="Calibri"/>
            </a:endParaRPr>
          </a:p>
          <a:p>
            <a:pPr marL="354965" indent="-342900">
              <a:lnSpc>
                <a:spcPts val="255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</a:t>
            </a:r>
            <a:r>
              <a:rPr sz="2200" spc="-10" dirty="0">
                <a:latin typeface="Calibri"/>
                <a:cs typeface="Calibri"/>
              </a:rPr>
              <a:t> webinars </a:t>
            </a:r>
            <a:r>
              <a:rPr sz="2200" spc="-15" dirty="0">
                <a:latin typeface="Calibri"/>
                <a:cs typeface="Calibri"/>
              </a:rPr>
              <a:t>from</a:t>
            </a:r>
            <a:r>
              <a:rPr sz="2200" spc="-10" dirty="0">
                <a:latin typeface="Calibri"/>
                <a:cs typeface="Calibri"/>
              </a:rPr>
              <a:t> September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2019</a:t>
            </a:r>
            <a:endParaRPr sz="2200" dirty="0">
              <a:latin typeface="Calibri"/>
              <a:cs typeface="Calibri"/>
            </a:endParaRPr>
          </a:p>
          <a:p>
            <a:pPr marL="812165" lvl="1" indent="-343535">
              <a:lnSpc>
                <a:spcPts val="21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900" spc="-20" dirty="0">
                <a:latin typeface="Calibri"/>
                <a:cs typeface="Calibri"/>
              </a:rPr>
              <a:t>Terminology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 a</a:t>
            </a:r>
            <a:r>
              <a:rPr sz="1900" spc="-10" dirty="0">
                <a:latin typeface="Calibri"/>
                <a:cs typeface="Calibri"/>
              </a:rPr>
              <a:t> clinical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trial</a:t>
            </a:r>
            <a:r>
              <a:rPr lang="da-DK" sz="1900" spc="-5" dirty="0">
                <a:latin typeface="Calibri"/>
                <a:cs typeface="Calibri"/>
              </a:rPr>
              <a:t> – Eduardo Alvarez, </a:t>
            </a:r>
            <a:r>
              <a:rPr lang="da-DK" sz="1900" spc="-5" dirty="0" err="1">
                <a:latin typeface="Calibri"/>
                <a:cs typeface="Calibri"/>
              </a:rPr>
              <a:t>Clínica</a:t>
            </a:r>
            <a:r>
              <a:rPr lang="da-DK" sz="1900" spc="-5" dirty="0">
                <a:latin typeface="Calibri"/>
                <a:cs typeface="Calibri"/>
              </a:rPr>
              <a:t> </a:t>
            </a:r>
            <a:r>
              <a:rPr lang="da-DK" sz="1900" spc="-5" dirty="0" err="1">
                <a:latin typeface="Calibri"/>
                <a:cs typeface="Calibri"/>
              </a:rPr>
              <a:t>Universidad</a:t>
            </a:r>
            <a:r>
              <a:rPr lang="da-DK" sz="1900" spc="-5" dirty="0">
                <a:latin typeface="Calibri"/>
                <a:cs typeface="Calibri"/>
              </a:rPr>
              <a:t> de </a:t>
            </a:r>
            <a:r>
              <a:rPr lang="da-DK" sz="1900" spc="-5" dirty="0" err="1">
                <a:latin typeface="Calibri"/>
                <a:cs typeface="Calibri"/>
              </a:rPr>
              <a:t>Navarra</a:t>
            </a:r>
            <a:endParaRPr sz="1900" dirty="0">
              <a:latin typeface="Calibri"/>
              <a:cs typeface="Calibri"/>
            </a:endParaRPr>
          </a:p>
          <a:p>
            <a:pPr marL="812165" lvl="1" indent="-343535">
              <a:lnSpc>
                <a:spcPts val="2095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900" spc="-5" dirty="0">
                <a:latin typeface="Calibri"/>
                <a:cs typeface="Calibri"/>
              </a:rPr>
              <a:t>Study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methodology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–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single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arm,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dual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arm,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prospective,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retrospective</a:t>
            </a:r>
            <a:r>
              <a:rPr lang="da-DK" sz="1900" spc="-15" dirty="0">
                <a:latin typeface="Calibri"/>
                <a:cs typeface="Calibri"/>
              </a:rPr>
              <a:t> – Mansoor Mirza, Rigshospitalet</a:t>
            </a:r>
            <a:endParaRPr sz="1900" dirty="0">
              <a:latin typeface="Calibri"/>
              <a:cs typeface="Calibri"/>
            </a:endParaRPr>
          </a:p>
          <a:p>
            <a:pPr marL="812165" lvl="1" indent="-343535">
              <a:lnSpc>
                <a:spcPts val="2185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900" spc="-15" dirty="0">
                <a:latin typeface="Calibri"/>
                <a:cs typeface="Calibri"/>
              </a:rPr>
              <a:t>Informed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consent,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(Patient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Reported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Outcome),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side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effects</a:t>
            </a:r>
            <a:r>
              <a:rPr lang="da-DK" sz="1900" spc="-10" dirty="0">
                <a:latin typeface="Calibri"/>
                <a:cs typeface="Calibri"/>
              </a:rPr>
              <a:t> - </a:t>
            </a:r>
            <a:r>
              <a:rPr lang="da-DK" sz="1900" spc="-15" dirty="0">
                <a:latin typeface="Calibri"/>
                <a:cs typeface="Calibri"/>
              </a:rPr>
              <a:t>Kristina Lindemann, Oslo University Hospital</a:t>
            </a:r>
          </a:p>
          <a:p>
            <a:pPr marL="419100" indent="-407034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419100" algn="l"/>
                <a:tab pos="419734" algn="l"/>
              </a:tabLst>
            </a:pPr>
            <a:r>
              <a:rPr lang="da-DK" sz="2200" spc="-10" dirty="0">
                <a:latin typeface="Calibri"/>
                <a:cs typeface="Calibri"/>
              </a:rPr>
              <a:t>In 2021</a:t>
            </a:r>
            <a:r>
              <a:rPr sz="2200" dirty="0">
                <a:latin typeface="Calibri"/>
                <a:cs typeface="Calibri"/>
              </a:rPr>
              <a:t> an </a:t>
            </a:r>
            <a:r>
              <a:rPr sz="2200" spc="-15" dirty="0">
                <a:latin typeface="Calibri"/>
                <a:cs typeface="Calibri"/>
              </a:rPr>
              <a:t>example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actual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trial</a:t>
            </a:r>
            <a:r>
              <a:rPr lang="da-DK" sz="2200" spc="-5" dirty="0">
                <a:latin typeface="Calibri"/>
                <a:cs typeface="Calibri"/>
              </a:rPr>
              <a:t> - </a:t>
            </a:r>
            <a:r>
              <a:rPr lang="da-DK" sz="2000" b="1" spc="-5" dirty="0">
                <a:cs typeface="Calibri"/>
              </a:rPr>
              <a:t>the</a:t>
            </a:r>
            <a:r>
              <a:rPr lang="da-DK" sz="2000" b="1" dirty="0">
                <a:cs typeface="Calibri"/>
              </a:rPr>
              <a:t> </a:t>
            </a:r>
            <a:r>
              <a:rPr lang="da-DK" sz="2000" b="1" spc="-5" dirty="0">
                <a:cs typeface="Calibri"/>
              </a:rPr>
              <a:t>PRIMA </a:t>
            </a:r>
            <a:r>
              <a:rPr lang="da-DK" sz="2000" b="1" spc="-5" dirty="0" err="1">
                <a:cs typeface="Calibri"/>
              </a:rPr>
              <a:t>trial</a:t>
            </a:r>
            <a:r>
              <a:rPr lang="da-DK" sz="2000" b="1" spc="-10" dirty="0">
                <a:cs typeface="Calibri"/>
              </a:rPr>
              <a:t> </a:t>
            </a:r>
            <a:r>
              <a:rPr lang="da-DK" sz="2000" b="1" spc="-10" dirty="0" err="1">
                <a:cs typeface="Calibri"/>
              </a:rPr>
              <a:t>was</a:t>
            </a:r>
            <a:r>
              <a:rPr lang="da-DK" sz="2000" b="1" spc="-10" dirty="0">
                <a:cs typeface="Calibri"/>
              </a:rPr>
              <a:t> </a:t>
            </a:r>
            <a:r>
              <a:rPr lang="da-DK" sz="2000" b="1" spc="-5" dirty="0" err="1">
                <a:cs typeface="Calibri"/>
              </a:rPr>
              <a:t>chosen</a:t>
            </a:r>
            <a:endParaRPr sz="22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09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Understanding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clinical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trial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regardless</a:t>
            </a:r>
            <a:r>
              <a:rPr sz="2200" spc="-5" dirty="0">
                <a:latin typeface="Calibri"/>
                <a:cs typeface="Calibri"/>
              </a:rPr>
              <a:t> 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disease</a:t>
            </a:r>
            <a:endParaRPr sz="22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various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steps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trial 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 terminology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study</a:t>
            </a:r>
            <a:endParaRPr sz="22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Presentation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trial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prime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investigator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Prof.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Antonio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González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Martín</a:t>
            </a:r>
            <a:r>
              <a:rPr lang="da-DK" sz="2200" spc="-5" dirty="0">
                <a:latin typeface="Calibri"/>
                <a:cs typeface="Calibri"/>
              </a:rPr>
              <a:t>, </a:t>
            </a:r>
            <a:r>
              <a:rPr lang="da-DK" sz="2200" spc="-5" dirty="0" err="1">
                <a:latin typeface="Calibri"/>
                <a:cs typeface="Calibri"/>
              </a:rPr>
              <a:t>Clínica</a:t>
            </a:r>
            <a:r>
              <a:rPr lang="da-DK" sz="2200" spc="-5" dirty="0">
                <a:latin typeface="Calibri"/>
                <a:cs typeface="Calibri"/>
              </a:rPr>
              <a:t> </a:t>
            </a:r>
            <a:r>
              <a:rPr lang="da-DK" sz="2200" spc="-5" dirty="0" err="1">
                <a:latin typeface="Calibri"/>
                <a:cs typeface="Calibri"/>
              </a:rPr>
              <a:t>Universidad</a:t>
            </a:r>
            <a:r>
              <a:rPr lang="da-DK" sz="2200" spc="-5" dirty="0">
                <a:latin typeface="Calibri"/>
                <a:cs typeface="Calibri"/>
              </a:rPr>
              <a:t> de </a:t>
            </a:r>
            <a:r>
              <a:rPr lang="da-DK" sz="2200" spc="-5" dirty="0" err="1">
                <a:latin typeface="Calibri"/>
                <a:cs typeface="Calibri"/>
              </a:rPr>
              <a:t>Navarra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077" y="628043"/>
            <a:ext cx="8612670" cy="9495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0" y="1676279"/>
            <a:ext cx="3329895" cy="20863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460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3290" y="1686509"/>
            <a:ext cx="51530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ENGAGe-ENGOT </a:t>
            </a:r>
            <a:r>
              <a:rPr spc="-5" dirty="0"/>
              <a:t>Clinical</a:t>
            </a:r>
            <a:r>
              <a:rPr spc="-10" dirty="0"/>
              <a:t> </a:t>
            </a:r>
            <a:r>
              <a:rPr spc="-30" dirty="0"/>
              <a:t>Trials</a:t>
            </a:r>
            <a:r>
              <a:rPr spc="-10" dirty="0"/>
              <a:t> </a:t>
            </a:r>
            <a:r>
              <a:rPr spc="-5" dirty="0"/>
              <a:t>Project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118" y="2622930"/>
            <a:ext cx="9542882" cy="3813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a-DK" sz="2800" b="1" spc="-40" dirty="0" err="1">
                <a:latin typeface="Calibri"/>
                <a:cs typeface="Calibri"/>
              </a:rPr>
              <a:t>Educational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material</a:t>
            </a:r>
            <a:r>
              <a:rPr lang="da-DK" sz="2800" b="1" spc="-15" dirty="0">
                <a:latin typeface="Calibri"/>
                <a:cs typeface="Calibri"/>
              </a:rPr>
              <a:t>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so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far: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Webinars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September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2019</a:t>
            </a:r>
            <a:endParaRPr sz="24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Report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summary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webinars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called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‘Study </a:t>
            </a:r>
            <a:r>
              <a:rPr sz="2400" b="1" dirty="0">
                <a:latin typeface="Calibri"/>
                <a:cs typeface="Calibri"/>
              </a:rPr>
              <a:t>book’</a:t>
            </a:r>
            <a:endParaRPr sz="24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Webinars</a:t>
            </a:r>
            <a:r>
              <a:rPr sz="2400" b="1" dirty="0">
                <a:latin typeface="Calibri"/>
                <a:cs typeface="Calibri"/>
              </a:rPr>
              <a:t> in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spring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2021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example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PRIMA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trial.</a:t>
            </a:r>
            <a:endParaRPr lang="da-DK" sz="2400" b="1" spc="-5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55600" algn="l"/>
              </a:tabLst>
            </a:pPr>
            <a:r>
              <a:rPr lang="da-DK" sz="2400" b="1" spc="-5" dirty="0">
                <a:latin typeface="Calibri"/>
                <a:cs typeface="Calibri"/>
              </a:rPr>
              <a:t>Report and summary of the webinars </a:t>
            </a:r>
            <a:r>
              <a:rPr lang="da-DK" sz="2400" b="1" spc="-5" dirty="0" err="1">
                <a:latin typeface="Calibri"/>
                <a:cs typeface="Calibri"/>
              </a:rPr>
              <a:t>called</a:t>
            </a:r>
            <a:r>
              <a:rPr lang="da-DK" sz="2400" b="1" spc="-5" dirty="0">
                <a:latin typeface="Calibri"/>
                <a:cs typeface="Calibri"/>
              </a:rPr>
              <a:t> </a:t>
            </a:r>
            <a:r>
              <a:rPr lang="da-DK" sz="2400" b="1" spc="-5" dirty="0" err="1">
                <a:latin typeface="Calibri"/>
                <a:cs typeface="Calibri"/>
              </a:rPr>
              <a:t>Study</a:t>
            </a:r>
            <a:r>
              <a:rPr lang="da-DK" sz="2400" b="1" spc="-5" dirty="0">
                <a:latin typeface="Calibri"/>
                <a:cs typeface="Calibri"/>
              </a:rPr>
              <a:t> book 2</a:t>
            </a: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55600" algn="l"/>
              </a:tabLst>
            </a:pPr>
            <a:r>
              <a:rPr lang="da-DK" sz="2400" b="1" spc="-5" dirty="0">
                <a:latin typeface="Calibri"/>
                <a:cs typeface="Calibri"/>
              </a:rPr>
              <a:t>1 webinar on </a:t>
            </a:r>
            <a:r>
              <a:rPr lang="da-DK" sz="2400" b="1" spc="-5" dirty="0" err="1">
                <a:latin typeface="Calibri"/>
                <a:cs typeface="Calibri"/>
              </a:rPr>
              <a:t>endometriel</a:t>
            </a:r>
            <a:r>
              <a:rPr lang="da-DK" sz="2400" b="1" spc="-5" dirty="0">
                <a:latin typeface="Calibri"/>
                <a:cs typeface="Calibri"/>
              </a:rPr>
              <a:t> cancer in the </a:t>
            </a:r>
            <a:r>
              <a:rPr lang="da-DK" sz="2400" b="1" spc="-5" dirty="0" err="1">
                <a:latin typeface="Calibri"/>
                <a:cs typeface="Calibri"/>
              </a:rPr>
              <a:t>autumn</a:t>
            </a:r>
            <a:r>
              <a:rPr lang="da-DK" sz="2400" b="1" spc="-5" dirty="0">
                <a:latin typeface="Calibri"/>
                <a:cs typeface="Calibri"/>
              </a:rPr>
              <a:t> of 2021 (the Ruby </a:t>
            </a:r>
            <a:r>
              <a:rPr lang="da-DK" sz="2400" b="1" spc="-5" dirty="0" err="1">
                <a:latin typeface="Calibri"/>
                <a:cs typeface="Calibri"/>
              </a:rPr>
              <a:t>trial</a:t>
            </a:r>
            <a:r>
              <a:rPr lang="da-DK" sz="2400" b="1" spc="-5" dirty="0">
                <a:latin typeface="Calibri"/>
                <a:cs typeface="Calibri"/>
              </a:rPr>
              <a:t>)</a:t>
            </a: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55600" algn="l"/>
              </a:tabLst>
            </a:pPr>
            <a:r>
              <a:rPr lang="da-DK" sz="2400" b="1" spc="-5" dirty="0">
                <a:latin typeface="Calibri"/>
                <a:cs typeface="Calibri"/>
              </a:rPr>
              <a:t>Test for all participants – </a:t>
            </a:r>
            <a:r>
              <a:rPr lang="da-DK" sz="2400" b="1" spc="-5" dirty="0" err="1">
                <a:latin typeface="Calibri"/>
                <a:cs typeface="Calibri"/>
              </a:rPr>
              <a:t>autumn</a:t>
            </a:r>
            <a:r>
              <a:rPr lang="da-DK" sz="2400" b="1" spc="-5" dirty="0">
                <a:latin typeface="Calibri"/>
                <a:cs typeface="Calibri"/>
              </a:rPr>
              <a:t> of 2021</a:t>
            </a:r>
          </a:p>
          <a:p>
            <a:pPr marL="354965" indent="-342900">
              <a:lnSpc>
                <a:spcPct val="100000"/>
              </a:lnSpc>
              <a:spcBef>
                <a:spcPts val="710"/>
              </a:spcBef>
              <a:buFont typeface="Wingdings"/>
              <a:buChar char=""/>
              <a:tabLst>
                <a:tab pos="355600" algn="l"/>
              </a:tabLst>
            </a:pPr>
            <a:r>
              <a:rPr lang="da-DK" sz="2400" b="1" spc="-5" dirty="0">
                <a:latin typeface="Calibri"/>
                <a:cs typeface="Calibri"/>
              </a:rPr>
              <a:t>15 patients out of 20 have </a:t>
            </a:r>
            <a:r>
              <a:rPr lang="da-DK" sz="2400" b="1" spc="-5" dirty="0" err="1">
                <a:latin typeface="Calibri"/>
                <a:cs typeface="Calibri"/>
              </a:rPr>
              <a:t>now</a:t>
            </a:r>
            <a:r>
              <a:rPr lang="da-DK" sz="2400" b="1" spc="-5" dirty="0">
                <a:latin typeface="Calibri"/>
                <a:cs typeface="Calibri"/>
              </a:rPr>
              <a:t> </a:t>
            </a:r>
            <a:r>
              <a:rPr lang="da-DK" sz="2400" b="1" spc="-5" dirty="0" err="1">
                <a:latin typeface="Calibri"/>
                <a:cs typeface="Calibri"/>
              </a:rPr>
              <a:t>received</a:t>
            </a:r>
            <a:r>
              <a:rPr lang="da-DK" sz="2400" b="1" spc="-5" dirty="0">
                <a:latin typeface="Calibri"/>
                <a:cs typeface="Calibri"/>
              </a:rPr>
              <a:t> a </a:t>
            </a:r>
            <a:r>
              <a:rPr lang="da-DK" sz="2400" b="1" spc="-5" dirty="0" err="1">
                <a:latin typeface="Calibri"/>
                <a:cs typeface="Calibri"/>
              </a:rPr>
              <a:t>certificate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077" y="665894"/>
            <a:ext cx="8612670" cy="9484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1971" y="1751076"/>
            <a:ext cx="1775460" cy="2590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144"/>
            <a:ext cx="12191999" cy="481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lede 4">
            <a:extLst>
              <a:ext uri="{FF2B5EF4-FFF2-40B4-BE49-F238E27FC236}">
                <a16:creationId xmlns:a16="http://schemas.microsoft.com/office/drawing/2014/main" id="{FAFEE418-4593-4481-BFCF-A6D87C88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82" y="394093"/>
            <a:ext cx="95773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Billede 6">
            <a:extLst>
              <a:ext uri="{FF2B5EF4-FFF2-40B4-BE49-F238E27FC236}">
                <a16:creationId xmlns:a16="http://schemas.microsoft.com/office/drawing/2014/main" id="{3B83BCD6-6EA0-4FEC-9737-8945140E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E370E71-9A03-448E-B323-55AC2980659F}"/>
              </a:ext>
            </a:extLst>
          </p:cNvPr>
          <p:cNvSpPr txBox="1"/>
          <p:nvPr/>
        </p:nvSpPr>
        <p:spPr>
          <a:xfrm>
            <a:off x="7967609" y="2424443"/>
            <a:ext cx="402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4ED633C-8E7C-4B3A-92DE-B68F3AC666A1}"/>
              </a:ext>
            </a:extLst>
          </p:cNvPr>
          <p:cNvSpPr txBox="1"/>
          <p:nvPr/>
        </p:nvSpPr>
        <p:spPr>
          <a:xfrm>
            <a:off x="657013" y="1682826"/>
            <a:ext cx="1069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ENGAGe-ENGOT Clinical Trials Project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A62DAAE-A734-449D-9DB0-C5FC28BB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565C2B35-DC23-459A-A4A8-549FB76C3F0A}"/>
              </a:ext>
            </a:extLst>
          </p:cNvPr>
          <p:cNvSpPr txBox="1"/>
          <p:nvPr/>
        </p:nvSpPr>
        <p:spPr>
          <a:xfrm>
            <a:off x="1285982" y="2424443"/>
            <a:ext cx="95773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Plans for 2022</a:t>
            </a:r>
          </a:p>
          <a:p>
            <a:endParaRPr lang="da-DK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a-DK" sz="2800" b="1" dirty="0"/>
              <a:t>1 webinar on </a:t>
            </a:r>
            <a:r>
              <a:rPr lang="da-DK" sz="2800" b="1" dirty="0" err="1"/>
              <a:t>genetics</a:t>
            </a:r>
            <a:r>
              <a:rPr lang="da-DK" sz="2800" b="1" dirty="0"/>
              <a:t> – personalized medicine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a-DK" sz="2800" b="1" dirty="0"/>
              <a:t>1 webinar on </a:t>
            </a:r>
            <a:r>
              <a:rPr lang="da-DK" sz="2800" b="1" dirty="0" err="1"/>
              <a:t>cervical</a:t>
            </a:r>
            <a:r>
              <a:rPr lang="da-DK" sz="2800" b="1" dirty="0"/>
              <a:t> cancer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a-DK" sz="2800" b="1" dirty="0"/>
              <a:t>1 webinar on </a:t>
            </a:r>
            <a:r>
              <a:rPr lang="da-DK" sz="2800" b="1" dirty="0" err="1"/>
              <a:t>explaining</a:t>
            </a:r>
            <a:r>
              <a:rPr lang="da-DK" sz="2800" b="1" dirty="0"/>
              <a:t> the content of a </a:t>
            </a:r>
            <a:r>
              <a:rPr lang="da-DK" sz="2800" b="1" dirty="0" err="1"/>
              <a:t>study</a:t>
            </a:r>
            <a:r>
              <a:rPr lang="da-DK" sz="2800" b="1" dirty="0"/>
              <a:t> </a:t>
            </a:r>
            <a:r>
              <a:rPr lang="da-DK" sz="2800" b="1" dirty="0" err="1"/>
              <a:t>protocol</a:t>
            </a:r>
            <a:endParaRPr lang="da-DK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a-DK" sz="2800" b="1" dirty="0"/>
              <a:t>Face-to-face meeting in Berlin August 20-21</a:t>
            </a:r>
          </a:p>
          <a:p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2D28FA0E-3037-4FE7-8636-9F893609D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4764821"/>
            <a:ext cx="2809800" cy="205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1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lede 4">
            <a:extLst>
              <a:ext uri="{FF2B5EF4-FFF2-40B4-BE49-F238E27FC236}">
                <a16:creationId xmlns:a16="http://schemas.microsoft.com/office/drawing/2014/main" id="{FAFEE418-4593-4481-BFCF-A6D87C88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82" y="394093"/>
            <a:ext cx="95773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Billede 6">
            <a:extLst>
              <a:ext uri="{FF2B5EF4-FFF2-40B4-BE49-F238E27FC236}">
                <a16:creationId xmlns:a16="http://schemas.microsoft.com/office/drawing/2014/main" id="{3B83BCD6-6EA0-4FEC-9737-8945140E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E370E71-9A03-448E-B323-55AC2980659F}"/>
              </a:ext>
            </a:extLst>
          </p:cNvPr>
          <p:cNvSpPr txBox="1"/>
          <p:nvPr/>
        </p:nvSpPr>
        <p:spPr>
          <a:xfrm>
            <a:off x="7967609" y="2424443"/>
            <a:ext cx="402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4ED633C-8E7C-4B3A-92DE-B68F3AC666A1}"/>
              </a:ext>
            </a:extLst>
          </p:cNvPr>
          <p:cNvSpPr txBox="1"/>
          <p:nvPr/>
        </p:nvSpPr>
        <p:spPr>
          <a:xfrm>
            <a:off x="657013" y="1613566"/>
            <a:ext cx="1069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ENGAGe-ENGOT Clinical Trials Project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A62DAAE-A734-449D-9DB0-C5FC28BB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C5BEAC1-BBBC-4CDB-8410-97C456797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354" y="2328278"/>
            <a:ext cx="3200677" cy="452972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8A2E6FA-F1EF-47E3-A82C-39D912FAD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98" y="2328279"/>
            <a:ext cx="3200677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8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0185" y="1764538"/>
            <a:ext cx="51511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ENGAGe-ENGOT </a:t>
            </a:r>
            <a:r>
              <a:rPr spc="-5" dirty="0"/>
              <a:t>Clinical</a:t>
            </a:r>
            <a:r>
              <a:rPr spc="-15" dirty="0"/>
              <a:t> </a:t>
            </a:r>
            <a:r>
              <a:rPr spc="-30" dirty="0"/>
              <a:t>Trials</a:t>
            </a:r>
            <a:r>
              <a:rPr spc="-10" dirty="0"/>
              <a:t> </a:t>
            </a:r>
            <a:r>
              <a:rPr spc="-5" dirty="0"/>
              <a:t>Project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0591" y="2538425"/>
            <a:ext cx="6052185" cy="401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Patient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perspective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insight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Method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treatment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70" dirty="0">
                <a:latin typeface="Calibri"/>
                <a:cs typeface="Calibri"/>
              </a:rPr>
              <a:t>IV,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capsules,</a:t>
            </a:r>
            <a:r>
              <a:rPr sz="2400" spc="-5" dirty="0">
                <a:latin typeface="Calibri"/>
                <a:cs typeface="Calibri"/>
              </a:rPr>
              <a:t> tablets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ts val="2590"/>
              </a:lnSpc>
              <a:buChar char="-"/>
              <a:tabLst>
                <a:tab pos="174625" algn="l"/>
              </a:tabLst>
            </a:pPr>
            <a:r>
              <a:rPr sz="2400" spc="-5" dirty="0">
                <a:latin typeface="Calibri"/>
                <a:cs typeface="Calibri"/>
              </a:rPr>
              <a:t>Questionnaires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QoL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effects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ts val="2735"/>
              </a:lnSpc>
              <a:buChar char="-"/>
              <a:tabLst>
                <a:tab pos="174625" algn="l"/>
              </a:tabLst>
            </a:pPr>
            <a:r>
              <a:rPr sz="2400" spc="-15" dirty="0">
                <a:latin typeface="Calibri"/>
                <a:cs typeface="Calibri"/>
              </a:rPr>
              <a:t>Patient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Reported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Outcome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(PRO)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-"/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Instrumental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173990" indent="-161925">
              <a:lnSpc>
                <a:spcPts val="2735"/>
              </a:lnSpc>
              <a:spcBef>
                <a:spcPts val="5"/>
              </a:spcBef>
              <a:buChar char="-"/>
              <a:tabLst>
                <a:tab pos="174625" algn="l"/>
              </a:tabLst>
            </a:pPr>
            <a:r>
              <a:rPr sz="2400" spc="-10" dirty="0">
                <a:latin typeface="Calibri"/>
                <a:cs typeface="Calibri"/>
              </a:rPr>
              <a:t>Spreading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word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recruitment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ts val="2595"/>
              </a:lnSpc>
              <a:buChar char="-"/>
              <a:tabLst>
                <a:tab pos="174625" algn="l"/>
              </a:tabLst>
            </a:pPr>
            <a:r>
              <a:rPr sz="2400" spc="-5" dirty="0">
                <a:latin typeface="Calibri"/>
                <a:cs typeface="Calibri"/>
              </a:rPr>
              <a:t>Dissemination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outcome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trial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ts val="2595"/>
              </a:lnSpc>
              <a:buChar char="-"/>
              <a:tabLst>
                <a:tab pos="174625" algn="l"/>
              </a:tabLst>
            </a:pPr>
            <a:r>
              <a:rPr sz="2400" spc="-15" dirty="0">
                <a:latin typeface="Calibri"/>
                <a:cs typeface="Calibri"/>
              </a:rPr>
              <a:t>Approval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drug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10" dirty="0">
                <a:latin typeface="Calibri"/>
                <a:cs typeface="Calibri"/>
              </a:rPr>
              <a:t>various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countries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ts val="2735"/>
              </a:lnSpc>
              <a:buChar char="-"/>
              <a:tabLst>
                <a:tab pos="174625" algn="l"/>
              </a:tabLst>
            </a:pPr>
            <a:r>
              <a:rPr sz="2400" spc="-10" dirty="0">
                <a:latin typeface="Calibri"/>
                <a:cs typeface="Calibri"/>
              </a:rPr>
              <a:t>Cross-border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participation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clinical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studies?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0421" y="591467"/>
            <a:ext cx="8611847" cy="9495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9540" y="2653283"/>
            <a:ext cx="3578352" cy="18460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667"/>
            <a:ext cx="12191999" cy="4770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4458" y="1662125"/>
            <a:ext cx="4749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ENGAGe-ENGOT</a:t>
            </a:r>
            <a:r>
              <a:rPr sz="2400" spc="-50" dirty="0"/>
              <a:t> </a:t>
            </a:r>
            <a:r>
              <a:rPr sz="2400" spc="-5" dirty="0"/>
              <a:t>Clinical</a:t>
            </a:r>
            <a:r>
              <a:rPr sz="2400" spc="-15" dirty="0"/>
              <a:t> </a:t>
            </a:r>
            <a:r>
              <a:rPr sz="2400" spc="-25" dirty="0"/>
              <a:t>Trials</a:t>
            </a:r>
            <a:r>
              <a:rPr sz="2400" spc="-40" dirty="0"/>
              <a:t> </a:t>
            </a:r>
            <a:r>
              <a:rPr sz="2400" spc="-5" dirty="0"/>
              <a:t>Project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125118" y="2485770"/>
            <a:ext cx="9777095" cy="4097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libri"/>
                <a:cs typeface="Calibri"/>
              </a:rPr>
              <a:t>Course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certificate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 dirty="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</a:pPr>
            <a:r>
              <a:rPr sz="2200" spc="-5" dirty="0">
                <a:latin typeface="Calibri"/>
                <a:cs typeface="Calibri"/>
              </a:rPr>
              <a:t>Advertise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ESGO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ENGAGE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ENGOT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websites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spc="-5" dirty="0">
                <a:latin typeface="Calibri"/>
                <a:cs typeface="Calibri"/>
              </a:rPr>
              <a:t> such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group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patients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exist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ENGAGe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Who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use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such</a:t>
            </a:r>
            <a:r>
              <a:rPr sz="2200" spc="-5" dirty="0">
                <a:latin typeface="Calibri"/>
                <a:cs typeface="Calibri"/>
              </a:rPr>
              <a:t> 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service?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Calibri"/>
              <a:cs typeface="Calibri"/>
            </a:endParaRPr>
          </a:p>
          <a:p>
            <a:pPr marL="354965" indent="-342900">
              <a:lnSpc>
                <a:spcPts val="251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25" dirty="0">
                <a:latin typeface="Calibri"/>
                <a:cs typeface="Calibri"/>
              </a:rPr>
              <a:t>ESGO,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ENGOT,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EORTC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other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organisations</a:t>
            </a:r>
            <a:endParaRPr sz="2200" dirty="0">
              <a:latin typeface="Calibri"/>
              <a:cs typeface="Calibri"/>
            </a:endParaRPr>
          </a:p>
          <a:p>
            <a:pPr marL="354965" indent="-342900">
              <a:lnSpc>
                <a:spcPts val="238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65" dirty="0">
                <a:latin typeface="Calibri"/>
                <a:cs typeface="Calibri"/>
              </a:rPr>
              <a:t>HTA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(Health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Technology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Assessment)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bodies</a:t>
            </a:r>
            <a:endParaRPr sz="2200" dirty="0">
              <a:latin typeface="Calibri"/>
              <a:cs typeface="Calibri"/>
            </a:endParaRPr>
          </a:p>
          <a:p>
            <a:pPr marL="354965" indent="-342900">
              <a:lnSpc>
                <a:spcPts val="2375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EMA</a:t>
            </a:r>
            <a:endParaRPr sz="2200" dirty="0">
              <a:latin typeface="Calibri"/>
              <a:cs typeface="Calibri"/>
            </a:endParaRPr>
          </a:p>
          <a:p>
            <a:pPr marL="354965" indent="-342900">
              <a:lnSpc>
                <a:spcPts val="2375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Foundations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 a</a:t>
            </a:r>
            <a:r>
              <a:rPr sz="2200" spc="-10" dirty="0">
                <a:latin typeface="Calibri"/>
                <a:cs typeface="Calibri"/>
              </a:rPr>
              <a:t> ‘patient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reviewer’</a:t>
            </a:r>
          </a:p>
          <a:p>
            <a:pPr marL="354965" indent="-342900">
              <a:lnSpc>
                <a:spcPts val="251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Pharmaceutical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companies</a:t>
            </a:r>
            <a:endParaRPr lang="da-DK" sz="2200" spc="-10" dirty="0">
              <a:latin typeface="Calibri"/>
              <a:cs typeface="Calibri"/>
            </a:endParaRPr>
          </a:p>
          <a:p>
            <a:pPr marL="354965" indent="-342900">
              <a:lnSpc>
                <a:spcPts val="2510"/>
              </a:lnSpc>
              <a:buFont typeface="Wingdings"/>
              <a:buChar char=""/>
              <a:tabLst>
                <a:tab pos="355600" algn="l"/>
              </a:tabLst>
            </a:pPr>
            <a:r>
              <a:rPr lang="en-US" sz="2200" dirty="0">
                <a:latin typeface="Calibri"/>
                <a:cs typeface="Calibri"/>
              </a:rPr>
              <a:t>Surveys, consensus statements, as co-authors in articles in medical journals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077" y="628043"/>
            <a:ext cx="8612670" cy="9495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9416" y="4777740"/>
            <a:ext cx="4270248" cy="14584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466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lede 4">
            <a:extLst>
              <a:ext uri="{FF2B5EF4-FFF2-40B4-BE49-F238E27FC236}">
                <a16:creationId xmlns:a16="http://schemas.microsoft.com/office/drawing/2014/main" id="{FAFEE418-4593-4481-BFCF-A6D87C88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82" y="394093"/>
            <a:ext cx="95773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Billede 6">
            <a:extLst>
              <a:ext uri="{FF2B5EF4-FFF2-40B4-BE49-F238E27FC236}">
                <a16:creationId xmlns:a16="http://schemas.microsoft.com/office/drawing/2014/main" id="{3B83BCD6-6EA0-4FEC-9737-8945140E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E370E71-9A03-448E-B323-55AC2980659F}"/>
              </a:ext>
            </a:extLst>
          </p:cNvPr>
          <p:cNvSpPr txBox="1"/>
          <p:nvPr/>
        </p:nvSpPr>
        <p:spPr>
          <a:xfrm>
            <a:off x="7967609" y="2424443"/>
            <a:ext cx="402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4ED633C-8E7C-4B3A-92DE-B68F3AC666A1}"/>
              </a:ext>
            </a:extLst>
          </p:cNvPr>
          <p:cNvSpPr txBox="1"/>
          <p:nvPr/>
        </p:nvSpPr>
        <p:spPr>
          <a:xfrm>
            <a:off x="657013" y="1542869"/>
            <a:ext cx="1069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ENGAGe-ENGOT Clinical Trials Project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55158E7-FF13-4120-AE00-847D775F47CB}"/>
              </a:ext>
            </a:extLst>
          </p:cNvPr>
          <p:cNvSpPr txBox="1"/>
          <p:nvPr/>
        </p:nvSpPr>
        <p:spPr>
          <a:xfrm>
            <a:off x="555380" y="1981200"/>
            <a:ext cx="11038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4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ea typeface="+mn-ea"/>
                <a:cs typeface="+mn-cs"/>
              </a:rPr>
              <a:t>https://engage.esgo.org/for-members/ct-project-participant/</a:t>
            </a:r>
            <a:endParaRPr kumimoji="0" lang="da-DK" altLang="da-DK" sz="2400" b="1" i="0" u="none" strike="noStrike" kern="1200" cap="none" spc="0" normalizeH="0" baseline="0" noProof="0" dirty="0">
              <a:ln>
                <a:noFill/>
              </a:ln>
              <a:solidFill>
                <a:srgbClr val="B17ED8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959CA5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  <a:r>
              <a:rPr kumimoji="0" lang="da-DK" altLang="da-DK" sz="2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2000" b="1" u="sng" dirty="0">
                <a:solidFill>
                  <a:srgbClr val="4472C4">
                    <a:lumMod val="75000"/>
                  </a:srgbClr>
                </a:solidFill>
                <a:hlinkClick r:id="rId6"/>
              </a:rPr>
              <a:t>https://engage.esgo.org/for-members/ct-project-participant/webinars/</a:t>
            </a:r>
            <a:endParaRPr lang="da-DK" altLang="da-DK" sz="2000" b="1" u="sng" dirty="0">
              <a:solidFill>
                <a:srgbClr val="4472C4">
                  <a:lumMod val="75000"/>
                </a:srgb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2400" b="1" u="sng" dirty="0">
                <a:solidFill>
                  <a:srgbClr val="4472C4">
                    <a:lumMod val="75000"/>
                  </a:srgb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kumimoji="0" lang="da-DK" altLang="da-DK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tudy</a:t>
            </a:r>
            <a:r>
              <a:rPr kumimoji="0" lang="da-DK" altLang="da-DK" sz="2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da-DK" altLang="da-DK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materials</a:t>
            </a:r>
            <a:endParaRPr kumimoji="0" lang="da-DK" altLang="da-DK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959CA5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https://engage.esgo.org/for-members/ct-project-participant/study-materials/</a:t>
            </a:r>
            <a:r>
              <a:rPr kumimoji="0" lang="da-DK" alt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959CA5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endParaRPr kumimoji="0" lang="da-DK" altLang="da-DK" sz="2000" b="1" i="0" u="none" strike="noStrike" kern="1200" cap="none" spc="0" normalizeH="0" baseline="0" noProof="0" dirty="0">
              <a:ln>
                <a:noFill/>
              </a:ln>
              <a:solidFill>
                <a:srgbClr val="B17ED8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7"/>
              </a:rPr>
              <a:t>Examples</a:t>
            </a:r>
            <a:r>
              <a:rPr kumimoji="0" lang="da-DK" altLang="da-DK" sz="2400" b="1" i="0" u="sng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7"/>
              </a:rPr>
              <a:t> of </a:t>
            </a:r>
            <a:r>
              <a:rPr kumimoji="0" lang="da-DK" altLang="da-DK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7"/>
              </a:rPr>
              <a:t>clinical</a:t>
            </a:r>
            <a:r>
              <a:rPr kumimoji="0" lang="da-DK" altLang="da-DK" sz="2400" b="1" i="0" u="sng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7"/>
              </a:rPr>
              <a:t> </a:t>
            </a:r>
            <a:r>
              <a:rPr kumimoji="0" lang="da-DK" altLang="da-DK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7"/>
              </a:rPr>
              <a:t>trials</a:t>
            </a:r>
            <a:r>
              <a:rPr kumimoji="0" lang="da-DK" altLang="da-DK" sz="2400" b="1" i="0" u="sng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7"/>
              </a:rPr>
              <a:t> </a:t>
            </a:r>
            <a:r>
              <a:rPr kumimoji="0" lang="da-DK" altLang="da-DK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7"/>
              </a:rPr>
              <a:t>supplied</a:t>
            </a:r>
            <a:r>
              <a:rPr kumimoji="0" lang="da-DK" altLang="da-DK" sz="2400" b="1" i="0" u="sng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7"/>
              </a:rPr>
              <a:t> by </a:t>
            </a:r>
            <a:r>
              <a:rPr kumimoji="0" lang="da-DK" altLang="da-DK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7"/>
              </a:rPr>
              <a:t>pharma</a:t>
            </a:r>
            <a:endParaRPr kumimoji="0" lang="da-DK" altLang="da-DK" sz="2400" b="1" i="0" u="none" strike="noStrike" kern="1200" cap="none" spc="0" normalizeH="0" baseline="0" noProof="0" dirty="0">
              <a:ln>
                <a:noFill/>
              </a:ln>
              <a:solidFill>
                <a:srgbClr val="B17ED8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959CA5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  <a:r>
              <a:rPr kumimoji="0" lang="da-DK" alt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Links to ENGOT </a:t>
            </a:r>
            <a:r>
              <a:rPr kumimoji="0" lang="da-DK" altLang="da-DK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ongoing</a:t>
            </a:r>
            <a:r>
              <a:rPr kumimoji="0" lang="da-DK" alt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a-DK" altLang="da-DK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clinical</a:t>
            </a:r>
            <a:r>
              <a:rPr kumimoji="0" lang="da-DK" alt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a-DK" altLang="da-DK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trials</a:t>
            </a:r>
            <a:r>
              <a:rPr kumimoji="0" lang="da-DK" alt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https://engot.esgo.org/clinical-trials/current-clinical-trials/ovarian/</a:t>
            </a:r>
            <a:endParaRPr kumimoji="0" lang="da-DK" altLang="da-DK" sz="2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sng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9"/>
              </a:rPr>
              <a:t>https://engot.esgo.org/clinical-trials/current-clinical-trials/endometrial/</a:t>
            </a:r>
            <a:endParaRPr kumimoji="0" lang="da-DK" altLang="da-DK" sz="2000" b="0" i="0" u="none" strike="noStrike" kern="1200" cap="none" spc="0" normalizeH="0" baseline="0" noProof="0" dirty="0">
              <a:ln>
                <a:noFill/>
              </a:ln>
              <a:solidFill>
                <a:srgbClr val="959CA5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sng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10"/>
              </a:rPr>
              <a:t>https://engot.esgo.org/clinical-trials/current-clinical-trials/cervial/</a:t>
            </a:r>
            <a:endParaRPr kumimoji="0" lang="da-DK" altLang="da-DK" sz="2000" b="0" i="0" u="none" strike="noStrike" kern="1200" cap="none" spc="0" normalizeH="0" baseline="0" noProof="0" dirty="0">
              <a:ln>
                <a:noFill/>
              </a:ln>
              <a:solidFill>
                <a:srgbClr val="959CA5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sng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11"/>
              </a:rPr>
              <a:t>https://engot.esgo.org/clinical-trials/current-clinical-trials/vulvar/</a:t>
            </a:r>
            <a:endParaRPr kumimoji="0" lang="da-DK" altLang="da-DK" sz="2000" b="0" i="0" u="none" strike="noStrike" kern="1200" cap="none" spc="0" normalizeH="0" baseline="0" noProof="0" dirty="0">
              <a:ln>
                <a:noFill/>
              </a:ln>
              <a:solidFill>
                <a:srgbClr val="959CA5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sng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12"/>
              </a:rPr>
              <a:t>https://engot.esgo.org/clinical-trials/current-clinical-trials/translational/</a:t>
            </a:r>
            <a:endParaRPr kumimoji="0" lang="da-DK" altLang="da-DK" sz="2000" b="0" i="0" u="none" strike="noStrike" kern="1200" cap="none" spc="0" normalizeH="0" baseline="0" noProof="0" dirty="0">
              <a:ln>
                <a:noFill/>
              </a:ln>
              <a:solidFill>
                <a:srgbClr val="959CA5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13"/>
              </a:rPr>
              <a:t>https://engot.esgo.org/clinical-trials/current-clinical-trials/basket/</a:t>
            </a:r>
            <a:endParaRPr kumimoji="0" lang="da-DK" altLang="da-DK" sz="2000" b="1" i="0" u="none" strike="noStrike" kern="1200" cap="none" spc="0" normalizeH="0" baseline="0" noProof="0" dirty="0">
              <a:ln>
                <a:noFill/>
              </a:ln>
              <a:solidFill>
                <a:srgbClr val="B17ED8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Link to ENGOT </a:t>
            </a:r>
            <a:r>
              <a:rPr kumimoji="0" lang="da-DK" altLang="da-DK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closed</a:t>
            </a:r>
            <a:r>
              <a:rPr kumimoji="0" lang="da-DK" alt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a-DK" altLang="da-DK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clinical</a:t>
            </a:r>
            <a:r>
              <a:rPr kumimoji="0" lang="da-DK" alt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a-DK" altLang="da-DK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trials</a:t>
            </a:r>
            <a:r>
              <a:rPr kumimoji="0" lang="da-DK" alt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000" b="0" i="0" u="sng" strike="noStrike" kern="1200" cap="none" spc="0" normalizeH="0" baseline="0" noProof="0" dirty="0">
                <a:ln>
                  <a:noFill/>
                </a:ln>
                <a:solidFill>
                  <a:srgbClr val="B17ED8"/>
                </a:solidFill>
                <a:effectLst/>
                <a:uLnTx/>
                <a:uFillTx/>
                <a:ea typeface="+mn-ea"/>
                <a:cs typeface="+mn-cs"/>
                <a:hlinkClick r:id="rId14"/>
              </a:rPr>
              <a:t>https://engot.esgo.org/clinical-trials/publications/</a:t>
            </a:r>
            <a:endParaRPr kumimoji="0" lang="da-DK" altLang="da-DK" sz="2000" b="0" i="0" u="none" strike="noStrike" kern="1200" cap="none" spc="0" normalizeH="0" baseline="0" noProof="0" dirty="0">
              <a:ln>
                <a:noFill/>
              </a:ln>
              <a:solidFill>
                <a:srgbClr val="959CA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A62DAAE-A734-449D-9DB0-C5FC28BB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2C80C07B-2829-45AD-9C0B-8BAC86A712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23673" y="3107186"/>
            <a:ext cx="2365453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02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606</Words>
  <Application>Microsoft Office PowerPoint</Application>
  <PresentationFormat>Širokoúhlá obrazovka</PresentationFormat>
  <Paragraphs>83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Office-tema</vt:lpstr>
      <vt:lpstr>ENGAGe-ENGOT Clinical Trials Project</vt:lpstr>
      <vt:lpstr>ENGAGe-ENGOT Clinical Trials Project</vt:lpstr>
      <vt:lpstr>ENGAGe-ENGOT Clinical Trials Project</vt:lpstr>
      <vt:lpstr>Prezentace aplikace PowerPoint</vt:lpstr>
      <vt:lpstr>Prezentace aplikace PowerPoint</vt:lpstr>
      <vt:lpstr>ENGAGe-ENGOT Clinical Trials Project</vt:lpstr>
      <vt:lpstr>ENGAGe-ENGOT Clinical Trials Project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Birthe Lemley</dc:creator>
  <cp:lastModifiedBy>Iva Zahradníková</cp:lastModifiedBy>
  <cp:revision>3</cp:revision>
  <cp:lastPrinted>2022-02-21T10:16:36Z</cp:lastPrinted>
  <dcterms:created xsi:type="dcterms:W3CDTF">2022-02-20T16:06:43Z</dcterms:created>
  <dcterms:modified xsi:type="dcterms:W3CDTF">2022-02-21T16:29:05Z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2021-04-28T00:00:00Z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2022-02-20T00:00:00Z</vt:filetime>
  </property>
</Properties>
</file>