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3" r:id="rId3"/>
    <p:sldId id="257" r:id="rId4"/>
    <p:sldId id="261" r:id="rId5"/>
    <p:sldId id="299" r:id="rId6"/>
    <p:sldId id="264" r:id="rId7"/>
    <p:sldId id="298" r:id="rId8"/>
    <p:sldId id="272" r:id="rId9"/>
    <p:sldId id="258" r:id="rId10"/>
    <p:sldId id="271" r:id="rId11"/>
    <p:sldId id="273" r:id="rId12"/>
    <p:sldId id="274" r:id="rId13"/>
    <p:sldId id="275" r:id="rId14"/>
    <p:sldId id="276" r:id="rId15"/>
    <p:sldId id="277" r:id="rId16"/>
    <p:sldId id="262" r:id="rId17"/>
    <p:sldId id="270" r:id="rId18"/>
    <p:sldId id="260" r:id="rId19"/>
    <p:sldId id="297" r:id="rId2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20" userDrawn="1">
          <p15:clr>
            <a:srgbClr val="A4A3A4"/>
          </p15:clr>
        </p15:guide>
        <p15:guide id="2" pos="478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4020"/>
        <p:guide pos="478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D4F64C-A549-4722-A3C2-A2DF1727CB6A}" type="datetimeFigureOut">
              <a:rPr lang="da-DK" smtClean="0"/>
              <a:t>16-05-2022</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BC46B9-89C1-4923-B1C3-B94C1B8A7D17}" type="slidenum">
              <a:rPr lang="da-DK" smtClean="0"/>
              <a:t>‹#›</a:t>
            </a:fld>
            <a:endParaRPr lang="da-DK"/>
          </a:p>
        </p:txBody>
      </p:sp>
    </p:spTree>
    <p:extLst>
      <p:ext uri="{BB962C8B-B14F-4D97-AF65-F5344CB8AC3E}">
        <p14:creationId xmlns:p14="http://schemas.microsoft.com/office/powerpoint/2010/main" val="1212540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AA0D970B-C5DD-41DA-B650-7BC40188AA6D}" type="datetimeFigureOut">
              <a:rPr lang="da-DK" smtClean="0"/>
              <a:t>16-05-2022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18215B4-C367-405D-9EE5-CBD8CE4BB14D}" type="slidenum">
              <a:rPr lang="da-DK" smtClean="0"/>
              <a:t>‹#›</a:t>
            </a:fld>
            <a:endParaRPr lang="da-DK"/>
          </a:p>
        </p:txBody>
      </p:sp>
    </p:spTree>
    <p:extLst>
      <p:ext uri="{BB962C8B-B14F-4D97-AF65-F5344CB8AC3E}">
        <p14:creationId xmlns:p14="http://schemas.microsoft.com/office/powerpoint/2010/main" val="3921164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AA0D970B-C5DD-41DA-B650-7BC40188AA6D}" type="datetimeFigureOut">
              <a:rPr lang="da-DK" smtClean="0"/>
              <a:t>16-05-2022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18215B4-C367-405D-9EE5-CBD8CE4BB14D}" type="slidenum">
              <a:rPr lang="da-DK" smtClean="0"/>
              <a:t>‹#›</a:t>
            </a:fld>
            <a:endParaRPr lang="da-DK"/>
          </a:p>
        </p:txBody>
      </p:sp>
    </p:spTree>
    <p:extLst>
      <p:ext uri="{BB962C8B-B14F-4D97-AF65-F5344CB8AC3E}">
        <p14:creationId xmlns:p14="http://schemas.microsoft.com/office/powerpoint/2010/main" val="964145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AA0D970B-C5DD-41DA-B650-7BC40188AA6D}" type="datetimeFigureOut">
              <a:rPr lang="da-DK" smtClean="0"/>
              <a:t>16-05-2022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18215B4-C367-405D-9EE5-CBD8CE4BB14D}" type="slidenum">
              <a:rPr lang="da-DK" smtClean="0"/>
              <a:t>‹#›</a:t>
            </a:fld>
            <a:endParaRPr lang="da-DK"/>
          </a:p>
        </p:txBody>
      </p:sp>
    </p:spTree>
    <p:extLst>
      <p:ext uri="{BB962C8B-B14F-4D97-AF65-F5344CB8AC3E}">
        <p14:creationId xmlns:p14="http://schemas.microsoft.com/office/powerpoint/2010/main" val="40123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AA0D970B-C5DD-41DA-B650-7BC40188AA6D}" type="datetimeFigureOut">
              <a:rPr lang="da-DK" smtClean="0"/>
              <a:t>16-05-2022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18215B4-C367-405D-9EE5-CBD8CE4BB14D}" type="slidenum">
              <a:rPr lang="da-DK" smtClean="0"/>
              <a:t>‹#›</a:t>
            </a:fld>
            <a:endParaRPr lang="da-DK"/>
          </a:p>
        </p:txBody>
      </p:sp>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381328"/>
            <a:ext cx="792088" cy="406028"/>
          </a:xfrm>
          <a:prstGeom prst="rect">
            <a:avLst/>
          </a:prstGeom>
        </p:spPr>
      </p:pic>
      <p:pic>
        <p:nvPicPr>
          <p:cNvPr id="8" name="Billed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4328" y="6339681"/>
            <a:ext cx="1428750" cy="447675"/>
          </a:xfrm>
          <a:prstGeom prst="rect">
            <a:avLst/>
          </a:prstGeom>
        </p:spPr>
      </p:pic>
    </p:spTree>
    <p:extLst>
      <p:ext uri="{BB962C8B-B14F-4D97-AF65-F5344CB8AC3E}">
        <p14:creationId xmlns:p14="http://schemas.microsoft.com/office/powerpoint/2010/main" val="259754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AA0D970B-C5DD-41DA-B650-7BC40188AA6D}" type="datetimeFigureOut">
              <a:rPr lang="da-DK" smtClean="0"/>
              <a:t>16-05-2022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18215B4-C367-405D-9EE5-CBD8CE4BB14D}" type="slidenum">
              <a:rPr lang="da-DK" smtClean="0"/>
              <a:t>‹#›</a:t>
            </a:fld>
            <a:endParaRPr lang="da-DK"/>
          </a:p>
        </p:txBody>
      </p:sp>
    </p:spTree>
    <p:extLst>
      <p:ext uri="{BB962C8B-B14F-4D97-AF65-F5344CB8AC3E}">
        <p14:creationId xmlns:p14="http://schemas.microsoft.com/office/powerpoint/2010/main" val="220846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AA0D970B-C5DD-41DA-B650-7BC40188AA6D}" type="datetimeFigureOut">
              <a:rPr lang="da-DK" smtClean="0"/>
              <a:t>16-05-2022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18215B4-C367-405D-9EE5-CBD8CE4BB14D}" type="slidenum">
              <a:rPr lang="da-DK" smtClean="0"/>
              <a:t>‹#›</a:t>
            </a:fld>
            <a:endParaRPr lang="da-DK"/>
          </a:p>
        </p:txBody>
      </p:sp>
    </p:spTree>
    <p:extLst>
      <p:ext uri="{BB962C8B-B14F-4D97-AF65-F5344CB8AC3E}">
        <p14:creationId xmlns:p14="http://schemas.microsoft.com/office/powerpoint/2010/main" val="3538286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AA0D970B-C5DD-41DA-B650-7BC40188AA6D}" type="datetimeFigureOut">
              <a:rPr lang="da-DK" smtClean="0"/>
              <a:t>16-05-2022</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C18215B4-C367-405D-9EE5-CBD8CE4BB14D}" type="slidenum">
              <a:rPr lang="da-DK" smtClean="0"/>
              <a:t>‹#›</a:t>
            </a:fld>
            <a:endParaRPr lang="da-DK"/>
          </a:p>
        </p:txBody>
      </p:sp>
    </p:spTree>
    <p:extLst>
      <p:ext uri="{BB962C8B-B14F-4D97-AF65-F5344CB8AC3E}">
        <p14:creationId xmlns:p14="http://schemas.microsoft.com/office/powerpoint/2010/main" val="2794018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AA0D970B-C5DD-41DA-B650-7BC40188AA6D}" type="datetimeFigureOut">
              <a:rPr lang="da-DK" smtClean="0"/>
              <a:t>16-05-2022</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C18215B4-C367-405D-9EE5-CBD8CE4BB14D}" type="slidenum">
              <a:rPr lang="da-DK" smtClean="0"/>
              <a:t>‹#›</a:t>
            </a:fld>
            <a:endParaRPr lang="da-DK"/>
          </a:p>
        </p:txBody>
      </p:sp>
    </p:spTree>
    <p:extLst>
      <p:ext uri="{BB962C8B-B14F-4D97-AF65-F5344CB8AC3E}">
        <p14:creationId xmlns:p14="http://schemas.microsoft.com/office/powerpoint/2010/main" val="426749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AA0D970B-C5DD-41DA-B650-7BC40188AA6D}" type="datetimeFigureOut">
              <a:rPr lang="da-DK" smtClean="0"/>
              <a:t>16-05-2022</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18215B4-C367-405D-9EE5-CBD8CE4BB14D}" type="slidenum">
              <a:rPr lang="da-DK" smtClean="0"/>
              <a:t>‹#›</a:t>
            </a:fld>
            <a:endParaRPr lang="da-DK"/>
          </a:p>
        </p:txBody>
      </p:sp>
    </p:spTree>
    <p:extLst>
      <p:ext uri="{BB962C8B-B14F-4D97-AF65-F5344CB8AC3E}">
        <p14:creationId xmlns:p14="http://schemas.microsoft.com/office/powerpoint/2010/main" val="928617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AA0D970B-C5DD-41DA-B650-7BC40188AA6D}" type="datetimeFigureOut">
              <a:rPr lang="da-DK" smtClean="0"/>
              <a:t>16-05-2022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18215B4-C367-405D-9EE5-CBD8CE4BB14D}" type="slidenum">
              <a:rPr lang="da-DK" smtClean="0"/>
              <a:t>‹#›</a:t>
            </a:fld>
            <a:endParaRPr lang="da-DK"/>
          </a:p>
        </p:txBody>
      </p:sp>
    </p:spTree>
    <p:extLst>
      <p:ext uri="{BB962C8B-B14F-4D97-AF65-F5344CB8AC3E}">
        <p14:creationId xmlns:p14="http://schemas.microsoft.com/office/powerpoint/2010/main" val="2605277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AA0D970B-C5DD-41DA-B650-7BC40188AA6D}" type="datetimeFigureOut">
              <a:rPr lang="da-DK" smtClean="0"/>
              <a:t>16-05-2022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18215B4-C367-405D-9EE5-CBD8CE4BB14D}" type="slidenum">
              <a:rPr lang="da-DK" smtClean="0"/>
              <a:t>‹#›</a:t>
            </a:fld>
            <a:endParaRPr lang="da-DK"/>
          </a:p>
        </p:txBody>
      </p:sp>
    </p:spTree>
    <p:extLst>
      <p:ext uri="{BB962C8B-B14F-4D97-AF65-F5344CB8AC3E}">
        <p14:creationId xmlns:p14="http://schemas.microsoft.com/office/powerpoint/2010/main" val="1981504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D970B-C5DD-41DA-B650-7BC40188AA6D}" type="datetimeFigureOut">
              <a:rPr lang="da-DK" smtClean="0"/>
              <a:t>16-05-2022</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215B4-C367-405D-9EE5-CBD8CE4BB14D}" type="slidenum">
              <a:rPr lang="da-DK" smtClean="0"/>
              <a:t>‹#›</a:t>
            </a:fld>
            <a:endParaRPr lang="da-DK"/>
          </a:p>
        </p:txBody>
      </p:sp>
    </p:spTree>
    <p:extLst>
      <p:ext uri="{BB962C8B-B14F-4D97-AF65-F5344CB8AC3E}">
        <p14:creationId xmlns:p14="http://schemas.microsoft.com/office/powerpoint/2010/main" val="368181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engage@esgo.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engage@esgo.org"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upport.office.com/en-ie/article/video-show-word-count-in-documents-ab3fdbda-e994-4ff1-9b8a-a8bc81569e0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a:t>ESGO ENGAG</a:t>
            </a:r>
            <a:r>
              <a:rPr lang="cs-CZ" b="1" dirty="0"/>
              <a:t>e</a:t>
            </a:r>
            <a:endParaRPr lang="da-DK" b="1" dirty="0"/>
          </a:p>
        </p:txBody>
      </p:sp>
      <p:sp>
        <p:nvSpPr>
          <p:cNvPr id="3" name="Undertitel 2"/>
          <p:cNvSpPr>
            <a:spLocks noGrp="1"/>
          </p:cNvSpPr>
          <p:nvPr>
            <p:ph type="subTitle" idx="1"/>
          </p:nvPr>
        </p:nvSpPr>
        <p:spPr>
          <a:xfrm>
            <a:off x="1454841" y="3600450"/>
            <a:ext cx="6400800" cy="1752600"/>
          </a:xfrm>
        </p:spPr>
        <p:txBody>
          <a:bodyPr>
            <a:normAutofit fontScale="92500"/>
          </a:bodyPr>
          <a:lstStyle/>
          <a:p>
            <a:r>
              <a:rPr lang="en-US" dirty="0">
                <a:solidFill>
                  <a:schemeClr val="tx1"/>
                </a:solidFill>
              </a:rPr>
              <a:t>How to create and submit an abstract for the </a:t>
            </a:r>
            <a:r>
              <a:rPr lang="cs-CZ" dirty="0">
                <a:solidFill>
                  <a:schemeClr val="tx1"/>
                </a:solidFill>
              </a:rPr>
              <a:t>P</a:t>
            </a:r>
            <a:r>
              <a:rPr lang="en-US" dirty="0" err="1">
                <a:solidFill>
                  <a:schemeClr val="tx1"/>
                </a:solidFill>
              </a:rPr>
              <a:t>atient</a:t>
            </a:r>
            <a:r>
              <a:rPr lang="en-US" dirty="0">
                <a:solidFill>
                  <a:schemeClr val="tx1"/>
                </a:solidFill>
              </a:rPr>
              <a:t> </a:t>
            </a:r>
            <a:r>
              <a:rPr lang="cs-CZ" dirty="0" err="1">
                <a:solidFill>
                  <a:schemeClr val="tx1"/>
                </a:solidFill>
              </a:rPr>
              <a:t>Advocacy</a:t>
            </a:r>
            <a:r>
              <a:rPr lang="cs-CZ" dirty="0">
                <a:solidFill>
                  <a:schemeClr val="tx1"/>
                </a:solidFill>
              </a:rPr>
              <a:t> S</a:t>
            </a:r>
            <a:r>
              <a:rPr lang="en-US" dirty="0" err="1">
                <a:solidFill>
                  <a:schemeClr val="tx1"/>
                </a:solidFill>
              </a:rPr>
              <a:t>eminar</a:t>
            </a:r>
            <a:r>
              <a:rPr lang="en-US" dirty="0">
                <a:solidFill>
                  <a:schemeClr val="tx1"/>
                </a:solidFill>
              </a:rPr>
              <a:t> at the </a:t>
            </a:r>
          </a:p>
          <a:p>
            <a:r>
              <a:rPr lang="en-US" dirty="0">
                <a:solidFill>
                  <a:schemeClr val="tx1"/>
                </a:solidFill>
              </a:rPr>
              <a:t>ESGO Con</a:t>
            </a:r>
            <a:r>
              <a:rPr lang="cs-CZ" dirty="0" err="1">
                <a:solidFill>
                  <a:schemeClr val="tx1"/>
                </a:solidFill>
              </a:rPr>
              <a:t>gress</a:t>
            </a:r>
            <a:endParaRPr lang="en-US" dirty="0">
              <a:solidFill>
                <a:schemeClr val="tx1"/>
              </a:solidFill>
            </a:endParaRPr>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603525"/>
            <a:ext cx="1584176" cy="812056"/>
          </a:xfrm>
          <a:prstGeom prst="rect">
            <a:avLst/>
          </a:prstGeom>
        </p:spPr>
      </p:pic>
      <p:sp>
        <p:nvSpPr>
          <p:cNvPr id="6" name="Tekstboks 5"/>
          <p:cNvSpPr txBox="1"/>
          <p:nvPr/>
        </p:nvSpPr>
        <p:spPr>
          <a:xfrm>
            <a:off x="1581437" y="6357745"/>
            <a:ext cx="5569603" cy="369332"/>
          </a:xfrm>
          <a:prstGeom prst="rect">
            <a:avLst/>
          </a:prstGeom>
          <a:noFill/>
        </p:spPr>
        <p:txBody>
          <a:bodyPr wrap="none" rtlCol="0">
            <a:spAutoFit/>
          </a:bodyPr>
          <a:lstStyle/>
          <a:p>
            <a:pPr algn="ctr"/>
            <a:r>
              <a:rPr lang="da-DK" dirty="0"/>
              <a:t>Authors: </a:t>
            </a:r>
            <a:r>
              <a:rPr lang="cs-CZ" dirty="0"/>
              <a:t>Karina Dahl Steffensen, </a:t>
            </a:r>
            <a:r>
              <a:rPr lang="en-GB" dirty="0" err="1"/>
              <a:t>Icó</a:t>
            </a:r>
            <a:r>
              <a:rPr lang="en-GB" dirty="0"/>
              <a:t> </a:t>
            </a:r>
            <a:r>
              <a:rPr lang="en-GB" dirty="0" err="1"/>
              <a:t>Tóth</a:t>
            </a:r>
            <a:r>
              <a:rPr lang="cs-CZ" dirty="0"/>
              <a:t> and </a:t>
            </a:r>
            <a:r>
              <a:rPr lang="en-GB" dirty="0"/>
              <a:t>Simona </a:t>
            </a:r>
            <a:r>
              <a:rPr lang="en-GB" dirty="0" err="1"/>
              <a:t>Ene</a:t>
            </a:r>
            <a:r>
              <a:rPr lang="en-GB" dirty="0"/>
              <a:t> </a:t>
            </a:r>
            <a:endParaRPr lang="da-DK" dirty="0"/>
          </a:p>
        </p:txBody>
      </p:sp>
      <p:pic>
        <p:nvPicPr>
          <p:cNvPr id="8" name="Obrázek 7">
            <a:extLst>
              <a:ext uri="{FF2B5EF4-FFF2-40B4-BE49-F238E27FC236}">
                <a16:creationId xmlns:a16="http://schemas.microsoft.com/office/drawing/2014/main" id="{7F7D2B83-6F7D-4124-B3BA-7A2F635626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33202" y="603525"/>
            <a:ext cx="3240360" cy="890606"/>
          </a:xfrm>
          <a:prstGeom prst="rect">
            <a:avLst/>
          </a:prstGeom>
        </p:spPr>
      </p:pic>
    </p:spTree>
    <p:extLst>
      <p:ext uri="{BB962C8B-B14F-4D97-AF65-F5344CB8AC3E}">
        <p14:creationId xmlns:p14="http://schemas.microsoft.com/office/powerpoint/2010/main" val="2179436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a:t>How to write an abstract? Introduction/Background</a:t>
            </a:r>
          </a:p>
        </p:txBody>
      </p:sp>
      <p:sp>
        <p:nvSpPr>
          <p:cNvPr id="3" name="Pladsholder til indhold 2"/>
          <p:cNvSpPr>
            <a:spLocks noGrp="1"/>
          </p:cNvSpPr>
          <p:nvPr>
            <p:ph idx="1"/>
          </p:nvPr>
        </p:nvSpPr>
        <p:spPr/>
        <p:txBody>
          <a:bodyPr>
            <a:normAutofit/>
          </a:bodyPr>
          <a:lstStyle/>
          <a:p>
            <a:r>
              <a:rPr lang="en-US" dirty="0"/>
              <a:t>The background and goals of the work/campaign/project study should appear clearly to the reader. </a:t>
            </a:r>
          </a:p>
          <a:p>
            <a:r>
              <a:rPr lang="en-US" dirty="0"/>
              <a:t>Why is it important and what is already known.</a:t>
            </a:r>
          </a:p>
          <a:p>
            <a:r>
              <a:rPr lang="en-US" dirty="0"/>
              <a:t>You need to make a clear statement of the topic of your paper and why this work/initiative was launched (the aim). </a:t>
            </a:r>
            <a:endParaRPr lang="da-DK" dirty="0"/>
          </a:p>
        </p:txBody>
      </p:sp>
      <p:sp>
        <p:nvSpPr>
          <p:cNvPr id="4" name="Rectangle 3"/>
          <p:cNvSpPr/>
          <p:nvPr/>
        </p:nvSpPr>
        <p:spPr>
          <a:xfrm>
            <a:off x="7524328" y="6381750"/>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552" y="6382468"/>
            <a:ext cx="1403648" cy="385790"/>
          </a:xfrm>
          <a:prstGeom prst="rect">
            <a:avLst/>
          </a:prstGeom>
        </p:spPr>
      </p:pic>
    </p:spTree>
    <p:extLst>
      <p:ext uri="{BB962C8B-B14F-4D97-AF65-F5344CB8AC3E}">
        <p14:creationId xmlns:p14="http://schemas.microsoft.com/office/powerpoint/2010/main" val="834837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1613"/>
            <a:ext cx="8229600" cy="11430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a:t>How to write an abstract</a:t>
            </a:r>
            <a:r>
              <a:rPr lang="da-DK" dirty="0"/>
              <a:t>? Methodology </a:t>
            </a:r>
            <a:endParaRPr lang="da-DK" dirty="0">
              <a:solidFill>
                <a:srgbClr val="FF0000"/>
              </a:solidFill>
            </a:endParaRPr>
          </a:p>
        </p:txBody>
      </p:sp>
      <p:sp>
        <p:nvSpPr>
          <p:cNvPr id="3" name="Pladsholder til indhold 2"/>
          <p:cNvSpPr>
            <a:spLocks noGrp="1"/>
          </p:cNvSpPr>
          <p:nvPr>
            <p:ph idx="1"/>
          </p:nvPr>
        </p:nvSpPr>
        <p:spPr/>
        <p:txBody>
          <a:bodyPr>
            <a:normAutofit/>
          </a:bodyPr>
          <a:lstStyle/>
          <a:p>
            <a:pPr marL="0" indent="0">
              <a:buNone/>
            </a:pPr>
            <a:r>
              <a:rPr lang="en-US" dirty="0"/>
              <a:t>You need to say how your research was/is being undertaken. </a:t>
            </a:r>
          </a:p>
          <a:p>
            <a:pPr marL="0" indent="0">
              <a:buNone/>
            </a:pPr>
            <a:r>
              <a:rPr lang="en-US" dirty="0"/>
              <a:t>How was/is the project carried out?</a:t>
            </a:r>
          </a:p>
          <a:p>
            <a:pPr marL="0" indent="0">
              <a:buNone/>
            </a:pPr>
            <a:r>
              <a:rPr lang="en-US" dirty="0"/>
              <a:t>What initiatives?</a:t>
            </a:r>
          </a:p>
          <a:p>
            <a:pPr marL="0" indent="0">
              <a:buNone/>
            </a:pPr>
            <a:r>
              <a:rPr lang="en-US" dirty="0"/>
              <a:t>Did/will you measure something and what did/will you measure and how did/will you measure it?</a:t>
            </a:r>
            <a:endParaRPr lang="da-DK" dirty="0"/>
          </a:p>
        </p:txBody>
      </p:sp>
      <p:sp>
        <p:nvSpPr>
          <p:cNvPr id="4" name="Rectangle 3"/>
          <p:cNvSpPr/>
          <p:nvPr/>
        </p:nvSpPr>
        <p:spPr>
          <a:xfrm>
            <a:off x="7524328" y="6381750"/>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552" y="6382468"/>
            <a:ext cx="1403648" cy="385790"/>
          </a:xfrm>
          <a:prstGeom prst="rect">
            <a:avLst/>
          </a:prstGeom>
        </p:spPr>
      </p:pic>
    </p:spTree>
    <p:extLst>
      <p:ext uri="{BB962C8B-B14F-4D97-AF65-F5344CB8AC3E}">
        <p14:creationId xmlns:p14="http://schemas.microsoft.com/office/powerpoint/2010/main" val="2000977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a:t>How to write an abstract? </a:t>
            </a:r>
            <a:br>
              <a:rPr lang="en-US" dirty="0"/>
            </a:br>
            <a:r>
              <a:rPr lang="en-US" dirty="0"/>
              <a:t>Results</a:t>
            </a:r>
          </a:p>
        </p:txBody>
      </p:sp>
      <p:sp>
        <p:nvSpPr>
          <p:cNvPr id="3" name="Pladsholder til indhold 2"/>
          <p:cNvSpPr>
            <a:spLocks noGrp="1"/>
          </p:cNvSpPr>
          <p:nvPr>
            <p:ph idx="1"/>
          </p:nvPr>
        </p:nvSpPr>
        <p:spPr/>
        <p:txBody>
          <a:bodyPr>
            <a:normAutofit/>
          </a:bodyPr>
          <a:lstStyle/>
          <a:p>
            <a:r>
              <a:rPr lang="en-US" dirty="0"/>
              <a:t>The methods and results usually contain data or some kind of findings.</a:t>
            </a:r>
          </a:p>
          <a:p>
            <a:r>
              <a:rPr lang="en-US" dirty="0"/>
              <a:t>What did you learn?</a:t>
            </a:r>
          </a:p>
          <a:p>
            <a:r>
              <a:rPr lang="en-US" dirty="0"/>
              <a:t>What did you find and which value are your findings?</a:t>
            </a:r>
          </a:p>
          <a:p>
            <a:r>
              <a:rPr lang="en-US" dirty="0"/>
              <a:t>Data examples: The number of patients participating or the number of visitors, media outreach etc.</a:t>
            </a:r>
            <a:endParaRPr lang="da-DK" dirty="0"/>
          </a:p>
        </p:txBody>
      </p:sp>
      <p:sp>
        <p:nvSpPr>
          <p:cNvPr id="4" name="Rectangle 3"/>
          <p:cNvSpPr/>
          <p:nvPr/>
        </p:nvSpPr>
        <p:spPr>
          <a:xfrm>
            <a:off x="7524328" y="6381750"/>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552" y="6382468"/>
            <a:ext cx="1403648" cy="385790"/>
          </a:xfrm>
          <a:prstGeom prst="rect">
            <a:avLst/>
          </a:prstGeom>
        </p:spPr>
      </p:pic>
    </p:spTree>
    <p:extLst>
      <p:ext uri="{BB962C8B-B14F-4D97-AF65-F5344CB8AC3E}">
        <p14:creationId xmlns:p14="http://schemas.microsoft.com/office/powerpoint/2010/main" val="2000977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a:t>How to write an abstract? </a:t>
            </a:r>
            <a:br>
              <a:rPr lang="en-US" dirty="0"/>
            </a:br>
            <a:r>
              <a:rPr lang="en-US" dirty="0"/>
              <a:t>Conclusions</a:t>
            </a:r>
          </a:p>
        </p:txBody>
      </p:sp>
      <p:sp>
        <p:nvSpPr>
          <p:cNvPr id="3" name="Pladsholder til indhold 2"/>
          <p:cNvSpPr>
            <a:spLocks noGrp="1"/>
          </p:cNvSpPr>
          <p:nvPr>
            <p:ph idx="1"/>
          </p:nvPr>
        </p:nvSpPr>
        <p:spPr/>
        <p:txBody>
          <a:bodyPr>
            <a:normAutofit/>
          </a:bodyPr>
          <a:lstStyle/>
          <a:p>
            <a:endParaRPr lang="cs-CZ" dirty="0"/>
          </a:p>
          <a:p>
            <a:r>
              <a:rPr lang="en-US" dirty="0"/>
              <a:t>The conclusion should be clearly expressed and short (a few lines). </a:t>
            </a:r>
          </a:p>
          <a:p>
            <a:r>
              <a:rPr lang="en-US" dirty="0"/>
              <a:t>To whom will your study/initiative be of use? </a:t>
            </a:r>
          </a:p>
          <a:p>
            <a:r>
              <a:rPr lang="en-US" dirty="0"/>
              <a:t>How will you use your results for future projects?</a:t>
            </a:r>
          </a:p>
          <a:p>
            <a:endParaRPr lang="da-DK" dirty="0"/>
          </a:p>
        </p:txBody>
      </p:sp>
      <p:sp>
        <p:nvSpPr>
          <p:cNvPr id="4" name="Rectangle 3"/>
          <p:cNvSpPr/>
          <p:nvPr/>
        </p:nvSpPr>
        <p:spPr>
          <a:xfrm>
            <a:off x="7524328" y="6381750"/>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552" y="6382468"/>
            <a:ext cx="1403648" cy="385790"/>
          </a:xfrm>
          <a:prstGeom prst="rect">
            <a:avLst/>
          </a:prstGeom>
        </p:spPr>
      </p:pic>
    </p:spTree>
    <p:extLst>
      <p:ext uri="{BB962C8B-B14F-4D97-AF65-F5344CB8AC3E}">
        <p14:creationId xmlns:p14="http://schemas.microsoft.com/office/powerpoint/2010/main" val="2000977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a:t>How to write an abstract? </a:t>
            </a:r>
            <a:br>
              <a:rPr lang="en-US" dirty="0"/>
            </a:br>
            <a:r>
              <a:rPr lang="en-US" dirty="0"/>
              <a:t>Disclosures</a:t>
            </a:r>
          </a:p>
        </p:txBody>
      </p:sp>
      <p:sp>
        <p:nvSpPr>
          <p:cNvPr id="3" name="Pladsholder til indhold 2"/>
          <p:cNvSpPr>
            <a:spLocks noGrp="1"/>
          </p:cNvSpPr>
          <p:nvPr>
            <p:ph idx="1"/>
          </p:nvPr>
        </p:nvSpPr>
        <p:spPr/>
        <p:txBody>
          <a:bodyPr>
            <a:normAutofit fontScale="77500" lnSpcReduction="20000"/>
          </a:bodyPr>
          <a:lstStyle/>
          <a:p>
            <a:r>
              <a:rPr lang="en-US" dirty="0">
                <a:effectLst/>
              </a:rPr>
              <a:t>Disclosure of potential conflict of interest (e.g. grant support, consultancy, membership on advisory councils, speaker’s bureau) by all authors and </a:t>
            </a:r>
            <a:r>
              <a:rPr lang="en-US" b="1" dirty="0">
                <a:effectLst/>
              </a:rPr>
              <a:t>source of funding are</a:t>
            </a:r>
            <a:r>
              <a:rPr lang="en-US" dirty="0">
                <a:effectLst/>
              </a:rPr>
              <a:t> </a:t>
            </a:r>
            <a:r>
              <a:rPr lang="en-US" b="1" dirty="0">
                <a:effectLst/>
              </a:rPr>
              <a:t>mandatory</a:t>
            </a:r>
            <a:r>
              <a:rPr lang="en-US" dirty="0">
                <a:effectLst/>
              </a:rPr>
              <a:t>. </a:t>
            </a:r>
            <a:r>
              <a:rPr lang="en-US" b="1" dirty="0">
                <a:effectLst/>
              </a:rPr>
              <a:t>Each listed author should </a:t>
            </a:r>
            <a:r>
              <a:rPr lang="en-US" dirty="0">
                <a:effectLst/>
              </a:rPr>
              <a:t>prepare a one sentence statement that will be published with the abstract. All disclosures should be listed within the last 3 year</a:t>
            </a:r>
            <a:r>
              <a:rPr lang="cs-CZ" dirty="0">
                <a:effectLst/>
              </a:rPr>
              <a:t>s</a:t>
            </a:r>
            <a:r>
              <a:rPr lang="en-US" dirty="0">
                <a:effectLst/>
              </a:rPr>
              <a:t>.</a:t>
            </a:r>
          </a:p>
          <a:p>
            <a:r>
              <a:rPr lang="en-US" dirty="0">
                <a:effectLst/>
              </a:rPr>
              <a:t>Abstracts from commercial entities will be considered. However, abstracts reporting results from collaborative research conducted by independent (non-company) investigators and investigators who are employees of commercial entities will not be accepted unless the independent (academic, clinician and/or scientist) investigators are included as authors.</a:t>
            </a:r>
          </a:p>
          <a:p>
            <a:endParaRPr lang="da-DK" dirty="0"/>
          </a:p>
        </p:txBody>
      </p:sp>
      <p:sp>
        <p:nvSpPr>
          <p:cNvPr id="4" name="Rectangle 3"/>
          <p:cNvSpPr/>
          <p:nvPr/>
        </p:nvSpPr>
        <p:spPr>
          <a:xfrm>
            <a:off x="7524328" y="6381750"/>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552" y="6382468"/>
            <a:ext cx="1403648" cy="385790"/>
          </a:xfrm>
          <a:prstGeom prst="rect">
            <a:avLst/>
          </a:prstGeom>
        </p:spPr>
      </p:pic>
    </p:spTree>
    <p:extLst>
      <p:ext uri="{BB962C8B-B14F-4D97-AF65-F5344CB8AC3E}">
        <p14:creationId xmlns:p14="http://schemas.microsoft.com/office/powerpoint/2010/main" val="3647828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a:t>How to write an abstract? </a:t>
            </a:r>
            <a:br>
              <a:rPr lang="en-US" dirty="0"/>
            </a:br>
            <a:r>
              <a:rPr lang="en-US" dirty="0"/>
              <a:t>Think about</a:t>
            </a:r>
          </a:p>
        </p:txBody>
      </p:sp>
      <p:sp>
        <p:nvSpPr>
          <p:cNvPr id="3" name="Pladsholder til indhold 2"/>
          <p:cNvSpPr>
            <a:spLocks noGrp="1"/>
          </p:cNvSpPr>
          <p:nvPr>
            <p:ph idx="1"/>
          </p:nvPr>
        </p:nvSpPr>
        <p:spPr/>
        <p:txBody>
          <a:bodyPr>
            <a:normAutofit/>
          </a:bodyPr>
          <a:lstStyle/>
          <a:p>
            <a:r>
              <a:rPr lang="en-US" dirty="0"/>
              <a:t>Before submitting the abstract it is a good idea to have someone fluent in English to proofread the abstract.</a:t>
            </a:r>
          </a:p>
          <a:p>
            <a:r>
              <a:rPr lang="en-US" dirty="0"/>
              <a:t>When submitting the abstract you need full names, email</a:t>
            </a:r>
            <a:r>
              <a:rPr lang="cs-CZ" dirty="0"/>
              <a:t>s</a:t>
            </a:r>
            <a:r>
              <a:rPr lang="en-US" dirty="0"/>
              <a:t> and affiliation</a:t>
            </a:r>
            <a:r>
              <a:rPr lang="cs-CZ" dirty="0"/>
              <a:t>s</a:t>
            </a:r>
            <a:r>
              <a:rPr lang="en-US" dirty="0"/>
              <a:t> for all your co-authors so please collect these data before </a:t>
            </a:r>
            <a:r>
              <a:rPr lang="cs-CZ" dirty="0" err="1"/>
              <a:t>sending</a:t>
            </a:r>
            <a:r>
              <a:rPr lang="cs-CZ" dirty="0"/>
              <a:t> </a:t>
            </a:r>
            <a:r>
              <a:rPr lang="cs-CZ" dirty="0" err="1"/>
              <a:t>the</a:t>
            </a:r>
            <a:r>
              <a:rPr lang="cs-CZ" dirty="0"/>
              <a:t> </a:t>
            </a:r>
            <a:r>
              <a:rPr lang="cs-CZ" dirty="0" err="1"/>
              <a:t>abstract</a:t>
            </a:r>
            <a:r>
              <a:rPr lang="en-US" dirty="0"/>
              <a:t>.</a:t>
            </a:r>
          </a:p>
        </p:txBody>
      </p:sp>
      <p:sp>
        <p:nvSpPr>
          <p:cNvPr id="4" name="Rectangle 3"/>
          <p:cNvSpPr/>
          <p:nvPr/>
        </p:nvSpPr>
        <p:spPr>
          <a:xfrm>
            <a:off x="7524328" y="6381750"/>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552" y="6382468"/>
            <a:ext cx="1403648" cy="385790"/>
          </a:xfrm>
          <a:prstGeom prst="rect">
            <a:avLst/>
          </a:prstGeom>
        </p:spPr>
      </p:pic>
    </p:spTree>
    <p:extLst>
      <p:ext uri="{BB962C8B-B14F-4D97-AF65-F5344CB8AC3E}">
        <p14:creationId xmlns:p14="http://schemas.microsoft.com/office/powerpoint/2010/main" val="3647828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cs-CZ" dirty="0" err="1"/>
              <a:t>Submitting</a:t>
            </a:r>
            <a:r>
              <a:rPr lang="cs-CZ" dirty="0"/>
              <a:t> and </a:t>
            </a:r>
            <a:r>
              <a:rPr lang="cs-CZ" dirty="0" err="1"/>
              <a:t>abstract</a:t>
            </a:r>
            <a:endParaRPr lang="en-US" dirty="0"/>
          </a:p>
        </p:txBody>
      </p:sp>
      <p:sp>
        <p:nvSpPr>
          <p:cNvPr id="3" name="Pladsholder til indhold 2"/>
          <p:cNvSpPr>
            <a:spLocks noGrp="1"/>
          </p:cNvSpPr>
          <p:nvPr>
            <p:ph idx="1"/>
          </p:nvPr>
        </p:nvSpPr>
        <p:spPr/>
        <p:txBody>
          <a:bodyPr>
            <a:normAutofit/>
          </a:bodyPr>
          <a:lstStyle/>
          <a:p>
            <a:endParaRPr lang="cs-CZ" dirty="0"/>
          </a:p>
          <a:p>
            <a:r>
              <a:rPr lang="en-US" dirty="0"/>
              <a:t>When you have finish</a:t>
            </a:r>
            <a:r>
              <a:rPr lang="cs-CZ" dirty="0" err="1"/>
              <a:t>ed</a:t>
            </a:r>
            <a:r>
              <a:rPr lang="en-US" dirty="0"/>
              <a:t> writing, editing and proofreading your abstract</a:t>
            </a:r>
            <a:r>
              <a:rPr lang="cs-CZ" dirty="0"/>
              <a:t>,</a:t>
            </a:r>
            <a:r>
              <a:rPr lang="en-US" dirty="0"/>
              <a:t> </a:t>
            </a:r>
            <a:r>
              <a:rPr lang="cs-CZ" dirty="0" err="1"/>
              <a:t>please</a:t>
            </a:r>
            <a:r>
              <a:rPr lang="cs-CZ" dirty="0"/>
              <a:t> </a:t>
            </a:r>
            <a:r>
              <a:rPr lang="cs-CZ" dirty="0" err="1"/>
              <a:t>send</a:t>
            </a:r>
            <a:r>
              <a:rPr lang="cs-CZ" dirty="0"/>
              <a:t> </a:t>
            </a:r>
            <a:r>
              <a:rPr lang="cs-CZ" dirty="0" err="1"/>
              <a:t>your</a:t>
            </a:r>
            <a:r>
              <a:rPr lang="cs-CZ" dirty="0"/>
              <a:t> </a:t>
            </a:r>
            <a:r>
              <a:rPr lang="cs-CZ" dirty="0" err="1"/>
              <a:t>abstract</a:t>
            </a:r>
            <a:r>
              <a:rPr lang="cs-CZ" dirty="0"/>
              <a:t> by e-mail </a:t>
            </a:r>
            <a:r>
              <a:rPr lang="en-US" dirty="0"/>
              <a:t>before the deadline</a:t>
            </a:r>
            <a:r>
              <a:rPr lang="cs-CZ" dirty="0"/>
              <a:t> to: </a:t>
            </a:r>
            <a:r>
              <a:rPr lang="cs-CZ" dirty="0">
                <a:hlinkClick r:id="rId2"/>
              </a:rPr>
              <a:t>engage@esgo.org </a:t>
            </a:r>
            <a:r>
              <a:rPr lang="cs-CZ" dirty="0"/>
              <a:t>and </a:t>
            </a:r>
            <a:r>
              <a:rPr lang="cs-CZ" dirty="0" err="1"/>
              <a:t>write</a:t>
            </a:r>
            <a:r>
              <a:rPr lang="cs-CZ" dirty="0"/>
              <a:t> to </a:t>
            </a:r>
            <a:r>
              <a:rPr lang="cs-CZ" dirty="0" err="1"/>
              <a:t>the</a:t>
            </a:r>
            <a:r>
              <a:rPr lang="cs-CZ" dirty="0"/>
              <a:t> </a:t>
            </a:r>
            <a:r>
              <a:rPr lang="cs-CZ" dirty="0" err="1"/>
              <a:t>subject</a:t>
            </a:r>
            <a:r>
              <a:rPr lang="cs-CZ" dirty="0"/>
              <a:t> </a:t>
            </a:r>
            <a:r>
              <a:rPr lang="cs-CZ" dirty="0" err="1"/>
              <a:t>of</a:t>
            </a:r>
            <a:r>
              <a:rPr lang="cs-CZ" dirty="0"/>
              <a:t> </a:t>
            </a:r>
            <a:r>
              <a:rPr lang="cs-CZ" dirty="0" err="1"/>
              <a:t>the</a:t>
            </a:r>
            <a:r>
              <a:rPr lang="cs-CZ" dirty="0"/>
              <a:t> e-mail: </a:t>
            </a:r>
            <a:r>
              <a:rPr lang="cs-CZ" b="1" dirty="0" err="1"/>
              <a:t>Abstract</a:t>
            </a:r>
            <a:r>
              <a:rPr lang="cs-CZ" b="1" dirty="0"/>
              <a:t> </a:t>
            </a:r>
            <a:r>
              <a:rPr lang="cs-CZ" b="1" dirty="0" err="1"/>
              <a:t>for</a:t>
            </a:r>
            <a:r>
              <a:rPr lang="cs-CZ" b="1" dirty="0"/>
              <a:t> PAS 2022</a:t>
            </a:r>
            <a:r>
              <a:rPr lang="en-US" dirty="0"/>
              <a:t>.</a:t>
            </a:r>
          </a:p>
          <a:p>
            <a:pPr marL="0" indent="0">
              <a:buNone/>
            </a:pPr>
            <a:endParaRPr lang="en-US" dirty="0"/>
          </a:p>
        </p:txBody>
      </p:sp>
      <p:sp>
        <p:nvSpPr>
          <p:cNvPr id="4" name="Rectangle 3"/>
          <p:cNvSpPr/>
          <p:nvPr/>
        </p:nvSpPr>
        <p:spPr>
          <a:xfrm>
            <a:off x="7524328" y="6381750"/>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7">
            <a:extLst>
              <a:ext uri="{FF2B5EF4-FFF2-40B4-BE49-F238E27FC236}">
                <a16:creationId xmlns:a16="http://schemas.microsoft.com/office/drawing/2014/main" id="{7F7D2B83-6F7D-4124-B3BA-7A2F635626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4552" y="6382468"/>
            <a:ext cx="1403648" cy="385790"/>
          </a:xfrm>
          <a:prstGeom prst="rect">
            <a:avLst/>
          </a:prstGeom>
        </p:spPr>
      </p:pic>
    </p:spTree>
    <p:extLst>
      <p:ext uri="{BB962C8B-B14F-4D97-AF65-F5344CB8AC3E}">
        <p14:creationId xmlns:p14="http://schemas.microsoft.com/office/powerpoint/2010/main" val="3376297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24328" y="6381750"/>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552" y="6382468"/>
            <a:ext cx="1403648" cy="385790"/>
          </a:xfrm>
          <a:prstGeom prst="rect">
            <a:avLst/>
          </a:prstGeom>
        </p:spPr>
      </p:pic>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en-US" dirty="0"/>
              <a:t>What is next?</a:t>
            </a:r>
            <a:endParaRPr lang="da-DK" dirty="0"/>
          </a:p>
        </p:txBody>
      </p:sp>
      <p:sp>
        <p:nvSpPr>
          <p:cNvPr id="3" name="Pladsholder til indhold 2"/>
          <p:cNvSpPr>
            <a:spLocks noGrp="1"/>
          </p:cNvSpPr>
          <p:nvPr>
            <p:ph idx="1"/>
          </p:nvPr>
        </p:nvSpPr>
        <p:spPr>
          <a:xfrm>
            <a:off x="457200" y="1600200"/>
            <a:ext cx="8291264" cy="4737618"/>
          </a:xfrm>
        </p:spPr>
        <p:txBody>
          <a:bodyPr>
            <a:normAutofit fontScale="85000" lnSpcReduction="10000"/>
          </a:bodyPr>
          <a:lstStyle/>
          <a:p>
            <a:r>
              <a:rPr lang="en-US" b="1" dirty="0">
                <a:effectLst/>
              </a:rPr>
              <a:t>Notification</a:t>
            </a:r>
          </a:p>
          <a:p>
            <a:pPr marL="0" indent="0">
              <a:buNone/>
            </a:pPr>
            <a:r>
              <a:rPr lang="en-US" dirty="0">
                <a:effectLst/>
              </a:rPr>
              <a:t>Each abstract will be reviewed by a committee</a:t>
            </a:r>
            <a:r>
              <a:rPr lang="en-US" dirty="0">
                <a:solidFill>
                  <a:srgbClr val="FF0000"/>
                </a:solidFill>
                <a:effectLst/>
              </a:rPr>
              <a:t> </a:t>
            </a:r>
            <a:r>
              <a:rPr lang="en-US" dirty="0">
                <a:effectLst/>
              </a:rPr>
              <a:t>and final selection will be made by thi</a:t>
            </a:r>
            <a:r>
              <a:rPr lang="en-US" dirty="0"/>
              <a:t>s c</a:t>
            </a:r>
            <a:r>
              <a:rPr lang="en-US" dirty="0">
                <a:effectLst/>
              </a:rPr>
              <a:t>ommittee. Notification of acceptance or rejection of submitted abstracts will be sent to the corresponding authors via email in </a:t>
            </a:r>
            <a:r>
              <a:rPr lang="cs-CZ" b="1" dirty="0"/>
              <a:t>August</a:t>
            </a:r>
            <a:r>
              <a:rPr lang="en-US" dirty="0">
                <a:effectLst/>
              </a:rPr>
              <a:t> </a:t>
            </a:r>
            <a:r>
              <a:rPr lang="en-US" b="1" dirty="0">
                <a:effectLst/>
              </a:rPr>
              <a:t>20</a:t>
            </a:r>
            <a:r>
              <a:rPr lang="cs-CZ" b="1" dirty="0">
                <a:effectLst/>
              </a:rPr>
              <a:t>22</a:t>
            </a:r>
            <a:r>
              <a:rPr lang="en-US" dirty="0">
                <a:effectLst/>
              </a:rPr>
              <a:t>. Full instructions concerning preparation and presentation will be included.</a:t>
            </a:r>
          </a:p>
          <a:p>
            <a:pPr marL="0" indent="0">
              <a:buNone/>
            </a:pPr>
            <a:endParaRPr lang="en-US" dirty="0">
              <a:effectLst/>
            </a:endParaRPr>
          </a:p>
          <a:p>
            <a:r>
              <a:rPr lang="en-US" b="1" dirty="0">
                <a:effectLst/>
              </a:rPr>
              <a:t>Publication</a:t>
            </a:r>
          </a:p>
          <a:p>
            <a:pPr marL="0" indent="0">
              <a:buNone/>
            </a:pPr>
            <a:r>
              <a:rPr lang="en-US" dirty="0">
                <a:effectLst/>
              </a:rPr>
              <a:t>All accepted abstracts will be published</a:t>
            </a:r>
            <a:r>
              <a:rPr lang="cs-CZ" dirty="0">
                <a:effectLst/>
              </a:rPr>
              <a:t> o</a:t>
            </a:r>
            <a:r>
              <a:rPr lang="en-US" dirty="0">
                <a:effectLst/>
              </a:rPr>
              <a:t>n the </a:t>
            </a:r>
            <a:r>
              <a:rPr lang="cs-CZ" dirty="0">
                <a:effectLst/>
              </a:rPr>
              <a:t>ESGO C</a:t>
            </a:r>
            <a:r>
              <a:rPr lang="en-US" dirty="0" err="1">
                <a:effectLst/>
              </a:rPr>
              <a:t>ongress</a:t>
            </a:r>
            <a:r>
              <a:rPr lang="en-US" dirty="0">
                <a:effectLst/>
              </a:rPr>
              <a:t> website and on ENGAG</a:t>
            </a:r>
            <a:r>
              <a:rPr lang="cs-CZ" dirty="0">
                <a:effectLst/>
              </a:rPr>
              <a:t>e</a:t>
            </a:r>
            <a:r>
              <a:rPr lang="en-US" dirty="0">
                <a:effectLst/>
              </a:rPr>
              <a:t> website. </a:t>
            </a:r>
          </a:p>
        </p:txBody>
      </p:sp>
    </p:spTree>
    <p:extLst>
      <p:ext uri="{BB962C8B-B14F-4D97-AF65-F5344CB8AC3E}">
        <p14:creationId xmlns:p14="http://schemas.microsoft.com/office/powerpoint/2010/main" val="1798180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24328" y="6381750"/>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552" y="6382468"/>
            <a:ext cx="1403648" cy="385790"/>
          </a:xfrm>
          <a:prstGeom prst="rect">
            <a:avLst/>
          </a:prstGeom>
        </p:spPr>
      </p:pic>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US" dirty="0"/>
              <a:t>Acceptance</a:t>
            </a:r>
          </a:p>
        </p:txBody>
      </p:sp>
      <p:sp>
        <p:nvSpPr>
          <p:cNvPr id="3" name="Pladsholder til indhold 2"/>
          <p:cNvSpPr>
            <a:spLocks noGrp="1"/>
          </p:cNvSpPr>
          <p:nvPr>
            <p:ph idx="1"/>
          </p:nvPr>
        </p:nvSpPr>
        <p:spPr/>
        <p:txBody>
          <a:bodyPr>
            <a:noAutofit/>
          </a:bodyPr>
          <a:lstStyle/>
          <a:p>
            <a:pPr marL="0" indent="0">
              <a:buNone/>
            </a:pPr>
            <a:endParaRPr lang="cs-CZ" sz="2200" dirty="0"/>
          </a:p>
          <a:p>
            <a:pPr marL="0" indent="0">
              <a:buNone/>
            </a:pPr>
            <a:endParaRPr lang="cs-CZ" sz="2200" dirty="0"/>
          </a:p>
          <a:p>
            <a:pPr marL="0" indent="0">
              <a:buNone/>
            </a:pPr>
            <a:r>
              <a:rPr lang="en-US" sz="2200" dirty="0"/>
              <a:t>You will rec</a:t>
            </a:r>
            <a:r>
              <a:rPr lang="cs-CZ" sz="2200" dirty="0"/>
              <a:t>e</a:t>
            </a:r>
            <a:r>
              <a:rPr lang="en-US" sz="2200" dirty="0" err="1"/>
              <a:t>ive</a:t>
            </a:r>
            <a:r>
              <a:rPr lang="en-US" sz="2200" dirty="0"/>
              <a:t> a notification by email in </a:t>
            </a:r>
            <a:r>
              <a:rPr lang="cs-CZ" sz="2200" b="1" dirty="0"/>
              <a:t>August</a:t>
            </a:r>
            <a:r>
              <a:rPr lang="en-US" sz="2200" dirty="0"/>
              <a:t> whether your abstract has been accepted by the ENGAG</a:t>
            </a:r>
            <a:r>
              <a:rPr lang="cs-CZ" sz="2200" dirty="0"/>
              <a:t>e</a:t>
            </a:r>
            <a:r>
              <a:rPr lang="en-US" sz="2200" dirty="0"/>
              <a:t> committee</a:t>
            </a:r>
            <a:r>
              <a:rPr lang="cs-CZ" sz="2200" dirty="0"/>
              <a:t>. </a:t>
            </a:r>
          </a:p>
          <a:p>
            <a:pPr marL="0" indent="0">
              <a:buNone/>
            </a:pPr>
            <a:endParaRPr lang="en-US" sz="2200" dirty="0"/>
          </a:p>
          <a:p>
            <a:pPr marL="0" indent="0">
              <a:buNone/>
            </a:pPr>
            <a:r>
              <a:rPr lang="en-GB" sz="2200" dirty="0"/>
              <a:t>If accepted  your next step will be to prepare</a:t>
            </a:r>
            <a:r>
              <a:rPr lang="cs-CZ" sz="2200" dirty="0"/>
              <a:t>, </a:t>
            </a:r>
            <a:r>
              <a:rPr lang="cs-CZ" sz="2200" dirty="0" err="1"/>
              <a:t>print</a:t>
            </a:r>
            <a:r>
              <a:rPr lang="cs-CZ" sz="2200" dirty="0"/>
              <a:t> and </a:t>
            </a:r>
            <a:r>
              <a:rPr lang="cs-CZ" sz="2200" dirty="0" err="1"/>
              <a:t>bring</a:t>
            </a:r>
            <a:r>
              <a:rPr lang="en-GB" sz="2200" dirty="0"/>
              <a:t> a </a:t>
            </a:r>
            <a:r>
              <a:rPr lang="en-GB" sz="2200" b="1" dirty="0"/>
              <a:t>Poster presentation (poster to hang)</a:t>
            </a:r>
            <a:r>
              <a:rPr lang="cs-CZ" sz="2200" b="1" dirty="0"/>
              <a:t> to </a:t>
            </a:r>
            <a:r>
              <a:rPr lang="cs-CZ" sz="2200" b="1" dirty="0" err="1"/>
              <a:t>Berlin</a:t>
            </a:r>
            <a:r>
              <a:rPr lang="en-GB" sz="2200" b="1" dirty="0"/>
              <a:t>.</a:t>
            </a:r>
            <a:endParaRPr lang="cs-CZ" sz="2200" b="1" dirty="0"/>
          </a:p>
          <a:p>
            <a:pPr marL="0" indent="0">
              <a:buNone/>
            </a:pPr>
            <a:endParaRPr lang="en-GB" sz="2200" dirty="0"/>
          </a:p>
        </p:txBody>
      </p:sp>
    </p:spTree>
    <p:extLst>
      <p:ext uri="{BB962C8B-B14F-4D97-AF65-F5344CB8AC3E}">
        <p14:creationId xmlns:p14="http://schemas.microsoft.com/office/powerpoint/2010/main" val="3465672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24328" y="6381750"/>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552" y="6382468"/>
            <a:ext cx="1403648" cy="385790"/>
          </a:xfrm>
          <a:prstGeom prst="rect">
            <a:avLst/>
          </a:prstGeom>
        </p:spPr>
      </p:pic>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br>
              <a:rPr lang="en-US" sz="4900" dirty="0">
                <a:effectLst/>
              </a:rPr>
            </a:br>
            <a:r>
              <a:rPr lang="en-US" sz="4900" dirty="0">
                <a:effectLst/>
              </a:rPr>
              <a:t>Any Questions?</a:t>
            </a:r>
            <a:br>
              <a:rPr lang="en-US" b="1" dirty="0">
                <a:effectLst/>
              </a:rPr>
            </a:br>
            <a:endParaRPr lang="da-DK" dirty="0"/>
          </a:p>
        </p:txBody>
      </p:sp>
      <p:sp>
        <p:nvSpPr>
          <p:cNvPr id="3" name="Pladsholder til indhold 2"/>
          <p:cNvSpPr>
            <a:spLocks noGrp="1"/>
          </p:cNvSpPr>
          <p:nvPr>
            <p:ph idx="1"/>
          </p:nvPr>
        </p:nvSpPr>
        <p:spPr/>
        <p:txBody>
          <a:bodyPr>
            <a:normAutofit/>
          </a:bodyPr>
          <a:lstStyle/>
          <a:p>
            <a:pPr marL="0" indent="0">
              <a:buNone/>
            </a:pPr>
            <a:endParaRPr lang="cs-CZ" dirty="0">
              <a:effectLst/>
            </a:endParaRPr>
          </a:p>
          <a:p>
            <a:pPr marL="0" indent="0">
              <a:buNone/>
            </a:pPr>
            <a:r>
              <a:rPr lang="en-US" dirty="0">
                <a:effectLst/>
              </a:rPr>
              <a:t>If you have questions regarding abstracts or need</a:t>
            </a:r>
            <a:r>
              <a:rPr lang="cs-CZ" dirty="0">
                <a:effectLst/>
              </a:rPr>
              <a:t> any </a:t>
            </a:r>
            <a:r>
              <a:rPr lang="en-GB" dirty="0"/>
              <a:t>information </a:t>
            </a:r>
            <a:r>
              <a:rPr lang="cs-CZ" dirty="0" err="1"/>
              <a:t>about</a:t>
            </a:r>
            <a:r>
              <a:rPr lang="en-GB" dirty="0"/>
              <a:t> the </a:t>
            </a:r>
            <a:r>
              <a:rPr lang="en-GB" b="1" dirty="0"/>
              <a:t>Patient Advocacy Seminar Programme and Registrations</a:t>
            </a:r>
            <a:r>
              <a:rPr lang="en-GB" dirty="0"/>
              <a:t>, please contact</a:t>
            </a:r>
            <a:r>
              <a:rPr lang="cs-CZ" dirty="0"/>
              <a:t> </a:t>
            </a:r>
            <a:r>
              <a:rPr lang="cs-CZ" dirty="0" err="1"/>
              <a:t>us</a:t>
            </a:r>
            <a:r>
              <a:rPr lang="cs-CZ" dirty="0"/>
              <a:t> </a:t>
            </a:r>
            <a:r>
              <a:rPr lang="cs-CZ" dirty="0" err="1"/>
              <a:t>at</a:t>
            </a:r>
            <a:r>
              <a:rPr lang="cs-CZ" dirty="0"/>
              <a:t>:  </a:t>
            </a:r>
          </a:p>
          <a:p>
            <a:pPr marL="0" indent="0" algn="ctr">
              <a:buNone/>
            </a:pPr>
            <a:r>
              <a:rPr lang="en-GB" u="sng" dirty="0">
                <a:hlinkClick r:id="rId3"/>
              </a:rPr>
              <a:t>engage</a:t>
            </a:r>
            <a:r>
              <a:rPr lang="en-US" u="sng" dirty="0">
                <a:hlinkClick r:id="rId3"/>
              </a:rPr>
              <a:t>@</a:t>
            </a:r>
            <a:r>
              <a:rPr lang="cs-CZ" u="sng" dirty="0">
                <a:hlinkClick r:id="rId3"/>
              </a:rPr>
              <a:t>esgo.org</a:t>
            </a:r>
            <a:endParaRPr lang="cs-CZ" u="sng" dirty="0"/>
          </a:p>
          <a:p>
            <a:pPr marL="0" indent="0">
              <a:buNone/>
            </a:pPr>
            <a:endParaRPr lang="cs-CZ" u="sng" dirty="0"/>
          </a:p>
          <a:p>
            <a:pPr marL="0" indent="0" algn="ctr">
              <a:buNone/>
            </a:pPr>
            <a:r>
              <a:rPr lang="cs-CZ" b="1" dirty="0"/>
              <a:t>THANK YOU FOR YOUR ATTENTION!</a:t>
            </a:r>
            <a:endParaRPr lang="da-DK" b="1" dirty="0"/>
          </a:p>
        </p:txBody>
      </p:sp>
    </p:spTree>
    <p:extLst>
      <p:ext uri="{BB962C8B-B14F-4D97-AF65-F5344CB8AC3E}">
        <p14:creationId xmlns:p14="http://schemas.microsoft.com/office/powerpoint/2010/main" val="154605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380312" y="4653136"/>
            <a:ext cx="1547664" cy="5551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Titel 1"/>
          <p:cNvSpPr>
            <a:spLocks noGrp="1"/>
          </p:cNvSpPr>
          <p:nvPr>
            <p:ph type="title"/>
          </p:nvPr>
        </p:nvSpPr>
        <p:spPr>
          <a:xfrm>
            <a:off x="461010" y="14205"/>
            <a:ext cx="8229600" cy="1143000"/>
          </a:xfrm>
        </p:spPr>
        <p:style>
          <a:lnRef idx="2">
            <a:schemeClr val="accent5"/>
          </a:lnRef>
          <a:fillRef idx="1">
            <a:schemeClr val="lt1"/>
          </a:fillRef>
          <a:effectRef idx="0">
            <a:schemeClr val="accent5"/>
          </a:effectRef>
          <a:fontRef idx="minor">
            <a:schemeClr val="dk1"/>
          </a:fontRef>
        </p:style>
        <p:txBody>
          <a:bodyPr/>
          <a:lstStyle/>
          <a:p>
            <a:r>
              <a:rPr lang="da-DK" dirty="0"/>
              <a:t>Agenda</a:t>
            </a:r>
          </a:p>
        </p:txBody>
      </p:sp>
      <p:sp>
        <p:nvSpPr>
          <p:cNvPr id="3" name="Pladsholder til indhold 2"/>
          <p:cNvSpPr>
            <a:spLocks noGrp="1"/>
          </p:cNvSpPr>
          <p:nvPr>
            <p:ph idx="1"/>
          </p:nvPr>
        </p:nvSpPr>
        <p:spPr/>
        <p:txBody>
          <a:bodyPr>
            <a:normAutofit lnSpcReduction="10000"/>
          </a:bodyPr>
          <a:lstStyle/>
          <a:p>
            <a:pPr lvl="0"/>
            <a:r>
              <a:rPr lang="en-US" dirty="0"/>
              <a:t>What is an abstract</a:t>
            </a:r>
            <a:r>
              <a:rPr lang="cs-CZ" dirty="0"/>
              <a:t> + </a:t>
            </a:r>
            <a:r>
              <a:rPr lang="cs-CZ" dirty="0" err="1"/>
              <a:t>example</a:t>
            </a:r>
            <a:r>
              <a:rPr lang="en-US" dirty="0"/>
              <a:t> </a:t>
            </a:r>
          </a:p>
          <a:p>
            <a:pPr lvl="0"/>
            <a:r>
              <a:rPr lang="en-US" dirty="0"/>
              <a:t>How to write an abstract</a:t>
            </a:r>
          </a:p>
          <a:p>
            <a:pPr lvl="1">
              <a:buFont typeface="Courier New" panose="02070309020205020404" pitchFamily="49" charset="0"/>
              <a:buChar char="o"/>
            </a:pPr>
            <a:r>
              <a:rPr lang="en-US" dirty="0"/>
              <a:t>Title</a:t>
            </a:r>
          </a:p>
          <a:p>
            <a:pPr lvl="1">
              <a:buFont typeface="Courier New" panose="02070309020205020404" pitchFamily="49" charset="0"/>
              <a:buChar char="o"/>
            </a:pPr>
            <a:r>
              <a:rPr lang="en-US" dirty="0"/>
              <a:t>Introduction</a:t>
            </a:r>
            <a:r>
              <a:rPr lang="cs-CZ" dirty="0"/>
              <a:t> </a:t>
            </a:r>
            <a:r>
              <a:rPr lang="en-US" dirty="0"/>
              <a:t>(Background</a:t>
            </a:r>
            <a:r>
              <a:rPr lang="cs-CZ" dirty="0"/>
              <a:t>)</a:t>
            </a:r>
            <a:endParaRPr lang="en-US" dirty="0"/>
          </a:p>
          <a:p>
            <a:pPr lvl="1">
              <a:buFont typeface="Courier New" panose="02070309020205020404" pitchFamily="49" charset="0"/>
              <a:buChar char="o"/>
            </a:pPr>
            <a:r>
              <a:rPr lang="en-US" dirty="0"/>
              <a:t>Methodology </a:t>
            </a:r>
          </a:p>
          <a:p>
            <a:pPr lvl="1">
              <a:buFont typeface="Courier New" panose="02070309020205020404" pitchFamily="49" charset="0"/>
              <a:buChar char="o"/>
            </a:pPr>
            <a:r>
              <a:rPr lang="en-US" dirty="0"/>
              <a:t>Results</a:t>
            </a:r>
          </a:p>
          <a:p>
            <a:pPr lvl="1">
              <a:buFont typeface="Courier New" panose="02070309020205020404" pitchFamily="49" charset="0"/>
              <a:buChar char="o"/>
            </a:pPr>
            <a:r>
              <a:rPr lang="en-US" dirty="0"/>
              <a:t>Conclusions</a:t>
            </a:r>
          </a:p>
          <a:p>
            <a:pPr lvl="0"/>
            <a:r>
              <a:rPr lang="en-US" dirty="0"/>
              <a:t>How to submit an abstract</a:t>
            </a:r>
            <a:endParaRPr lang="cs-CZ" dirty="0"/>
          </a:p>
          <a:p>
            <a:pPr lvl="0"/>
            <a:r>
              <a:rPr lang="cs-CZ" dirty="0" err="1"/>
              <a:t>Acceptance</a:t>
            </a:r>
            <a:r>
              <a:rPr lang="cs-CZ" dirty="0"/>
              <a:t> </a:t>
            </a:r>
            <a:r>
              <a:rPr lang="cs-CZ" dirty="0" err="1"/>
              <a:t>of</a:t>
            </a:r>
            <a:r>
              <a:rPr lang="cs-CZ" dirty="0"/>
              <a:t> </a:t>
            </a:r>
            <a:r>
              <a:rPr lang="cs-CZ" dirty="0" err="1"/>
              <a:t>the</a:t>
            </a:r>
            <a:r>
              <a:rPr lang="cs-CZ" dirty="0"/>
              <a:t> </a:t>
            </a:r>
            <a:r>
              <a:rPr lang="cs-CZ" dirty="0" err="1"/>
              <a:t>abstract</a:t>
            </a:r>
            <a:endParaRPr lang="en-US" dirty="0"/>
          </a:p>
        </p:txBody>
      </p:sp>
      <p:sp>
        <p:nvSpPr>
          <p:cNvPr id="11" name="Rectangle 10"/>
          <p:cNvSpPr/>
          <p:nvPr/>
        </p:nvSpPr>
        <p:spPr>
          <a:xfrm>
            <a:off x="7524328" y="6381750"/>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552" y="6382468"/>
            <a:ext cx="1403648" cy="385790"/>
          </a:xfrm>
          <a:prstGeom prst="rect">
            <a:avLst/>
          </a:prstGeom>
        </p:spPr>
      </p:pic>
    </p:spTree>
    <p:extLst>
      <p:ext uri="{BB962C8B-B14F-4D97-AF65-F5344CB8AC3E}">
        <p14:creationId xmlns:p14="http://schemas.microsoft.com/office/powerpoint/2010/main" val="2349065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da-DK" dirty="0" err="1"/>
              <a:t>What</a:t>
            </a:r>
            <a:r>
              <a:rPr lang="da-DK" dirty="0"/>
              <a:t> is an abstract?</a:t>
            </a:r>
          </a:p>
        </p:txBody>
      </p:sp>
      <p:sp>
        <p:nvSpPr>
          <p:cNvPr id="3" name="Pladsholder til indhold 2"/>
          <p:cNvSpPr>
            <a:spLocks noGrp="1"/>
          </p:cNvSpPr>
          <p:nvPr>
            <p:ph idx="1"/>
          </p:nvPr>
        </p:nvSpPr>
        <p:spPr>
          <a:xfrm>
            <a:off x="467544" y="1484784"/>
            <a:ext cx="8229600" cy="4525963"/>
          </a:xfrm>
        </p:spPr>
        <p:txBody>
          <a:bodyPr>
            <a:noAutofit/>
          </a:bodyPr>
          <a:lstStyle/>
          <a:p>
            <a:r>
              <a:rPr lang="en-US" sz="2400" dirty="0"/>
              <a:t>Getting your paper accepted for any academic conference will involve writing an abstract.</a:t>
            </a:r>
          </a:p>
          <a:p>
            <a:r>
              <a:rPr lang="en-US" sz="2400" dirty="0"/>
              <a:t>Usually the abstract needs to be submitted many months ahead of the conference.</a:t>
            </a:r>
          </a:p>
          <a:p>
            <a:r>
              <a:rPr lang="en-US" sz="2400" dirty="0"/>
              <a:t>An abstract is a </a:t>
            </a:r>
            <a:r>
              <a:rPr lang="en-US" sz="2400" b="1" u="sng" dirty="0"/>
              <a:t>brief summary </a:t>
            </a:r>
            <a:r>
              <a:rPr lang="en-US" sz="2400" dirty="0"/>
              <a:t>of your research/initiative that is intended to capture the interest of a potential reader of your work. Thus in a sense it is a marketing document for your full presentation. Thus the first rule of abstract writing is that it should engage the reader by telling him or her what your work is about and why they should come to hear it.</a:t>
            </a:r>
          </a:p>
          <a:p>
            <a:r>
              <a:rPr lang="en-US" sz="2400" dirty="0"/>
              <a:t>Usually the topic of the abstract presents data/findings from finished research or initiatives but could also be around ongoing projects or future plans. </a:t>
            </a:r>
            <a:endParaRPr lang="da-DK" sz="2400" dirty="0"/>
          </a:p>
        </p:txBody>
      </p:sp>
      <p:sp>
        <p:nvSpPr>
          <p:cNvPr id="4" name="Rectangle 3"/>
          <p:cNvSpPr/>
          <p:nvPr/>
        </p:nvSpPr>
        <p:spPr>
          <a:xfrm>
            <a:off x="7452320" y="6224627"/>
            <a:ext cx="1547664" cy="5551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6236" y="6394013"/>
            <a:ext cx="1403648" cy="385790"/>
          </a:xfrm>
          <a:prstGeom prst="rect">
            <a:avLst/>
          </a:prstGeom>
        </p:spPr>
      </p:pic>
    </p:spTree>
    <p:extLst>
      <p:ext uri="{BB962C8B-B14F-4D97-AF65-F5344CB8AC3E}">
        <p14:creationId xmlns:p14="http://schemas.microsoft.com/office/powerpoint/2010/main" val="1086554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da-DK" dirty="0"/>
              <a:t>An </a:t>
            </a:r>
            <a:r>
              <a:rPr lang="en-US" dirty="0"/>
              <a:t>example of an abstract</a:t>
            </a:r>
          </a:p>
        </p:txBody>
      </p:sp>
      <p:sp>
        <p:nvSpPr>
          <p:cNvPr id="8" name="Pladsholder til indhold 7"/>
          <p:cNvSpPr>
            <a:spLocks noGrp="1"/>
          </p:cNvSpPr>
          <p:nvPr>
            <p:ph idx="1"/>
          </p:nvPr>
        </p:nvSpPr>
        <p:spPr>
          <a:xfrm>
            <a:off x="3179763" y="1600200"/>
            <a:ext cx="5507037" cy="4709120"/>
          </a:xfrm>
          <a:solidFill>
            <a:schemeClr val="bg2"/>
          </a:solidFill>
          <a:ln>
            <a:solidFill>
              <a:srgbClr val="002060"/>
            </a:solidFill>
          </a:ln>
        </p:spPr>
        <p:txBody>
          <a:bodyPr>
            <a:normAutofit/>
          </a:bodyPr>
          <a:lstStyle/>
          <a:p>
            <a:pPr marL="0" indent="0">
              <a:lnSpc>
                <a:spcPct val="115000"/>
              </a:lnSpc>
              <a:spcAft>
                <a:spcPts val="1000"/>
              </a:spcAft>
              <a:buNone/>
            </a:pPr>
            <a:r>
              <a:rPr lang="en-US" sz="800" b="1" dirty="0" err="1"/>
              <a:t>Cabazitaxel</a:t>
            </a:r>
            <a:r>
              <a:rPr lang="en-US" sz="800" b="1" dirty="0"/>
              <a:t> - a treatment option in recurrent platinum-resistant ovarian cancer</a:t>
            </a:r>
          </a:p>
          <a:p>
            <a:pPr marL="0" indent="0">
              <a:lnSpc>
                <a:spcPct val="115000"/>
              </a:lnSpc>
              <a:spcAft>
                <a:spcPts val="1000"/>
              </a:spcAft>
              <a:buNone/>
            </a:pPr>
            <a:r>
              <a:rPr lang="en-US" sz="800" b="1" dirty="0"/>
              <a:t>Background and Aims:</a:t>
            </a:r>
          </a:p>
          <a:p>
            <a:pPr marL="0" indent="0">
              <a:lnSpc>
                <a:spcPct val="115000"/>
              </a:lnSpc>
              <a:spcAft>
                <a:spcPts val="1000"/>
              </a:spcAft>
              <a:buNone/>
            </a:pPr>
            <a:r>
              <a:rPr lang="en-US" sz="800" dirty="0"/>
              <a:t>Treatment of recurrent platinum-resistant ovarian cancer remains challenging due to the development of chemo-resistance.   </a:t>
            </a:r>
            <a:r>
              <a:rPr lang="en-US" sz="800" dirty="0" err="1"/>
              <a:t>Cabazitaxel</a:t>
            </a:r>
            <a:r>
              <a:rPr lang="en-US" sz="800" dirty="0"/>
              <a:t> is a new </a:t>
            </a:r>
            <a:r>
              <a:rPr lang="en-US" sz="800" dirty="0" err="1"/>
              <a:t>taxane</a:t>
            </a:r>
            <a:r>
              <a:rPr lang="en-US" sz="800" dirty="0"/>
              <a:t> that has demonstrated effect in prostatic cancer patients resistant to Docetaxel. Therefore, it could be anticipated that it might also have a an effect on chemo-resistant ovarian cancer. The presented results originate from the protocol </a:t>
            </a:r>
            <a:r>
              <a:rPr lang="en-US" sz="800" dirty="0" err="1"/>
              <a:t>Cabazitaxel</a:t>
            </a:r>
            <a:r>
              <a:rPr lang="en-US" sz="800" dirty="0"/>
              <a:t> vs. </a:t>
            </a:r>
            <a:r>
              <a:rPr lang="en-US" sz="800" dirty="0" err="1"/>
              <a:t>Tocotrienol</a:t>
            </a:r>
            <a:r>
              <a:rPr lang="en-US" sz="800" dirty="0"/>
              <a:t> in patients with Recurrent Ovarian Cancer after failure of standard therapy - A phase 2 randomized open-label study.  EudraCT number: 2015-002296-18. </a:t>
            </a:r>
            <a:r>
              <a:rPr lang="en-US" sz="800" dirty="0" err="1"/>
              <a:t>Tocotrienol</a:t>
            </a:r>
            <a:r>
              <a:rPr lang="en-US" sz="800" dirty="0"/>
              <a:t> failed to reach its primary endpoint at time of interim analysis and the protocol was continued for </a:t>
            </a:r>
            <a:r>
              <a:rPr lang="en-US" sz="800" dirty="0" err="1"/>
              <a:t>cabazitaxel</a:t>
            </a:r>
            <a:r>
              <a:rPr lang="en-US" sz="800" dirty="0"/>
              <a:t> only.</a:t>
            </a:r>
            <a:endParaRPr lang="da-DK" sz="800" dirty="0"/>
          </a:p>
          <a:p>
            <a:pPr marL="0" indent="0">
              <a:lnSpc>
                <a:spcPct val="115000"/>
              </a:lnSpc>
              <a:spcAft>
                <a:spcPts val="1000"/>
              </a:spcAft>
              <a:buNone/>
            </a:pPr>
            <a:r>
              <a:rPr lang="en-US" sz="800" b="1" dirty="0"/>
              <a:t>Methods:</a:t>
            </a:r>
            <a:endParaRPr lang="da-DK" sz="800" b="1" dirty="0"/>
          </a:p>
          <a:p>
            <a:pPr marL="0" indent="0">
              <a:lnSpc>
                <a:spcPct val="115000"/>
              </a:lnSpc>
              <a:spcAft>
                <a:spcPts val="1000"/>
              </a:spcAft>
              <a:buNone/>
            </a:pPr>
            <a:r>
              <a:rPr lang="en-US" sz="800" dirty="0"/>
              <a:t>Twenty six patients with chemotherapy-resistant epithelial ovarian cancer, fallopian tubal or peritoneal cancer were treated with </a:t>
            </a:r>
            <a:r>
              <a:rPr lang="en-US" sz="800" dirty="0" err="1"/>
              <a:t>cabazitaxel</a:t>
            </a:r>
            <a:r>
              <a:rPr lang="en-US" sz="800" dirty="0"/>
              <a:t> at a dose of 25 mg/m</a:t>
            </a:r>
            <a:r>
              <a:rPr lang="en-US" sz="800" baseline="30000" dirty="0"/>
              <a:t>2</a:t>
            </a:r>
            <a:r>
              <a:rPr lang="en-US" sz="800" dirty="0"/>
              <a:t>, day 1 q3w, until progression or inacceptable toxicity in the period from September 2015 – April 2018. Primary prophylaxis with granulocyte colony-stimulating factor (G-CSF) was prescribed to all patients.   Two patients are still receiving treatment with </a:t>
            </a:r>
            <a:r>
              <a:rPr lang="en-US" sz="800" dirty="0" err="1"/>
              <a:t>cabazitaxel</a:t>
            </a:r>
            <a:r>
              <a:rPr lang="en-US" sz="800" dirty="0"/>
              <a:t>.  </a:t>
            </a:r>
            <a:endParaRPr lang="da-DK" sz="800" dirty="0"/>
          </a:p>
          <a:p>
            <a:pPr marL="0" indent="0">
              <a:lnSpc>
                <a:spcPct val="115000"/>
              </a:lnSpc>
              <a:spcAft>
                <a:spcPts val="1000"/>
              </a:spcAft>
              <a:buNone/>
            </a:pPr>
            <a:r>
              <a:rPr lang="en-US" sz="800" b="1" dirty="0"/>
              <a:t>Results:</a:t>
            </a:r>
            <a:endParaRPr lang="da-DK" sz="800" b="1" dirty="0"/>
          </a:p>
          <a:p>
            <a:pPr marL="0" indent="0">
              <a:lnSpc>
                <a:spcPct val="115000"/>
              </a:lnSpc>
              <a:spcAft>
                <a:spcPts val="1000"/>
              </a:spcAft>
              <a:buNone/>
            </a:pPr>
            <a:r>
              <a:rPr lang="en-US" sz="800" dirty="0"/>
              <a:t>At time of referral for </a:t>
            </a:r>
            <a:r>
              <a:rPr lang="en-US" sz="800" dirty="0" err="1"/>
              <a:t>cabazitaxel</a:t>
            </a:r>
            <a:r>
              <a:rPr lang="en-US" sz="800" dirty="0"/>
              <a:t> treatment, patients had received a median of 3 previous chemotherapy regimens (range 2-8). The median number of </a:t>
            </a:r>
            <a:r>
              <a:rPr lang="en-US" sz="800" dirty="0" err="1"/>
              <a:t>cabazitaxel</a:t>
            </a:r>
            <a:r>
              <a:rPr lang="en-US" sz="800" dirty="0"/>
              <a:t> infusions was 4.0 (range 1-18).  In general, </a:t>
            </a:r>
            <a:r>
              <a:rPr lang="en-US" sz="800" dirty="0" err="1"/>
              <a:t>cabazitaxel</a:t>
            </a:r>
            <a:r>
              <a:rPr lang="en-US" sz="800" dirty="0"/>
              <a:t> was well tolerated in patients with good performance status. In an intention- to- treat analysis, median PFS was 3.9 months (95% C.I; 1.9-5.2) using the combination of CA125 or RECIST (whichever came first).  Median OS was 8.9 months (95% C.I; 7.0-10.9). The fraction of patients alive and without progression after three months of treatment was 13/26 patients (50%).  Partial response (PR), evaluated by RECIST, was seen in 4/26 patients (15%). The response was confirmed by another scan in 3/26 patients (11.5%). A response rate of 46% (12/26) was detected according to the GCIG CA125 criteria. </a:t>
            </a:r>
            <a:endParaRPr lang="da-DK" sz="800" dirty="0"/>
          </a:p>
          <a:p>
            <a:pPr marL="0" indent="0">
              <a:lnSpc>
                <a:spcPct val="115000"/>
              </a:lnSpc>
              <a:spcAft>
                <a:spcPts val="1000"/>
              </a:spcAft>
              <a:buNone/>
            </a:pPr>
            <a:r>
              <a:rPr lang="en-US" sz="800" b="1" dirty="0"/>
              <a:t>Conclusions:</a:t>
            </a:r>
            <a:endParaRPr lang="da-DK" sz="800" b="1" dirty="0"/>
          </a:p>
          <a:p>
            <a:pPr marL="0" indent="0">
              <a:lnSpc>
                <a:spcPct val="115000"/>
              </a:lnSpc>
              <a:spcAft>
                <a:spcPts val="1000"/>
              </a:spcAft>
              <a:buNone/>
            </a:pPr>
            <a:r>
              <a:rPr lang="en-US" sz="800" dirty="0"/>
              <a:t>Our data show that </a:t>
            </a:r>
            <a:r>
              <a:rPr lang="en-US" sz="800" dirty="0" err="1"/>
              <a:t>cabazitaxel</a:t>
            </a:r>
            <a:r>
              <a:rPr lang="en-US" sz="800" dirty="0"/>
              <a:t> holds promise as a new drug in ovarian cancer. In general the toxicity was manageable.</a:t>
            </a:r>
            <a:endParaRPr lang="da-DK" sz="800" dirty="0">
              <a:ea typeface="Calibri"/>
              <a:cs typeface="Times New Roman"/>
            </a:endParaRPr>
          </a:p>
        </p:txBody>
      </p:sp>
      <p:sp>
        <p:nvSpPr>
          <p:cNvPr id="6" name="Rectangle 1"/>
          <p:cNvSpPr>
            <a:spLocks noChangeArrowheads="1"/>
          </p:cNvSpPr>
          <p:nvPr/>
        </p:nvSpPr>
        <p:spPr bwMode="auto">
          <a:xfrm>
            <a:off x="3179763" y="114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a-DK" altLang="da-DK" sz="1800" b="0" i="0" u="none" strike="noStrike" cap="none" normalizeH="0" baseline="0">
              <a:ln>
                <a:noFill/>
              </a:ln>
              <a:solidFill>
                <a:schemeClr val="tx1"/>
              </a:solidFill>
              <a:effectLst/>
              <a:latin typeface="Arial" pitchFamily="34" charset="0"/>
              <a:cs typeface="Arial" pitchFamily="34" charset="0"/>
            </a:endParaRPr>
          </a:p>
        </p:txBody>
      </p:sp>
      <p:sp>
        <p:nvSpPr>
          <p:cNvPr id="7" name="Tekstboks 6"/>
          <p:cNvSpPr txBox="1"/>
          <p:nvPr/>
        </p:nvSpPr>
        <p:spPr>
          <a:xfrm>
            <a:off x="611560" y="1604963"/>
            <a:ext cx="2232248" cy="4524315"/>
          </a:xfrm>
          <a:prstGeom prst="rect">
            <a:avLst/>
          </a:prstGeom>
          <a:noFill/>
        </p:spPr>
        <p:txBody>
          <a:bodyPr wrap="square" rtlCol="0">
            <a:spAutoFit/>
          </a:bodyPr>
          <a:lstStyle/>
          <a:p>
            <a:r>
              <a:rPr lang="en-US" sz="2400" dirty="0"/>
              <a:t>The abstract shown here is a classic research abstract of the kind that health care professionals usually submit for conferences or as a summary of a full research paper.</a:t>
            </a:r>
          </a:p>
        </p:txBody>
      </p:sp>
      <p:sp>
        <p:nvSpPr>
          <p:cNvPr id="13" name="Rectangle 12"/>
          <p:cNvSpPr/>
          <p:nvPr/>
        </p:nvSpPr>
        <p:spPr>
          <a:xfrm>
            <a:off x="7515964" y="6381032"/>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4"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6381750"/>
            <a:ext cx="1403648" cy="385790"/>
          </a:xfrm>
          <a:prstGeom prst="rect">
            <a:avLst/>
          </a:prstGeom>
        </p:spPr>
      </p:pic>
    </p:spTree>
    <p:extLst>
      <p:ext uri="{BB962C8B-B14F-4D97-AF65-F5344CB8AC3E}">
        <p14:creationId xmlns:p14="http://schemas.microsoft.com/office/powerpoint/2010/main" val="3050778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US" dirty="0"/>
              <a:t>An example of an abstract</a:t>
            </a:r>
          </a:p>
        </p:txBody>
      </p:sp>
      <p:sp>
        <p:nvSpPr>
          <p:cNvPr id="8" name="Pladsholder til indhold 7"/>
          <p:cNvSpPr>
            <a:spLocks noGrp="1"/>
          </p:cNvSpPr>
          <p:nvPr>
            <p:ph idx="1"/>
          </p:nvPr>
        </p:nvSpPr>
        <p:spPr>
          <a:xfrm>
            <a:off x="3179763" y="1484784"/>
            <a:ext cx="5507037" cy="5282756"/>
          </a:xfrm>
          <a:solidFill>
            <a:schemeClr val="bg2"/>
          </a:solidFill>
          <a:ln>
            <a:solidFill>
              <a:srgbClr val="002060"/>
            </a:solidFill>
          </a:ln>
        </p:spPr>
        <p:txBody>
          <a:bodyPr>
            <a:noAutofit/>
          </a:bodyPr>
          <a:lstStyle/>
          <a:p>
            <a:r>
              <a:rPr lang="en-GB" sz="800" b="1" dirty="0"/>
              <a:t>Title: Extended hand</a:t>
            </a:r>
            <a:endParaRPr lang="en-GB" sz="800" dirty="0"/>
          </a:p>
          <a:p>
            <a:r>
              <a:rPr lang="en-GB" sz="800" dirty="0" err="1"/>
              <a:t>Mallowflower</a:t>
            </a:r>
            <a:r>
              <a:rPr lang="en-GB" sz="800" dirty="0"/>
              <a:t> and </a:t>
            </a:r>
            <a:r>
              <a:rPr lang="en-GB" sz="800" dirty="0" err="1"/>
              <a:t>Gynecologists</a:t>
            </a:r>
            <a:r>
              <a:rPr lang="en-GB" sz="800" dirty="0"/>
              <a:t> for Cervical Cancer Medicine and Prevention</a:t>
            </a:r>
          </a:p>
          <a:p>
            <a:r>
              <a:rPr lang="en-GB" sz="800" b="1" dirty="0"/>
              <a:t>Speaker:</a:t>
            </a:r>
            <a:r>
              <a:rPr lang="en-GB" sz="800" dirty="0"/>
              <a:t> </a:t>
            </a:r>
            <a:r>
              <a:rPr lang="en-GB" sz="800" dirty="0" err="1"/>
              <a:t>Icó</a:t>
            </a:r>
            <a:r>
              <a:rPr lang="en-GB" sz="800" dirty="0"/>
              <a:t> </a:t>
            </a:r>
            <a:r>
              <a:rPr lang="en-GB" sz="800" dirty="0" err="1"/>
              <a:t>Tóth</a:t>
            </a:r>
            <a:r>
              <a:rPr lang="en-GB" sz="800" dirty="0"/>
              <a:t>, </a:t>
            </a:r>
            <a:r>
              <a:rPr lang="en-GB" sz="800" dirty="0" err="1"/>
              <a:t>Mallowflower</a:t>
            </a:r>
            <a:r>
              <a:rPr lang="en-GB" sz="800" dirty="0"/>
              <a:t> Foundation, </a:t>
            </a:r>
            <a:r>
              <a:rPr lang="en-GB" sz="800" dirty="0" err="1"/>
              <a:t>Dr.</a:t>
            </a:r>
            <a:r>
              <a:rPr lang="en-GB" sz="800" dirty="0"/>
              <a:t> and </a:t>
            </a:r>
            <a:r>
              <a:rPr lang="en-GB" sz="800" dirty="0" err="1"/>
              <a:t>Dr.</a:t>
            </a:r>
            <a:r>
              <a:rPr lang="en-GB" sz="800" dirty="0"/>
              <a:t> </a:t>
            </a:r>
            <a:r>
              <a:rPr lang="en-GB" sz="800" dirty="0" err="1"/>
              <a:t>Tünde</a:t>
            </a:r>
            <a:r>
              <a:rPr lang="en-GB" sz="800" dirty="0"/>
              <a:t> Bartha, obstetrician-</a:t>
            </a:r>
            <a:r>
              <a:rPr lang="en-GB" sz="800" dirty="0" err="1"/>
              <a:t>gynecologist</a:t>
            </a:r>
            <a:r>
              <a:rPr lang="en-GB" sz="800" dirty="0"/>
              <a:t>, </a:t>
            </a:r>
            <a:r>
              <a:rPr lang="en-GB" sz="800" dirty="0" err="1"/>
              <a:t>Mallowflower</a:t>
            </a:r>
            <a:r>
              <a:rPr lang="en-GB" sz="800" dirty="0"/>
              <a:t> Foundation Board member</a:t>
            </a:r>
          </a:p>
          <a:p>
            <a:r>
              <a:rPr lang="en-GB" sz="800" dirty="0"/>
              <a:t> </a:t>
            </a:r>
            <a:r>
              <a:rPr lang="en-GB" sz="800" i="1" dirty="0"/>
              <a:t>Key words: cervical cancer prevention, patient organization, linkage, cooperate</a:t>
            </a:r>
            <a:r>
              <a:rPr lang="hu-HU" sz="800" dirty="0"/>
              <a:t> </a:t>
            </a:r>
            <a:endParaRPr lang="en-GB" sz="800" dirty="0"/>
          </a:p>
          <a:p>
            <a:r>
              <a:rPr lang="hu-HU" sz="800" b="1" dirty="0"/>
              <a:t>Introduction:</a:t>
            </a:r>
            <a:endParaRPr lang="en-GB" sz="800" dirty="0"/>
          </a:p>
          <a:p>
            <a:r>
              <a:rPr lang="en-GB" sz="800" dirty="0"/>
              <a:t>The </a:t>
            </a:r>
            <a:r>
              <a:rPr lang="en-GB" sz="800" dirty="0" err="1"/>
              <a:t>Mallowflower</a:t>
            </a:r>
            <a:r>
              <a:rPr lang="en-GB" sz="800" dirty="0"/>
              <a:t> Foundation is the first and still the only Hungarian NGO to promote the healing of cervical cancer women, to significantly improve their quality of life and to raise awareness of the importance of prevention among healthy women.</a:t>
            </a:r>
          </a:p>
          <a:p>
            <a:r>
              <a:rPr lang="en-GB" sz="800" dirty="0"/>
              <a:t>Our vision is not to lose a single woman because of cervical cancer in Hungary!</a:t>
            </a:r>
          </a:p>
          <a:p>
            <a:r>
              <a:rPr lang="en-GB" sz="800" dirty="0"/>
              <a:t>From 2015, we also help those affected by ovarian cancer, focusing on early detection.</a:t>
            </a:r>
          </a:p>
          <a:p>
            <a:r>
              <a:rPr lang="en-GB" sz="800" dirty="0"/>
              <a:t>The </a:t>
            </a:r>
            <a:r>
              <a:rPr lang="en-GB" sz="800" dirty="0" err="1"/>
              <a:t>Mallowflower</a:t>
            </a:r>
            <a:r>
              <a:rPr lang="en-GB" sz="800" dirty="0"/>
              <a:t> Foundation has now become a link between the public, stakeholders, professional organizations, the media and the authority.</a:t>
            </a:r>
          </a:p>
          <a:p>
            <a:pPr marL="0" indent="0">
              <a:buNone/>
            </a:pPr>
            <a:r>
              <a:rPr lang="hu-HU" sz="800" dirty="0"/>
              <a:t>                </a:t>
            </a:r>
            <a:r>
              <a:rPr lang="hu-HU" sz="800" b="1" dirty="0"/>
              <a:t>Background:</a:t>
            </a:r>
            <a:endParaRPr lang="en-GB" sz="800" dirty="0"/>
          </a:p>
          <a:p>
            <a:pPr lvl="0"/>
            <a:r>
              <a:rPr lang="hu-HU" sz="800" dirty="0"/>
              <a:t>cervical cancer incidens 1200 women</a:t>
            </a:r>
            <a:endParaRPr lang="en-GB" sz="800" dirty="0"/>
          </a:p>
          <a:p>
            <a:pPr lvl="0"/>
            <a:r>
              <a:rPr lang="hu-HU" sz="800" dirty="0"/>
              <a:t>cervical cancer mortality 450 women</a:t>
            </a:r>
            <a:endParaRPr lang="en-GB" sz="800" dirty="0"/>
          </a:p>
          <a:p>
            <a:pPr lvl="0"/>
            <a:r>
              <a:rPr lang="hu-HU" sz="800" dirty="0"/>
              <a:t>patient organization can help to reach the goals</a:t>
            </a:r>
            <a:endParaRPr lang="en-GB" sz="800" dirty="0"/>
          </a:p>
          <a:p>
            <a:pPr lvl="0"/>
            <a:r>
              <a:rPr lang="hu-HU" sz="800" dirty="0"/>
              <a:t>patient organization and experts need to work together, so far it didn’t work well</a:t>
            </a:r>
            <a:endParaRPr lang="en-GB" sz="800" dirty="0"/>
          </a:p>
          <a:p>
            <a:r>
              <a:rPr lang="hu-HU" sz="800" dirty="0"/>
              <a:t> </a:t>
            </a:r>
            <a:r>
              <a:rPr lang="hu-HU" sz="800" b="1" dirty="0"/>
              <a:t>Methodology:</a:t>
            </a:r>
            <a:endParaRPr lang="en-GB" sz="800" dirty="0"/>
          </a:p>
          <a:p>
            <a:r>
              <a:rPr lang="en-GB" sz="800" dirty="0" err="1"/>
              <a:t>Mallowflower</a:t>
            </a:r>
            <a:r>
              <a:rPr lang="en-GB" sz="800" dirty="0"/>
              <a:t> Foundation want to introduce itself and offer its help.</a:t>
            </a:r>
          </a:p>
          <a:p>
            <a:r>
              <a:rPr lang="en-GB" sz="800" dirty="0"/>
              <a:t>We invite the </a:t>
            </a:r>
            <a:r>
              <a:rPr lang="en-GB" sz="800" dirty="0" err="1"/>
              <a:t>gynecologist</a:t>
            </a:r>
            <a:r>
              <a:rPr lang="en-GB" sz="800" dirty="0"/>
              <a:t> profession to work together for a future consensus meeting, where we determine what common goals are in the area of ​​cervical cancer, what timeframe, who, and what will we do together.</a:t>
            </a:r>
          </a:p>
          <a:p>
            <a:r>
              <a:rPr lang="en-GB" sz="800" dirty="0"/>
              <a:t>We see that the incidence of cervical cancer in Hungary is stagnant. In order for this to change, you have to come across all the pages that affect the topic. The first step is to get to know each other's work and strengths and then build a common plan to have a visible result!</a:t>
            </a:r>
          </a:p>
          <a:p>
            <a:r>
              <a:rPr lang="hu-HU" sz="800" b="1" dirty="0"/>
              <a:t> Result:</a:t>
            </a:r>
            <a:endParaRPr lang="en-GB" sz="800" dirty="0"/>
          </a:p>
          <a:p>
            <a:pPr lvl="0"/>
            <a:r>
              <a:rPr lang="en-GB" sz="800" dirty="0"/>
              <a:t>Collaboration </a:t>
            </a:r>
          </a:p>
          <a:p>
            <a:pPr lvl="0"/>
            <a:r>
              <a:rPr lang="en-GB" sz="800" dirty="0"/>
              <a:t>Without Cervical Cancer Hungary</a:t>
            </a:r>
          </a:p>
          <a:p>
            <a:r>
              <a:rPr lang="en-GB" sz="800" dirty="0"/>
              <a:t>There is a need for a lot of reconciliation to bring about a significant change in the domestic health situation, which is sad in international comparison. That's why we have launched the </a:t>
            </a:r>
            <a:r>
              <a:rPr lang="en-GB" sz="800" dirty="0" err="1"/>
              <a:t>Mallowflower</a:t>
            </a:r>
            <a:r>
              <a:rPr lang="en-GB" sz="800" dirty="0"/>
              <a:t> Movement in order to achieve the following goals together:</a:t>
            </a:r>
          </a:p>
          <a:p>
            <a:r>
              <a:rPr lang="en-GB" sz="800" dirty="0"/>
              <a:t>• The number of cervical cancer patients in Hungary will be significantly reduced,</a:t>
            </a:r>
          </a:p>
          <a:p>
            <a:r>
              <a:rPr lang="en-GB" sz="800" dirty="0"/>
              <a:t>• at least 50-70% of adult women should be screened annually</a:t>
            </a:r>
          </a:p>
          <a:p>
            <a:r>
              <a:rPr lang="en-GB" sz="800" dirty="0"/>
              <a:t>• consider more women and men as vaccine as a preventive option</a:t>
            </a:r>
          </a:p>
          <a:p>
            <a:r>
              <a:rPr lang="en-GB" sz="800" dirty="0"/>
              <a:t>• a rehabilitation program for patients</a:t>
            </a:r>
          </a:p>
          <a:p>
            <a:r>
              <a:rPr lang="en-GB" sz="800" dirty="0"/>
              <a:t>• be aware of the alternatives of prevention, healers and advanced patients </a:t>
            </a:r>
            <a:endParaRPr lang="cs-CZ" sz="800" dirty="0"/>
          </a:p>
          <a:p>
            <a:pPr marL="0" indent="0">
              <a:buNone/>
            </a:pPr>
            <a:r>
              <a:rPr lang="cs-CZ" sz="800" dirty="0"/>
              <a:t>                   </a:t>
            </a:r>
            <a:r>
              <a:rPr lang="en-GB" sz="800" dirty="0"/>
              <a:t>with treatment options.</a:t>
            </a:r>
            <a:r>
              <a:rPr lang="hu-HU" sz="800" dirty="0"/>
              <a:t> </a:t>
            </a:r>
            <a:endParaRPr lang="en-GB" sz="800" dirty="0"/>
          </a:p>
        </p:txBody>
      </p:sp>
      <p:sp>
        <p:nvSpPr>
          <p:cNvPr id="6" name="Rectangle 1"/>
          <p:cNvSpPr>
            <a:spLocks noChangeArrowheads="1"/>
          </p:cNvSpPr>
          <p:nvPr/>
        </p:nvSpPr>
        <p:spPr bwMode="auto">
          <a:xfrm>
            <a:off x="3179763" y="114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a-DK" altLang="da-DK" sz="1800" b="0" i="0" u="none" strike="noStrike" cap="none" normalizeH="0" baseline="0">
              <a:ln>
                <a:noFill/>
              </a:ln>
              <a:solidFill>
                <a:schemeClr val="tx1"/>
              </a:solidFill>
              <a:effectLst/>
              <a:latin typeface="Arial" pitchFamily="34" charset="0"/>
              <a:cs typeface="Arial" pitchFamily="34" charset="0"/>
            </a:endParaRPr>
          </a:p>
        </p:txBody>
      </p:sp>
      <p:sp>
        <p:nvSpPr>
          <p:cNvPr id="7" name="Tekstboks 6"/>
          <p:cNvSpPr txBox="1"/>
          <p:nvPr/>
        </p:nvSpPr>
        <p:spPr>
          <a:xfrm>
            <a:off x="611560" y="1604963"/>
            <a:ext cx="2232248" cy="3046988"/>
          </a:xfrm>
          <a:prstGeom prst="rect">
            <a:avLst/>
          </a:prstGeom>
          <a:noFill/>
        </p:spPr>
        <p:txBody>
          <a:bodyPr wrap="square" rtlCol="0">
            <a:spAutoFit/>
          </a:bodyPr>
          <a:lstStyle/>
          <a:p>
            <a:r>
              <a:rPr lang="en-US" sz="2400" dirty="0"/>
              <a:t>The abstract shown here is an abstract from a patient advocacy group</a:t>
            </a:r>
          </a:p>
          <a:p>
            <a:r>
              <a:rPr lang="en-US" sz="2400" dirty="0"/>
              <a:t>(it contains more than 300 words!)</a:t>
            </a:r>
          </a:p>
        </p:txBody>
      </p:sp>
      <p:sp>
        <p:nvSpPr>
          <p:cNvPr id="9" name="Rectangle 8"/>
          <p:cNvSpPr/>
          <p:nvPr/>
        </p:nvSpPr>
        <p:spPr>
          <a:xfrm>
            <a:off x="7515964" y="6381032"/>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6381750"/>
            <a:ext cx="1403648" cy="385790"/>
          </a:xfrm>
          <a:prstGeom prst="rect">
            <a:avLst/>
          </a:prstGeom>
        </p:spPr>
      </p:pic>
    </p:spTree>
    <p:extLst>
      <p:ext uri="{BB962C8B-B14F-4D97-AF65-F5344CB8AC3E}">
        <p14:creationId xmlns:p14="http://schemas.microsoft.com/office/powerpoint/2010/main" val="2422198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a:t>How to write an abstract? </a:t>
            </a:r>
            <a:br>
              <a:rPr lang="en-US" dirty="0"/>
            </a:br>
            <a:r>
              <a:rPr lang="en-US" dirty="0"/>
              <a:t>General information</a:t>
            </a:r>
          </a:p>
        </p:txBody>
      </p:sp>
      <p:sp>
        <p:nvSpPr>
          <p:cNvPr id="3" name="Pladsholder til indhold 2"/>
          <p:cNvSpPr>
            <a:spLocks noGrp="1"/>
          </p:cNvSpPr>
          <p:nvPr>
            <p:ph idx="1"/>
          </p:nvPr>
        </p:nvSpPr>
        <p:spPr>
          <a:xfrm>
            <a:off x="467544" y="1484784"/>
            <a:ext cx="8229600" cy="4525963"/>
          </a:xfrm>
        </p:spPr>
        <p:txBody>
          <a:bodyPr>
            <a:noAutofit/>
          </a:bodyPr>
          <a:lstStyle/>
          <a:p>
            <a:endParaRPr lang="cs-CZ" sz="2000" dirty="0"/>
          </a:p>
          <a:p>
            <a:r>
              <a:rPr lang="en-US" sz="2000" dirty="0"/>
              <a:t>The Abstract should briefly describe the work to be discussed in your presentation at the conference and also give a concise summary of the findings. Usually, an Abstract does not include diagrams or pictures and in general references are not required in the Abstract. </a:t>
            </a:r>
          </a:p>
          <a:p>
            <a:r>
              <a:rPr lang="en-US" sz="2000" dirty="0">
                <a:effectLst/>
              </a:rPr>
              <a:t>Abstracts must be submitted in </a:t>
            </a:r>
            <a:r>
              <a:rPr lang="en-US" sz="2000" b="1" dirty="0">
                <a:effectLst/>
              </a:rPr>
              <a:t>English</a:t>
            </a:r>
            <a:r>
              <a:rPr lang="en-US" sz="2000" dirty="0">
                <a:effectLst/>
              </a:rPr>
              <a:t>. Please use UK English spelling.</a:t>
            </a:r>
          </a:p>
          <a:p>
            <a:r>
              <a:rPr lang="en-US" sz="2000" dirty="0"/>
              <a:t>The deadline for submission is </a:t>
            </a:r>
            <a:r>
              <a:rPr lang="cs-CZ" sz="2000" b="1" u="sng" dirty="0"/>
              <a:t>July</a:t>
            </a:r>
            <a:r>
              <a:rPr lang="en-US" sz="2000" b="1" u="sng" dirty="0"/>
              <a:t> </a:t>
            </a:r>
            <a:r>
              <a:rPr lang="cs-CZ" sz="2000" b="1" u="sng" dirty="0"/>
              <a:t>17th</a:t>
            </a:r>
            <a:r>
              <a:rPr lang="en-US" sz="2000" b="1" u="sng" dirty="0"/>
              <a:t>.</a:t>
            </a:r>
            <a:r>
              <a:rPr lang="en-US" sz="2000" dirty="0"/>
              <a:t> It will not be possible to submit abstracts after this date.</a:t>
            </a:r>
            <a:endParaRPr lang="en-US" sz="2000" dirty="0">
              <a:effectLst/>
            </a:endParaRPr>
          </a:p>
          <a:p>
            <a:r>
              <a:rPr lang="en-GB" sz="2000" dirty="0">
                <a:effectLst/>
              </a:rPr>
              <a:t>The </a:t>
            </a:r>
            <a:r>
              <a:rPr lang="en-GB" sz="2000" b="1" dirty="0">
                <a:effectLst/>
              </a:rPr>
              <a:t>presenting author</a:t>
            </a:r>
            <a:r>
              <a:rPr lang="en-GB" sz="2000" dirty="0">
                <a:effectLst/>
              </a:rPr>
              <a:t> </a:t>
            </a:r>
            <a:r>
              <a:rPr lang="en-GB" sz="2000" dirty="0"/>
              <a:t>will be entitled to ENGAG</a:t>
            </a:r>
            <a:r>
              <a:rPr lang="cs-CZ" sz="2000" dirty="0"/>
              <a:t>e</a:t>
            </a:r>
            <a:r>
              <a:rPr lang="en-GB" sz="2000" dirty="0"/>
              <a:t> travel grant and is expected to  register to the Patient Advocacy Seminar</a:t>
            </a:r>
            <a:r>
              <a:rPr lang="cs-CZ" sz="2000" dirty="0"/>
              <a:t>.</a:t>
            </a:r>
            <a:endParaRPr lang="en-GB" sz="2000" dirty="0">
              <a:solidFill>
                <a:srgbClr val="FF0000"/>
              </a:solidFill>
            </a:endParaRPr>
          </a:p>
          <a:p>
            <a:r>
              <a:rPr lang="en-US" sz="2000" dirty="0">
                <a:effectLst/>
              </a:rPr>
              <a:t>Abstracts should contain only original and </a:t>
            </a:r>
            <a:r>
              <a:rPr lang="en-US" sz="2000" dirty="0"/>
              <a:t>your own </a:t>
            </a:r>
            <a:r>
              <a:rPr lang="en-US" sz="2000" dirty="0">
                <a:effectLst/>
              </a:rPr>
              <a:t>material.</a:t>
            </a:r>
            <a:endParaRPr lang="en-US" sz="2000" dirty="0"/>
          </a:p>
        </p:txBody>
      </p:sp>
      <p:sp>
        <p:nvSpPr>
          <p:cNvPr id="4" name="Rectangle 3"/>
          <p:cNvSpPr/>
          <p:nvPr/>
        </p:nvSpPr>
        <p:spPr>
          <a:xfrm>
            <a:off x="7515964" y="6381032"/>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6381750"/>
            <a:ext cx="1403648" cy="385790"/>
          </a:xfrm>
          <a:prstGeom prst="rect">
            <a:avLst/>
          </a:prstGeom>
        </p:spPr>
      </p:pic>
    </p:spTree>
    <p:extLst>
      <p:ext uri="{BB962C8B-B14F-4D97-AF65-F5344CB8AC3E}">
        <p14:creationId xmlns:p14="http://schemas.microsoft.com/office/powerpoint/2010/main" val="2471807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a:t>How to write an abstract? </a:t>
            </a:r>
            <a:br>
              <a:rPr lang="en-US" dirty="0"/>
            </a:br>
            <a:r>
              <a:rPr lang="en-US" dirty="0"/>
              <a:t>General information – cont.</a:t>
            </a:r>
          </a:p>
        </p:txBody>
      </p:sp>
      <p:sp>
        <p:nvSpPr>
          <p:cNvPr id="3" name="Pladsholder til indhold 2"/>
          <p:cNvSpPr>
            <a:spLocks noGrp="1"/>
          </p:cNvSpPr>
          <p:nvPr>
            <p:ph idx="1"/>
          </p:nvPr>
        </p:nvSpPr>
        <p:spPr/>
        <p:txBody>
          <a:bodyPr>
            <a:noAutofit/>
          </a:bodyPr>
          <a:lstStyle/>
          <a:p>
            <a:r>
              <a:rPr lang="en-US" sz="2400" dirty="0">
                <a:effectLst/>
              </a:rPr>
              <a:t>The abstract </a:t>
            </a:r>
            <a:r>
              <a:rPr lang="en-US" sz="2400" b="1" dirty="0">
                <a:effectLst/>
              </a:rPr>
              <a:t>text</a:t>
            </a:r>
            <a:r>
              <a:rPr lang="en-US" sz="2400" dirty="0">
                <a:effectLst/>
              </a:rPr>
              <a:t> may not be longer than </a:t>
            </a:r>
            <a:r>
              <a:rPr lang="en-US" sz="2400" b="1" dirty="0">
                <a:effectLst/>
              </a:rPr>
              <a:t>300 words</a:t>
            </a:r>
            <a:r>
              <a:rPr lang="en-US" sz="2400" dirty="0">
                <a:effectLst/>
              </a:rPr>
              <a:t> (excluding title and disclosures).</a:t>
            </a:r>
          </a:p>
          <a:p>
            <a:r>
              <a:rPr lang="en-US" sz="2400" dirty="0"/>
              <a:t>How to check words in Microsoft Office Word: Please go to</a:t>
            </a:r>
          </a:p>
          <a:p>
            <a:pPr marL="0" indent="0">
              <a:buNone/>
            </a:pPr>
            <a:r>
              <a:rPr lang="en-US" sz="2400" dirty="0">
                <a:hlinkClick r:id="rId2"/>
              </a:rPr>
              <a:t>https://support.office.com/en-ie/article/video-show-word-count-in-documents-ab3fdbda-e994-4ff1-9b8a-a8bc81569e05</a:t>
            </a:r>
            <a:endParaRPr lang="en-US" sz="2400" dirty="0"/>
          </a:p>
          <a:p>
            <a:r>
              <a:rPr lang="en-US" sz="2400" dirty="0">
                <a:effectLst/>
              </a:rPr>
              <a:t>All </a:t>
            </a:r>
            <a:r>
              <a:rPr lang="en-US" sz="2400" b="1" dirty="0">
                <a:effectLst/>
              </a:rPr>
              <a:t>abbreviations must be defined</a:t>
            </a:r>
            <a:r>
              <a:rPr lang="en-US" sz="2400" dirty="0">
                <a:effectLst/>
              </a:rPr>
              <a:t> the first time they appear in your text (but, do not define in the title).</a:t>
            </a:r>
          </a:p>
          <a:p>
            <a:r>
              <a:rPr lang="en-US" sz="2400" b="1" dirty="0">
                <a:effectLst/>
              </a:rPr>
              <a:t>Tables</a:t>
            </a:r>
            <a:r>
              <a:rPr lang="en-US" sz="2400" dirty="0">
                <a:effectLst/>
              </a:rPr>
              <a:t> (maximum 2), </a:t>
            </a:r>
            <a:r>
              <a:rPr lang="en-US" sz="2400" b="1" dirty="0">
                <a:effectLst/>
              </a:rPr>
              <a:t>charts and other graphics</a:t>
            </a:r>
            <a:r>
              <a:rPr lang="en-US" sz="2400" dirty="0">
                <a:effectLst/>
              </a:rPr>
              <a:t> (maximum 2) are permitted and must be in JPG format, high resolution.</a:t>
            </a:r>
          </a:p>
          <a:p>
            <a:r>
              <a:rPr lang="en-US" sz="2400" dirty="0">
                <a:effectLst/>
              </a:rPr>
              <a:t>Before submitting the abstract you need to contact all your co-authors – they need to read the abstract, comment </a:t>
            </a:r>
            <a:r>
              <a:rPr lang="en-US" sz="2400" dirty="0"/>
              <a:t>on it and agree on the submission for the conference.</a:t>
            </a:r>
            <a:endParaRPr lang="da-DK" sz="2400" dirty="0"/>
          </a:p>
        </p:txBody>
      </p:sp>
      <p:sp>
        <p:nvSpPr>
          <p:cNvPr id="4" name="Rectangle 3"/>
          <p:cNvSpPr/>
          <p:nvPr/>
        </p:nvSpPr>
        <p:spPr>
          <a:xfrm>
            <a:off x="7515964" y="6384374"/>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7">
            <a:extLst>
              <a:ext uri="{FF2B5EF4-FFF2-40B4-BE49-F238E27FC236}">
                <a16:creationId xmlns:a16="http://schemas.microsoft.com/office/drawing/2014/main" id="{7F7D2B83-6F7D-4124-B3BA-7A2F635626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6385092"/>
            <a:ext cx="1403648" cy="385790"/>
          </a:xfrm>
          <a:prstGeom prst="rect">
            <a:avLst/>
          </a:prstGeom>
        </p:spPr>
      </p:pic>
    </p:spTree>
    <p:extLst>
      <p:ext uri="{BB962C8B-B14F-4D97-AF65-F5344CB8AC3E}">
        <p14:creationId xmlns:p14="http://schemas.microsoft.com/office/powerpoint/2010/main" val="569447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a:t>How to write an abstract?</a:t>
            </a:r>
            <a:br>
              <a:rPr lang="en-US" dirty="0"/>
            </a:br>
            <a:r>
              <a:rPr lang="en-US" dirty="0"/>
              <a:t>Overview</a:t>
            </a:r>
          </a:p>
        </p:txBody>
      </p:sp>
      <p:sp>
        <p:nvSpPr>
          <p:cNvPr id="3" name="Pladsholder til indhold 2"/>
          <p:cNvSpPr>
            <a:spLocks noGrp="1"/>
          </p:cNvSpPr>
          <p:nvPr>
            <p:ph idx="1"/>
          </p:nvPr>
        </p:nvSpPr>
        <p:spPr>
          <a:xfrm>
            <a:off x="457200" y="1600200"/>
            <a:ext cx="8229600" cy="4925144"/>
          </a:xfrm>
        </p:spPr>
        <p:txBody>
          <a:bodyPr>
            <a:normAutofit fontScale="77500" lnSpcReduction="20000"/>
          </a:bodyPr>
          <a:lstStyle/>
          <a:p>
            <a:endParaRPr lang="da-DK" dirty="0"/>
          </a:p>
          <a:p>
            <a:r>
              <a:rPr lang="cs-CZ" sz="3400" dirty="0" err="1">
                <a:effectLst/>
              </a:rPr>
              <a:t>Please</a:t>
            </a:r>
            <a:r>
              <a:rPr lang="cs-CZ" sz="3400" dirty="0">
                <a:effectLst/>
              </a:rPr>
              <a:t> </a:t>
            </a:r>
            <a:r>
              <a:rPr lang="cs-CZ" sz="3400" dirty="0" err="1">
                <a:effectLst/>
              </a:rPr>
              <a:t>send</a:t>
            </a:r>
            <a:r>
              <a:rPr lang="cs-CZ" sz="3400" dirty="0">
                <a:effectLst/>
              </a:rPr>
              <a:t> </a:t>
            </a:r>
            <a:r>
              <a:rPr lang="cs-CZ" sz="3400" dirty="0" err="1">
                <a:effectLst/>
              </a:rPr>
              <a:t>your</a:t>
            </a:r>
            <a:r>
              <a:rPr lang="cs-CZ" sz="3400" dirty="0">
                <a:effectLst/>
              </a:rPr>
              <a:t> </a:t>
            </a:r>
            <a:r>
              <a:rPr lang="cs-CZ" sz="3400" dirty="0" err="1">
                <a:effectLst/>
              </a:rPr>
              <a:t>abstract</a:t>
            </a:r>
            <a:r>
              <a:rPr lang="cs-CZ" sz="3400" dirty="0">
                <a:effectLst/>
              </a:rPr>
              <a:t> as </a:t>
            </a:r>
            <a:r>
              <a:rPr lang="cs-CZ" sz="3400" dirty="0" err="1">
                <a:effectLst/>
              </a:rPr>
              <a:t>an</a:t>
            </a:r>
            <a:r>
              <a:rPr lang="cs-CZ" sz="3400" dirty="0">
                <a:effectLst/>
              </a:rPr>
              <a:t> </a:t>
            </a:r>
            <a:r>
              <a:rPr lang="cs-CZ" sz="3400" dirty="0" err="1">
                <a:effectLst/>
              </a:rPr>
              <a:t>attachment</a:t>
            </a:r>
            <a:r>
              <a:rPr lang="cs-CZ" sz="3400" dirty="0">
                <a:effectLst/>
              </a:rPr>
              <a:t> to </a:t>
            </a:r>
            <a:r>
              <a:rPr lang="cs-CZ" sz="3400" dirty="0" err="1">
                <a:effectLst/>
              </a:rPr>
              <a:t>your</a:t>
            </a:r>
            <a:r>
              <a:rPr lang="cs-CZ" sz="3400" dirty="0">
                <a:effectLst/>
              </a:rPr>
              <a:t> e-mail.</a:t>
            </a:r>
          </a:p>
          <a:p>
            <a:r>
              <a:rPr lang="en-US" sz="3400" dirty="0"/>
              <a:t> </a:t>
            </a:r>
            <a:r>
              <a:rPr lang="cs-CZ" sz="3400" dirty="0" err="1">
                <a:effectLst/>
              </a:rPr>
              <a:t>Please</a:t>
            </a:r>
            <a:r>
              <a:rPr lang="cs-CZ" sz="3400" dirty="0">
                <a:effectLst/>
              </a:rPr>
              <a:t> </a:t>
            </a:r>
            <a:r>
              <a:rPr lang="en-US" sz="3400" dirty="0">
                <a:effectLst/>
              </a:rPr>
              <a:t>follow</a:t>
            </a:r>
            <a:r>
              <a:rPr lang="cs-CZ" sz="3400" dirty="0">
                <a:effectLst/>
              </a:rPr>
              <a:t> </a:t>
            </a:r>
            <a:r>
              <a:rPr lang="cs-CZ" sz="3400" dirty="0" err="1">
                <a:effectLst/>
              </a:rPr>
              <a:t>this</a:t>
            </a:r>
            <a:r>
              <a:rPr lang="en-US" sz="3400" dirty="0">
                <a:effectLst/>
              </a:rPr>
              <a:t> structure </a:t>
            </a:r>
            <a:r>
              <a:rPr lang="en-US" sz="3400" dirty="0"/>
              <a:t>o</a:t>
            </a:r>
            <a:r>
              <a:rPr lang="en-US" sz="3400" dirty="0">
                <a:effectLst/>
              </a:rPr>
              <a:t>f the abstract: </a:t>
            </a:r>
          </a:p>
          <a:p>
            <a:pPr lvl="1"/>
            <a:r>
              <a:rPr lang="en-US" sz="3400" b="1" dirty="0"/>
              <a:t>Title*</a:t>
            </a:r>
          </a:p>
          <a:p>
            <a:pPr lvl="1"/>
            <a:r>
              <a:rPr lang="en-US" sz="3400" b="1" dirty="0">
                <a:effectLst/>
              </a:rPr>
              <a:t>Introduction/Background*</a:t>
            </a:r>
            <a:endParaRPr lang="en-US" sz="3400" dirty="0">
              <a:effectLst/>
            </a:endParaRPr>
          </a:p>
          <a:p>
            <a:pPr lvl="1"/>
            <a:r>
              <a:rPr lang="en-US" sz="3400" b="1" dirty="0"/>
              <a:t>Methodology</a:t>
            </a:r>
            <a:r>
              <a:rPr lang="cs-CZ" sz="3400" b="1" dirty="0"/>
              <a:t> </a:t>
            </a:r>
            <a:r>
              <a:rPr lang="cs-CZ" sz="3400" dirty="0"/>
              <a:t>(</a:t>
            </a:r>
            <a:r>
              <a:rPr lang="cs-CZ" sz="3400" dirty="0" err="1"/>
              <a:t>if</a:t>
            </a:r>
            <a:r>
              <a:rPr lang="cs-CZ" sz="3400" dirty="0"/>
              <a:t> </a:t>
            </a:r>
            <a:r>
              <a:rPr lang="cs-CZ" sz="3400" dirty="0" err="1"/>
              <a:t>applicable</a:t>
            </a:r>
            <a:r>
              <a:rPr lang="cs-CZ" sz="3400" dirty="0"/>
              <a:t>)</a:t>
            </a:r>
            <a:endParaRPr lang="en-US" sz="3400" dirty="0">
              <a:effectLst/>
            </a:endParaRPr>
          </a:p>
          <a:p>
            <a:pPr lvl="1"/>
            <a:r>
              <a:rPr lang="en-US" sz="3400" b="1" dirty="0">
                <a:effectLst/>
              </a:rPr>
              <a:t>Results*</a:t>
            </a:r>
            <a:endParaRPr lang="en-US" sz="3400" dirty="0">
              <a:effectLst/>
            </a:endParaRPr>
          </a:p>
          <a:p>
            <a:pPr lvl="1"/>
            <a:r>
              <a:rPr lang="en-US" sz="3400" b="1" dirty="0">
                <a:effectLst/>
              </a:rPr>
              <a:t>Conclusion*</a:t>
            </a:r>
            <a:endParaRPr lang="en-US" sz="3400" dirty="0">
              <a:effectLst/>
            </a:endParaRPr>
          </a:p>
          <a:p>
            <a:pPr lvl="1"/>
            <a:r>
              <a:rPr lang="en-US" sz="3400" b="1" dirty="0">
                <a:effectLst/>
              </a:rPr>
              <a:t>Disclosures*</a:t>
            </a:r>
            <a:endParaRPr lang="en-US" sz="3400" dirty="0">
              <a:effectLst/>
            </a:endParaRPr>
          </a:p>
          <a:p>
            <a:r>
              <a:rPr lang="en-US" sz="3400" dirty="0"/>
              <a:t>In the following the abstract structure and subheadings will be explained in more detail.</a:t>
            </a:r>
            <a:endParaRPr lang="en-US" sz="3400" dirty="0">
              <a:effectLst/>
            </a:endParaRPr>
          </a:p>
        </p:txBody>
      </p:sp>
      <p:sp>
        <p:nvSpPr>
          <p:cNvPr id="4" name="Tekstboks 3"/>
          <p:cNvSpPr txBox="1"/>
          <p:nvPr/>
        </p:nvSpPr>
        <p:spPr>
          <a:xfrm>
            <a:off x="6372200" y="4725144"/>
            <a:ext cx="1880643" cy="369332"/>
          </a:xfrm>
          <a:prstGeom prst="rect">
            <a:avLst/>
          </a:prstGeom>
          <a:noFill/>
        </p:spPr>
        <p:txBody>
          <a:bodyPr wrap="none" rtlCol="0">
            <a:spAutoFit/>
          </a:bodyPr>
          <a:lstStyle/>
          <a:p>
            <a:r>
              <a:rPr lang="en-US" i="1" dirty="0"/>
              <a:t>*mandatory fields</a:t>
            </a:r>
          </a:p>
        </p:txBody>
      </p:sp>
      <p:sp>
        <p:nvSpPr>
          <p:cNvPr id="5" name="Rectangle 4"/>
          <p:cNvSpPr/>
          <p:nvPr/>
        </p:nvSpPr>
        <p:spPr>
          <a:xfrm>
            <a:off x="7524328" y="6381750"/>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6"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552" y="6382468"/>
            <a:ext cx="1403648" cy="385790"/>
          </a:xfrm>
          <a:prstGeom prst="rect">
            <a:avLst/>
          </a:prstGeom>
        </p:spPr>
      </p:pic>
    </p:spTree>
    <p:extLst>
      <p:ext uri="{BB962C8B-B14F-4D97-AF65-F5344CB8AC3E}">
        <p14:creationId xmlns:p14="http://schemas.microsoft.com/office/powerpoint/2010/main" val="3860142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a:t>How to write an abstract? </a:t>
            </a:r>
            <a:br>
              <a:rPr lang="en-US" dirty="0"/>
            </a:br>
            <a:r>
              <a:rPr lang="en-US" dirty="0"/>
              <a:t>Title</a:t>
            </a:r>
          </a:p>
        </p:txBody>
      </p:sp>
      <p:sp>
        <p:nvSpPr>
          <p:cNvPr id="3" name="Pladsholder til indhold 2"/>
          <p:cNvSpPr>
            <a:spLocks noGrp="1"/>
          </p:cNvSpPr>
          <p:nvPr>
            <p:ph idx="1"/>
          </p:nvPr>
        </p:nvSpPr>
        <p:spPr/>
        <p:txBody>
          <a:bodyPr>
            <a:normAutofit fontScale="85000" lnSpcReduction="10000"/>
          </a:bodyPr>
          <a:lstStyle/>
          <a:p>
            <a:endParaRPr lang="da-DK" dirty="0"/>
          </a:p>
          <a:p>
            <a:r>
              <a:rPr lang="en-US" dirty="0"/>
              <a:t>Provide a short specific title indicating the nature of your work/project/campaign/research. </a:t>
            </a:r>
          </a:p>
          <a:p>
            <a:r>
              <a:rPr lang="en-US" dirty="0"/>
              <a:t>The title of the proposed paper is important. Short attention-catching titles are the most effective. However, it is also important, for a conference abstract, to ensure that the title describes the subject you are writing about. It would be good if you can limit the length of the title to no more than 12 words.</a:t>
            </a:r>
          </a:p>
          <a:p>
            <a:r>
              <a:rPr lang="en-US" dirty="0">
                <a:effectLst/>
              </a:rPr>
              <a:t>The </a:t>
            </a:r>
            <a:r>
              <a:rPr lang="en-US" b="1" dirty="0">
                <a:effectLst/>
              </a:rPr>
              <a:t>title</a:t>
            </a:r>
            <a:r>
              <a:rPr lang="en-US" dirty="0">
                <a:effectLst/>
              </a:rPr>
              <a:t> may not exceed </a:t>
            </a:r>
            <a:r>
              <a:rPr lang="en-US" b="1" dirty="0">
                <a:effectLst/>
              </a:rPr>
              <a:t>50 words</a:t>
            </a:r>
            <a:r>
              <a:rPr lang="en-US" dirty="0"/>
              <a:t> (ESGO requirement)</a:t>
            </a:r>
            <a:endParaRPr lang="da-DK" dirty="0"/>
          </a:p>
        </p:txBody>
      </p:sp>
      <p:sp>
        <p:nvSpPr>
          <p:cNvPr id="4" name="Rectangle 3"/>
          <p:cNvSpPr/>
          <p:nvPr/>
        </p:nvSpPr>
        <p:spPr>
          <a:xfrm>
            <a:off x="7524328" y="6381750"/>
            <a:ext cx="1536656" cy="3425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5" name="Obrázek 7">
            <a:extLst>
              <a:ext uri="{FF2B5EF4-FFF2-40B4-BE49-F238E27FC236}">
                <a16:creationId xmlns:a16="http://schemas.microsoft.com/office/drawing/2014/main" id="{7F7D2B83-6F7D-4124-B3BA-7A2F635626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552" y="6382468"/>
            <a:ext cx="1403648" cy="385790"/>
          </a:xfrm>
          <a:prstGeom prst="rect">
            <a:avLst/>
          </a:prstGeom>
        </p:spPr>
      </p:pic>
    </p:spTree>
    <p:extLst>
      <p:ext uri="{BB962C8B-B14F-4D97-AF65-F5344CB8AC3E}">
        <p14:creationId xmlns:p14="http://schemas.microsoft.com/office/powerpoint/2010/main" val="820524785"/>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509</TotalTime>
  <Words>2066</Words>
  <Application>Microsoft Office PowerPoint</Application>
  <PresentationFormat>Předvádění na obrazovce (4:3)</PresentationFormat>
  <Paragraphs>138</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Courier New</vt:lpstr>
      <vt:lpstr>Kontortema</vt:lpstr>
      <vt:lpstr>ESGO ENGAGe</vt:lpstr>
      <vt:lpstr>Agenda</vt:lpstr>
      <vt:lpstr>What is an abstract?</vt:lpstr>
      <vt:lpstr>An example of an abstract</vt:lpstr>
      <vt:lpstr>An example of an abstract</vt:lpstr>
      <vt:lpstr>How to write an abstract?  General information</vt:lpstr>
      <vt:lpstr>How to write an abstract?  General information – cont.</vt:lpstr>
      <vt:lpstr>How to write an abstract? Overview</vt:lpstr>
      <vt:lpstr>How to write an abstract?  Title</vt:lpstr>
      <vt:lpstr>How to write an abstract? Introduction/Background</vt:lpstr>
      <vt:lpstr>How to write an abstract? Methodology </vt:lpstr>
      <vt:lpstr>How to write an abstract?  Results</vt:lpstr>
      <vt:lpstr>How to write an abstract?  Conclusions</vt:lpstr>
      <vt:lpstr>How to write an abstract?  Disclosures</vt:lpstr>
      <vt:lpstr>How to write an abstract?  Think about</vt:lpstr>
      <vt:lpstr>Submitting and abstract</vt:lpstr>
      <vt:lpstr>What is next?</vt:lpstr>
      <vt:lpstr>Acceptance</vt:lpstr>
      <vt:lpstr> Any Questions? </vt:lpstr>
    </vt:vector>
  </TitlesOfParts>
  <Company>Region Syddanmark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ESGO ENGAGE</dc:title>
  <dc:creator>Karina Dahl Steffensen</dc:creator>
  <cp:lastModifiedBy>Iva Zahradníková</cp:lastModifiedBy>
  <cp:revision>68</cp:revision>
  <dcterms:created xsi:type="dcterms:W3CDTF">2019-02-05T14:15:49Z</dcterms:created>
  <dcterms:modified xsi:type="dcterms:W3CDTF">2022-05-16T09:44:57Z</dcterms:modified>
</cp:coreProperties>
</file>