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6" r:id="rId2"/>
    <p:sldId id="2145705891" r:id="rId3"/>
    <p:sldId id="2145705964" r:id="rId4"/>
    <p:sldId id="2145705963" r:id="rId5"/>
    <p:sldId id="2145705962" r:id="rId6"/>
    <p:sldId id="2145705926" r:id="rId7"/>
    <p:sldId id="2145705969" r:id="rId8"/>
    <p:sldId id="2145705966" r:id="rId9"/>
    <p:sldId id="2145705967" r:id="rId10"/>
    <p:sldId id="2145705968" r:id="rId11"/>
    <p:sldId id="2145705965" r:id="rId12"/>
    <p:sldId id="2145705961" r:id="rId13"/>
    <p:sldId id="2145705970" r:id="rId14"/>
    <p:sldId id="2145705910" r:id="rId15"/>
    <p:sldId id="2145705911" r:id="rId16"/>
    <p:sldId id="2145705916" r:id="rId17"/>
    <p:sldId id="214570591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6316"/>
    <a:srgbClr val="030201"/>
    <a:srgbClr val="404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50" autoAdjust="0"/>
    <p:restoredTop sz="94662" autoAdjust="0"/>
  </p:normalViewPr>
  <p:slideViewPr>
    <p:cSldViewPr snapToGrid="0">
      <p:cViewPr>
        <p:scale>
          <a:sx n="117" d="100"/>
          <a:sy n="117" d="100"/>
        </p:scale>
        <p:origin x="592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D86B5-205C-46D9-AAE1-F26EFCF4D1C1}" type="datetimeFigureOut">
              <a:rPr lang="en-US" smtClean="0"/>
              <a:pPr/>
              <a:t>3/7/24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B669A-6542-4372-A4A4-03D4FFBE6A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11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B669A-6542-4372-A4A4-03D4FFBE6A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4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B669A-6542-4372-A4A4-03D4FFBE6AC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55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B669A-6542-4372-A4A4-03D4FFBE6AC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4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752600"/>
            <a:ext cx="8229600" cy="1402055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4000"/>
              </a:lnSpc>
              <a:spcAft>
                <a:spcPts val="0"/>
              </a:spcAft>
              <a:defRPr sz="3200" b="1" cap="all" spc="25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 HEADLINE GOES HERE. PREFERRABLY IN ALL CAPS AND NO MORE THAN THREE LINES.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2075" y="4267200"/>
            <a:ext cx="6400800" cy="634997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2000" b="0" cap="all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UWMedicine_Logo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4800" y="6385405"/>
            <a:ext cx="1828800" cy="24399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00025" y="104775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UW MEDICINE    </a:t>
            </a:r>
            <a:r>
              <a:rPr lang="en-US" sz="1000" kern="1200" baseline="0" dirty="0">
                <a:ln>
                  <a:noFill/>
                </a:ln>
                <a:solidFill>
                  <a:srgbClr val="FF0000"/>
                </a:solidFill>
                <a:effectLst/>
                <a:latin typeface="Goudy"/>
                <a:ea typeface="+mn-ea"/>
                <a:cs typeface="+mn-cs"/>
              </a:rPr>
              <a:t>│</a:t>
            </a:r>
            <a:r>
              <a:rPr lang="en-US" sz="1000" kern="120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en-US" sz="1000" kern="1200" baseline="0" dirty="0">
                <a:ln>
                  <a:noFill/>
                </a:ln>
                <a:solidFill>
                  <a:srgbClr val="D2232A"/>
                </a:solidFill>
                <a:effectLst/>
                <a:latin typeface="+mn-lt"/>
                <a:ea typeface="+mn-ea"/>
                <a:cs typeface="+mn-cs"/>
              </a:rPr>
              <a:t>TITLE OR EVENT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962400" y="6492875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499623A8-EBC6-4F74-88B3-26EAE98D8F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onl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457200" y="152400"/>
            <a:ext cx="8229600" cy="57912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only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838200"/>
            <a:ext cx="9144000" cy="51054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57200" y="1219200"/>
            <a:ext cx="8229600" cy="4419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8200"/>
          </a:xfrm>
        </p:spPr>
        <p:txBody>
          <a:bodyPr lIns="0" tIns="0" rIns="0" bIns="0" anchor="ctr">
            <a:norm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and-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57200" y="990600"/>
            <a:ext cx="5334000" cy="2895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791200" y="1143000"/>
            <a:ext cx="2895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57200" y="3886200"/>
            <a:ext cx="5334000" cy="213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and-text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4648200" cy="5105400"/>
          </a:xfrm>
        </p:spPr>
        <p:txBody>
          <a:bodyPr anchor="t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334000" y="4800600"/>
            <a:ext cx="3352800" cy="1295400"/>
          </a:xfrm>
        </p:spPr>
        <p:txBody>
          <a:bodyPr anchor="ctr">
            <a:normAutofit/>
          </a:bodyPr>
          <a:lstStyle>
            <a:lvl1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cap="none" baseline="0"/>
            </a:lvl1pPr>
          </a:lstStyle>
          <a:p>
            <a:pPr lvl="0"/>
            <a:r>
              <a:rPr lang="en-US" dirty="0"/>
              <a:t>Caption text in black.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Caption text in gold. </a:t>
            </a:r>
          </a:p>
          <a:p>
            <a:pPr lvl="0"/>
            <a:endParaRPr lang="en-US" dirty="0"/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3"/>
          </p:nvPr>
        </p:nvSpPr>
        <p:spPr>
          <a:xfrm>
            <a:off x="5334000" y="762000"/>
            <a:ext cx="3352800" cy="4038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and-tex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57200" y="990600"/>
            <a:ext cx="4114800" cy="3657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57200" y="4648200"/>
            <a:ext cx="8229600" cy="137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hart Placeholder 9"/>
          <p:cNvSpPr>
            <a:spLocks noGrp="1"/>
          </p:cNvSpPr>
          <p:nvPr>
            <p:ph type="chart" sz="quarter" idx="16"/>
          </p:nvPr>
        </p:nvSpPr>
        <p:spPr>
          <a:xfrm>
            <a:off x="4572000" y="990600"/>
            <a:ext cx="4114800" cy="3657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and-tex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57200" y="990600"/>
            <a:ext cx="8229600" cy="35814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57200" y="4572000"/>
            <a:ext cx="8229600" cy="144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3020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14800" y="6629400"/>
            <a:ext cx="2133600" cy="228600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499623A8-EBC6-4F74-88B3-26EAE98D8F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7924800" cy="4876800"/>
          </a:xfrm>
        </p:spPr>
        <p:txBody>
          <a:bodyPr lIns="9144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200" spc="50">
                <a:solidFill>
                  <a:srgbClr val="000000"/>
                </a:solidFill>
              </a:defRPr>
            </a:lvl1pPr>
            <a:lvl2pPr marL="1143000" indent="-1095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 pitchFamily="34" charset="0"/>
              <a:buChar char="•"/>
              <a:defRPr sz="2800">
                <a:solidFill>
                  <a:srgbClr val="030201"/>
                </a:solidFill>
              </a:defRPr>
            </a:lvl2pPr>
            <a:lvl3pPr marL="1262063" indent="-1190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 pitchFamily="34" charset="0"/>
              <a:buChar char="•"/>
              <a:defRPr sz="2400">
                <a:solidFill>
                  <a:srgbClr val="030201"/>
                </a:solidFill>
              </a:defRPr>
            </a:lvl3pPr>
            <a:lvl4pPr marL="1371600" indent="-1095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 pitchFamily="34" charset="0"/>
              <a:buChar char="•"/>
              <a:defRPr sz="2000">
                <a:solidFill>
                  <a:srgbClr val="030201"/>
                </a:solidFill>
              </a:defRPr>
            </a:lvl4pPr>
            <a:lvl5pPr marL="1490663" indent="-1190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 pitchFamily="34" charset="0"/>
              <a:buChar char="•"/>
              <a:defRPr sz="2000">
                <a:solidFill>
                  <a:srgbClr val="03020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 Imag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rgbClr val="7C6316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740664"/>
            <a:ext cx="4572000" cy="527913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0" y="914400"/>
            <a:ext cx="4114800" cy="5791200"/>
          </a:xfrm>
        </p:spPr>
        <p:txBody>
          <a:bodyPr anchor="ctr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 small Imag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334000" y="740664"/>
            <a:ext cx="3352800" cy="405993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4648200" cy="5105400"/>
          </a:xfrm>
        </p:spPr>
        <p:txBody>
          <a:bodyPr anchor="t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334000" y="4800600"/>
            <a:ext cx="3352800" cy="1371600"/>
          </a:xfrm>
        </p:spPr>
        <p:txBody>
          <a:bodyPr>
            <a:normAutofit/>
          </a:bodyPr>
          <a:lstStyle>
            <a:lvl1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cap="none" baseline="0"/>
            </a:lvl1pPr>
          </a:lstStyle>
          <a:p>
            <a:pPr lvl="0"/>
            <a:r>
              <a:rPr lang="en-US" dirty="0"/>
              <a:t>Caption text in black.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Caption text in gold. </a:t>
            </a:r>
          </a:p>
          <a:p>
            <a:pPr lvl="0"/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 Imag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2599265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9267"/>
            <a:ext cx="8229600" cy="753534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581400"/>
            <a:ext cx="7611536" cy="2438400"/>
          </a:xfrm>
        </p:spPr>
        <p:txBody>
          <a:bodyPr lIns="9144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spc="50">
                <a:solidFill>
                  <a:srgbClr val="030201"/>
                </a:solidFill>
              </a:defRPr>
            </a:lvl1pPr>
            <a:lvl2pPr marL="4572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800">
                <a:solidFill>
                  <a:srgbClr val="030201"/>
                </a:solidFill>
              </a:defRPr>
            </a:lvl2pPr>
            <a:lvl3pPr marL="5715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defRPr sz="2400">
                <a:solidFill>
                  <a:srgbClr val="030201"/>
                </a:solidFill>
              </a:defRPr>
            </a:lvl3pPr>
            <a:lvl4pPr marL="6858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000">
                <a:solidFill>
                  <a:srgbClr val="030201"/>
                </a:solidFill>
              </a:defRPr>
            </a:lvl4pPr>
            <a:lvl5pPr marL="8001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000">
                <a:solidFill>
                  <a:srgbClr val="03020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59873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81463" cy="259556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4081463" y="1433512"/>
            <a:ext cx="2938462" cy="11620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7019925" y="3704"/>
            <a:ext cx="2124075" cy="259556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Rectangle 8"/>
          <p:cNvSpPr/>
          <p:nvPr userDrawn="1"/>
        </p:nvSpPr>
        <p:spPr>
          <a:xfrm flipV="1">
            <a:off x="0" y="2599265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9267"/>
            <a:ext cx="8229600" cy="753534"/>
          </a:xfrm>
        </p:spPr>
        <p:txBody>
          <a:bodyPr lIns="0" tIns="0" rIns="0" bIns="0" anchor="ctr">
            <a:norm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657600"/>
            <a:ext cx="7620000" cy="2362200"/>
          </a:xfrm>
        </p:spPr>
        <p:txBody>
          <a:bodyPr lIns="9144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spc="50">
                <a:solidFill>
                  <a:srgbClr val="000000"/>
                </a:solidFill>
              </a:defRPr>
            </a:lvl1pPr>
            <a:lvl2pPr marL="1143000" indent="-1095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600">
                <a:solidFill>
                  <a:srgbClr val="030201"/>
                </a:solidFill>
              </a:defRPr>
            </a:lvl2pPr>
            <a:lvl3pPr marL="1262063" indent="-1190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defRPr sz="2200">
                <a:solidFill>
                  <a:srgbClr val="030201"/>
                </a:solidFill>
              </a:defRPr>
            </a:lvl3pPr>
            <a:lvl4pPr marL="1371600" indent="-1095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1800">
                <a:solidFill>
                  <a:srgbClr val="030201"/>
                </a:solidFill>
              </a:defRPr>
            </a:lvl4pPr>
            <a:lvl5pPr marL="1490663" indent="-1190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1800">
                <a:solidFill>
                  <a:srgbClr val="03020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4081463" y="0"/>
            <a:ext cx="2938462" cy="14335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4953000"/>
            <a:ext cx="5486400" cy="457200"/>
          </a:xfrm>
        </p:spPr>
        <p:txBody>
          <a:bodyPr anchor="b">
            <a:noAutofit/>
          </a:bodyPr>
          <a:lstStyle>
            <a:lvl1pPr algn="l">
              <a:defRPr sz="2400" b="1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5443538"/>
            <a:ext cx="5105400" cy="804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020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33800" y="6553200"/>
            <a:ext cx="2133600" cy="304800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553200"/>
            <a:ext cx="457200" cy="304800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499623A8-EBC6-4F74-88B3-26EAE98D8F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1828800" y="228600"/>
            <a:ext cx="5486400" cy="4648200"/>
          </a:xfrm>
        </p:spPr>
        <p:txBody>
          <a:bodyPr/>
          <a:lstStyle>
            <a:lvl1pPr algn="l"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Full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0" y="152400"/>
            <a:ext cx="82296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1"/>
            <a:ext cx="4038600" cy="4876800"/>
          </a:xfrm>
        </p:spPr>
        <p:txBody>
          <a:bodyPr/>
          <a:lstStyle>
            <a:lvl1pPr>
              <a:buNone/>
              <a:defRPr sz="2800">
                <a:solidFill>
                  <a:srgbClr val="030201"/>
                </a:solidFill>
              </a:defRPr>
            </a:lvl1pPr>
            <a:lvl2pPr>
              <a:defRPr sz="2400">
                <a:solidFill>
                  <a:srgbClr val="030201"/>
                </a:solidFill>
              </a:defRPr>
            </a:lvl2pPr>
            <a:lvl3pPr>
              <a:defRPr sz="2000">
                <a:solidFill>
                  <a:srgbClr val="030201"/>
                </a:solidFill>
              </a:defRPr>
            </a:lvl3pPr>
            <a:lvl4pPr>
              <a:defRPr sz="1800">
                <a:solidFill>
                  <a:srgbClr val="030201"/>
                </a:solidFill>
              </a:defRPr>
            </a:lvl4pPr>
            <a:lvl5pPr>
              <a:buFont typeface="Arial" pitchFamily="34" charset="0"/>
              <a:buChar char="•"/>
              <a:defRPr sz="1800">
                <a:solidFill>
                  <a:srgbClr val="03020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83163"/>
          </a:xfrm>
        </p:spPr>
        <p:txBody>
          <a:bodyPr/>
          <a:lstStyle>
            <a:lvl1pPr>
              <a:defRPr sz="2800">
                <a:solidFill>
                  <a:srgbClr val="030201"/>
                </a:solidFill>
              </a:defRPr>
            </a:lvl1pPr>
            <a:lvl2pPr>
              <a:defRPr sz="2400">
                <a:solidFill>
                  <a:srgbClr val="030201"/>
                </a:solidFill>
              </a:defRPr>
            </a:lvl2pPr>
            <a:lvl3pPr>
              <a:defRPr sz="2000">
                <a:solidFill>
                  <a:srgbClr val="030201"/>
                </a:solidFill>
              </a:defRPr>
            </a:lvl3pPr>
            <a:lvl4pPr>
              <a:defRPr sz="1800">
                <a:solidFill>
                  <a:srgbClr val="030201"/>
                </a:solidFill>
              </a:defRPr>
            </a:lvl4pPr>
            <a:lvl5pPr>
              <a:buFont typeface="Arial" pitchFamily="34" charset="0"/>
              <a:buChar char="•"/>
              <a:defRPr sz="1800">
                <a:solidFill>
                  <a:srgbClr val="03020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114800" y="6492875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553200"/>
            <a:ext cx="533400" cy="304800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499623A8-EBC6-4F74-88B3-26EAE98D8F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8200"/>
          </a:xfrm>
        </p:spPr>
        <p:txBody>
          <a:bodyPr lIns="0" tIns="0" rIns="0" bIns="0" anchor="ctr">
            <a:norm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1"/>
            <a:ext cx="8229600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UWMedicine_Logo_RGB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04800" y="6385405"/>
            <a:ext cx="1828800" cy="24399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8" r:id="rId3"/>
    <p:sldLayoutId id="2147483669" r:id="rId4"/>
    <p:sldLayoutId id="2147483662" r:id="rId5"/>
    <p:sldLayoutId id="2147483663" r:id="rId6"/>
    <p:sldLayoutId id="2147483657" r:id="rId7"/>
    <p:sldLayoutId id="2147483664" r:id="rId8"/>
    <p:sldLayoutId id="2147483666" r:id="rId9"/>
    <p:sldLayoutId id="2147483655" r:id="rId10"/>
    <p:sldLayoutId id="2147483670" r:id="rId11"/>
    <p:sldLayoutId id="2147483673" r:id="rId12"/>
    <p:sldLayoutId id="2147483672" r:id="rId13"/>
    <p:sldLayoutId id="2147483671" r:id="rId14"/>
    <p:sldLayoutId id="2147483674" r:id="rId15"/>
    <p:sldLayoutId id="2147483675" r:id="rId16"/>
    <p:sldLayoutId id="214748366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co.iarc.fr/tomorrow/en/dataviz/bubbles?sexes=1_2&amp;cancers=2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avi.org/sites/default/files/publications/2021-2025-Gavi-Investment-Opportunity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news.com/news/best-countries/articles/2022-06-27/the-story-behind-irelands-abortion-ban-and-its-reversal" TargetMode="External"/><Relationship Id="rId2" Type="http://schemas.openxmlformats.org/officeDocument/2006/relationships/hyperlink" Target="https://www.history.com/news/act-up-aids-patient-right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nnonc.2023.09.198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43F0FB1-E4FF-B846-AEC9-64B4D5EDF897}"/>
              </a:ext>
            </a:extLst>
          </p:cNvPr>
          <p:cNvSpPr txBox="1"/>
          <p:nvPr/>
        </p:nvSpPr>
        <p:spPr>
          <a:xfrm>
            <a:off x="234461" y="308662"/>
            <a:ext cx="84875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Braiding Together</a:t>
            </a:r>
            <a:br>
              <a:rPr lang="en-US" sz="5400" dirty="0"/>
            </a:br>
            <a:r>
              <a:rPr lang="en-US" sz="5400" dirty="0"/>
              <a:t>Evidence, Equity &amp; Advocacy for Cervical Cancer Prevention</a:t>
            </a: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169E73-F5CB-494C-81F8-538F747B0C5A}"/>
              </a:ext>
            </a:extLst>
          </p:cNvPr>
          <p:cNvSpPr txBox="1"/>
          <p:nvPr/>
        </p:nvSpPr>
        <p:spPr>
          <a:xfrm>
            <a:off x="644769" y="4080120"/>
            <a:ext cx="7162800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Linda O Eckert, MD</a:t>
            </a:r>
          </a:p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Professor, Obstetrics &amp; Gynecology</a:t>
            </a:r>
          </a:p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Adjunct Professor, Global Health</a:t>
            </a:r>
          </a:p>
          <a:p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</a:rPr>
              <a:t>eckert@uw.edu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</a:rPr>
              <a:t>drlindaeckert.com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@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</a:rPr>
              <a:t>drlindaeckert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1350" dirty="0"/>
          </a:p>
        </p:txBody>
      </p:sp>
      <p:pic>
        <p:nvPicPr>
          <p:cNvPr id="2" name="Picture 1" descr="W logo">
            <a:extLst>
              <a:ext uri="{FF2B5EF4-FFF2-40B4-BE49-F238E27FC236}">
                <a16:creationId xmlns:a16="http://schemas.microsoft.com/office/drawing/2014/main" id="{B96C0EA6-C8BE-BB50-A351-2BAA87459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658456"/>
            <a:ext cx="1371600" cy="923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8C92A6-DB04-36BB-C65D-7237F656F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5243126"/>
            <a:ext cx="38862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90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50D71A-691E-A23D-3358-F4225368D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effectLst/>
                <a:ea typeface="Calibri" panose="020F0502020204030204" pitchFamily="34" charset="0"/>
              </a:rPr>
              <a:t>OXFAM estimates: </a:t>
            </a:r>
          </a:p>
          <a:p>
            <a:pPr marL="1485900" lvl="1" indent="-342900">
              <a:buFont typeface="Wingdings" pitchFamily="2" charset="2"/>
              <a:buChar char="Ø"/>
            </a:pPr>
            <a:r>
              <a:rPr lang="en-US" sz="2000" dirty="0">
                <a:effectLst/>
                <a:ea typeface="Calibri" panose="020F0502020204030204" pitchFamily="34" charset="0"/>
              </a:rPr>
              <a:t>women’s contributions to families, communities, and countries measure well above 10.8 trillion USD, </a:t>
            </a:r>
          </a:p>
          <a:p>
            <a:pPr marL="1485900" lvl="1" indent="-342900">
              <a:buFont typeface="Wingdings" pitchFamily="2" charset="2"/>
              <a:buChar char="Ø"/>
            </a:pPr>
            <a:r>
              <a:rPr lang="en-US" sz="2000" dirty="0">
                <a:effectLst/>
                <a:ea typeface="Calibri" panose="020F0502020204030204" pitchFamily="34" charset="0"/>
              </a:rPr>
              <a:t>more than three times the size of the global tech industry.</a:t>
            </a:r>
            <a:r>
              <a:rPr lang="en-US" sz="2000" baseline="30000" dirty="0">
                <a:ea typeface="Calibri" panose="020F0502020204030204" pitchFamily="34" charset="0"/>
              </a:rPr>
              <a:t>1</a:t>
            </a:r>
            <a:endParaRPr lang="en-US" sz="2000" baseline="30000" dirty="0">
              <a:effectLst/>
              <a:ea typeface="Calibri" panose="020F0502020204030204" pitchFamily="34" charset="0"/>
            </a:endParaRPr>
          </a:p>
          <a:p>
            <a:endParaRPr lang="en-US" sz="1800" baseline="30000" dirty="0">
              <a:latin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WHO health economy team</a:t>
            </a:r>
            <a:r>
              <a:rPr lang="en-US" sz="2400" baseline="30000" dirty="0"/>
              <a:t>2</a:t>
            </a:r>
            <a:r>
              <a:rPr lang="en-US" sz="2400" dirty="0"/>
              <a:t>:</a:t>
            </a:r>
          </a:p>
          <a:p>
            <a:pPr marL="1485900" lvl="1" indent="-342900">
              <a:buFont typeface="Wingdings" pitchFamily="2" charset="2"/>
              <a:buChar char="Ø"/>
            </a:pPr>
            <a:r>
              <a:rPr lang="en-US" sz="2000" dirty="0"/>
              <a:t>For lower income countries:</a:t>
            </a:r>
          </a:p>
          <a:p>
            <a:pPr marL="1485900" lvl="1" indent="-342900">
              <a:buFont typeface="Wingdings" pitchFamily="2" charset="2"/>
              <a:buChar char="Ø"/>
            </a:pPr>
            <a:r>
              <a:rPr lang="en-US" sz="2000" dirty="0"/>
              <a:t>Each dollar spent on screening through 2050:  				$3.20 to the economy based on work force earnings</a:t>
            </a:r>
          </a:p>
          <a:p>
            <a:pPr marL="1485900" lvl="1" indent="-342900">
              <a:buFont typeface="Wingdings" pitchFamily="2" charset="2"/>
              <a:buChar char="Ø"/>
            </a:pPr>
            <a:r>
              <a:rPr lang="en-US" sz="2000" dirty="0"/>
              <a:t>Add in unpaid labor: $26 dollars returned to economy for each dollar spent.</a:t>
            </a:r>
          </a:p>
          <a:p>
            <a:pPr algn="ctr"/>
            <a:r>
              <a:rPr lang="en-US" sz="3600" b="1" dirty="0"/>
              <a:t>26:1 return!!!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621C51-23AD-FBBB-52F7-5B459BFDD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Cost Effectiveness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36878-A998-4AEC-F3D2-7FABFEF5D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CA919EF-77D6-E72F-289C-D2CCFF1C5203}"/>
              </a:ext>
            </a:extLst>
          </p:cNvPr>
          <p:cNvSpPr/>
          <p:nvPr/>
        </p:nvSpPr>
        <p:spPr>
          <a:xfrm>
            <a:off x="7393142" y="4147752"/>
            <a:ext cx="679938" cy="1641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2D54E-84B5-ADB4-72DC-34842B313F0B}"/>
              </a:ext>
            </a:extLst>
          </p:cNvPr>
          <p:cNvSpPr txBox="1"/>
          <p:nvPr/>
        </p:nvSpPr>
        <p:spPr>
          <a:xfrm>
            <a:off x="2532186" y="6019801"/>
            <a:ext cx="66118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ea typeface="Calibri" panose="020F0502020204030204" pitchFamily="34" charset="0"/>
              </a:rPr>
              <a:t>1</a:t>
            </a:r>
            <a:r>
              <a:rPr lang="en-US" sz="1000" dirty="0">
                <a:solidFill>
                  <a:srgbClr val="3F3F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</a:t>
            </a:r>
            <a:r>
              <a:rPr lang="en-US" sz="1000" dirty="0" err="1">
                <a:solidFill>
                  <a:srgbClr val="3F3F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www.oxfam.org</a:t>
            </a:r>
            <a:r>
              <a:rPr lang="en-US" sz="1000" dirty="0">
                <a:solidFill>
                  <a:srgbClr val="3F3F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1000" dirty="0" err="1">
                <a:solidFill>
                  <a:srgbClr val="3F3F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lang="en-US" sz="1000" dirty="0">
                <a:solidFill>
                  <a:srgbClr val="3F3F3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/not-all-gaps-are-created-equal-true-value-care-work#:~:text=They%20carry%20out%2012.5%20billion,of%20the%20global%20tech%20industry.   Accessed 10 Dec, 2023</a:t>
            </a:r>
          </a:p>
          <a:p>
            <a:r>
              <a:rPr lang="en-US" sz="1000" baseline="300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WHO: Global Strategy to </a:t>
            </a:r>
            <a:r>
              <a:rPr lang="en-US" sz="1000" dirty="0" err="1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Aceelerate</a:t>
            </a:r>
            <a:r>
              <a:rPr lang="en-US" sz="10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Elimination of Cervical Cancer as a Public </a:t>
            </a:r>
            <a:r>
              <a:rPr lang="en-US" sz="1000" dirty="0" err="1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Heatlh</a:t>
            </a:r>
            <a:r>
              <a:rPr lang="en-US" sz="10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Problem.  WHO, 17 Nov 2020.  Global Strategy. 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387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919A3A2-2DE4-184E-F035-68FFCC360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066337"/>
            <a:ext cx="7924800" cy="4876800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We already have the “Moonshot” for this cancer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en-US" dirty="0"/>
              <a:t>It’s preventable: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We know what causes it,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how to find it,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how to treat it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even have a vaccine 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en-US" dirty="0"/>
              <a:t>YET DEADLY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Globally – kills a woman every 90 seconds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In US kills once every two hours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In UK kills once every 12 hours (3200 cases/year)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662,000 global cases in 2022</a:t>
            </a:r>
            <a:r>
              <a:rPr lang="en-US" baseline="30000" dirty="0">
                <a:solidFill>
                  <a:srgbClr val="212121"/>
                </a:solidFill>
              </a:rPr>
              <a:t>1</a:t>
            </a: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rgbClr val="212121"/>
                </a:solidFill>
                <a:ea typeface="Calibri" panose="020F0502020204030204" pitchFamily="34" charset="0"/>
              </a:rPr>
              <a:t>pro</a:t>
            </a:r>
            <a:r>
              <a:rPr lang="en-US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jected to reach 855,000 cases by 2040</a:t>
            </a:r>
            <a:r>
              <a:rPr lang="en-US" baseline="30000" dirty="0">
                <a:solidFill>
                  <a:srgbClr val="212121"/>
                </a:solidFill>
                <a:ea typeface="Calibri" panose="020F0502020204030204" pitchFamily="34" charset="0"/>
              </a:rPr>
              <a:t>2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8E037-F284-3E2F-53BC-28F4A1E8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 anchor="ctr">
            <a:normAutofit/>
          </a:bodyPr>
          <a:lstStyle/>
          <a:p>
            <a:r>
              <a:rPr lang="en-US" dirty="0"/>
              <a:t>Cervical Cancer: Preventable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14B4E-F9D1-FCF1-48D6-B13A89B99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99623A8-EBC6-4F74-88B3-26EAE98D8F54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125E28-EF49-19FE-8D44-9D6D5B294535}"/>
              </a:ext>
            </a:extLst>
          </p:cNvPr>
          <p:cNvSpPr txBox="1"/>
          <p:nvPr/>
        </p:nvSpPr>
        <p:spPr>
          <a:xfrm>
            <a:off x="2414954" y="6019801"/>
            <a:ext cx="6271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solidFill>
                  <a:srgbClr val="1155CC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1</a:t>
            </a:r>
            <a:r>
              <a:rPr lang="en-US" sz="1200" dirty="0">
                <a:solidFill>
                  <a:srgbClr val="1155CC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https://gco.iarc.who.int/media/globocan/factsheets/cancers/23-cervix-uteri-fact-sheet.pdf.  Accessed 26 Feb, 2024</a:t>
            </a:r>
          </a:p>
          <a:p>
            <a:r>
              <a:rPr lang="en-US" sz="1200" baseline="30000" dirty="0">
                <a:solidFill>
                  <a:srgbClr val="1155CC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2</a:t>
            </a:r>
            <a:r>
              <a:rPr lang="en-US" sz="1200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https://gco.iarc.fr/tomorrow/en/dataviz/bubbles?sexes=1_2&amp;cancers=23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Accessed 28 December, 2023.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66DF0C-BD03-8705-2851-B061AC5C69B0}"/>
              </a:ext>
            </a:extLst>
          </p:cNvPr>
          <p:cNvSpPr txBox="1"/>
          <p:nvPr/>
        </p:nvSpPr>
        <p:spPr>
          <a:xfrm rot="20902370">
            <a:off x="6428329" y="1857096"/>
            <a:ext cx="2245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It’s not just about the science. Cervical Cancer is a case study in global public health</a:t>
            </a:r>
          </a:p>
        </p:txBody>
      </p:sp>
    </p:spTree>
    <p:extLst>
      <p:ext uri="{BB962C8B-B14F-4D97-AF65-F5344CB8AC3E}">
        <p14:creationId xmlns:p14="http://schemas.microsoft.com/office/powerpoint/2010/main" val="360695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AFBCA2-026C-DA5C-5190-B7ACD107A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793922"/>
            <a:ext cx="8229600" cy="6064078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In my career- I’m now seeking opportunity for advocacy partnerships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Why?</a:t>
            </a:r>
          </a:p>
          <a:p>
            <a:pPr marL="1600200" lvl="1" indent="-457200">
              <a:buFont typeface="Wingdings" pitchFamily="2" charset="2"/>
              <a:buChar char="Ø"/>
            </a:pPr>
            <a:r>
              <a:rPr lang="en-US" dirty="0"/>
              <a:t>Implementation assistance-no “science or guideline silos”</a:t>
            </a:r>
          </a:p>
          <a:p>
            <a:pPr marL="1600200" lvl="1" indent="-457200">
              <a:buFont typeface="Wingdings" pitchFamily="2" charset="2"/>
              <a:buChar char="Ø"/>
            </a:pPr>
            <a:r>
              <a:rPr lang="en-US" dirty="0"/>
              <a:t>Advocates can teach us to use power of story</a:t>
            </a:r>
          </a:p>
          <a:p>
            <a:pPr marL="1600200" lvl="1" indent="-457200">
              <a:buFont typeface="Wingdings" pitchFamily="2" charset="2"/>
              <a:buChar char="Ø"/>
            </a:pPr>
            <a:r>
              <a:rPr lang="en-US" dirty="0"/>
              <a:t>Together: Overcome the Intangibles </a:t>
            </a:r>
          </a:p>
          <a:p>
            <a:pPr marL="1719263" lvl="2" indent="-457200">
              <a:buFont typeface="Wingdings" pitchFamily="2" charset="2"/>
              <a:buChar char="Ø"/>
            </a:pPr>
            <a:r>
              <a:rPr lang="en-US" dirty="0"/>
              <a:t>Stigma </a:t>
            </a:r>
          </a:p>
          <a:p>
            <a:pPr marL="1719263" lvl="2" indent="-457200">
              <a:buFont typeface="Wingdings" pitchFamily="2" charset="2"/>
              <a:buChar char="Ø"/>
            </a:pPr>
            <a:r>
              <a:rPr lang="en-US" dirty="0"/>
              <a:t>Patriarchy</a:t>
            </a:r>
          </a:p>
          <a:p>
            <a:pPr marL="1719263" lvl="2" indent="-457200">
              <a:buFont typeface="Wingdings" pitchFamily="2" charset="2"/>
              <a:buChar char="Ø"/>
            </a:pPr>
            <a:r>
              <a:rPr lang="en-US" dirty="0"/>
              <a:t>Societal value of people with cervixes!!!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2A066A-529A-28A1-2965-0C9EA85FD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 with Advocates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31011-D13D-2264-D78F-D3F2C29C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29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89E3DA"/>
          </a:solidFill>
        </p:spPr>
        <p:txBody>
          <a:bodyPr wrap="square" lIns="0" tIns="0" rIns="0" bIns="0" rtlCol="0"/>
          <a:lstStyle/>
          <a:p>
            <a:pPr defTabSz="457223"/>
            <a:endParaRPr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857250"/>
            <a:ext cx="9143999" cy="5143778"/>
            <a:chOff x="0" y="0"/>
            <a:chExt cx="18287998" cy="10287555"/>
          </a:xfrm>
        </p:grpSpPr>
        <p:sp>
          <p:nvSpPr>
            <p:cNvPr id="5" name="object 5"/>
            <p:cNvSpPr/>
            <p:nvPr/>
          </p:nvSpPr>
          <p:spPr>
            <a:xfrm>
              <a:off x="0" y="1061005"/>
              <a:ext cx="11113135" cy="9226550"/>
            </a:xfrm>
            <a:custGeom>
              <a:avLst/>
              <a:gdLst/>
              <a:ahLst/>
              <a:cxnLst/>
              <a:rect l="l" t="t" r="r" b="b"/>
              <a:pathLst>
                <a:path w="11113135" h="9226550">
                  <a:moveTo>
                    <a:pt x="11112538" y="9225994"/>
                  </a:moveTo>
                  <a:lnTo>
                    <a:pt x="0" y="9225994"/>
                  </a:lnTo>
                  <a:lnTo>
                    <a:pt x="0" y="0"/>
                  </a:lnTo>
                  <a:lnTo>
                    <a:pt x="10639827" y="0"/>
                  </a:lnTo>
                  <a:lnTo>
                    <a:pt x="10688060" y="2453"/>
                  </a:lnTo>
                  <a:lnTo>
                    <a:pt x="10734923" y="9653"/>
                  </a:lnTo>
                  <a:lnTo>
                    <a:pt x="10780175" y="21359"/>
                  </a:lnTo>
                  <a:lnTo>
                    <a:pt x="10823575" y="37330"/>
                  </a:lnTo>
                  <a:lnTo>
                    <a:pt x="10864884" y="57325"/>
                  </a:lnTo>
                  <a:lnTo>
                    <a:pt x="10903861" y="81103"/>
                  </a:lnTo>
                  <a:lnTo>
                    <a:pt x="10940267" y="108424"/>
                  </a:lnTo>
                  <a:lnTo>
                    <a:pt x="10973860" y="139046"/>
                  </a:lnTo>
                  <a:lnTo>
                    <a:pt x="11004401" y="172728"/>
                  </a:lnTo>
                  <a:lnTo>
                    <a:pt x="11031649" y="209230"/>
                  </a:lnTo>
                  <a:lnTo>
                    <a:pt x="11055364" y="248310"/>
                  </a:lnTo>
                  <a:lnTo>
                    <a:pt x="11075306" y="289729"/>
                  </a:lnTo>
                  <a:lnTo>
                    <a:pt x="11091234" y="333245"/>
                  </a:lnTo>
                  <a:lnTo>
                    <a:pt x="11102909" y="378617"/>
                  </a:lnTo>
                  <a:lnTo>
                    <a:pt x="11110091" y="425604"/>
                  </a:lnTo>
                  <a:lnTo>
                    <a:pt x="11112538" y="473965"/>
                  </a:lnTo>
                  <a:lnTo>
                    <a:pt x="11112538" y="9225994"/>
                  </a:lnTo>
                  <a:close/>
                </a:path>
              </a:pathLst>
            </a:custGeom>
            <a:solidFill>
              <a:srgbClr val="00948F"/>
            </a:solidFill>
          </p:spPr>
          <p:txBody>
            <a:bodyPr wrap="square" lIns="0" tIns="0" rIns="0" bIns="0" rtlCol="0"/>
            <a:lstStyle/>
            <a:p>
              <a:pPr defTabSz="457223"/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3749191" y="0"/>
              <a:ext cx="4538807" cy="17349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457223"/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6129893" cy="173490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457223"/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839022" y="0"/>
              <a:ext cx="8201009" cy="173490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457223"/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FA0286B-B046-8244-B2D0-209D0F0A5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465" y="1712887"/>
            <a:ext cx="4283101" cy="4287865"/>
          </a:xfrm>
          <a:prstGeom prst="rect">
            <a:avLst/>
          </a:prstGeom>
        </p:spPr>
      </p:pic>
      <p:sp>
        <p:nvSpPr>
          <p:cNvPr id="13" name="object 10">
            <a:extLst>
              <a:ext uri="{FF2B5EF4-FFF2-40B4-BE49-F238E27FC236}">
                <a16:creationId xmlns:a16="http://schemas.microsoft.com/office/drawing/2014/main" id="{9B812B5F-17E0-FA4B-869C-D46228226265}"/>
              </a:ext>
            </a:extLst>
          </p:cNvPr>
          <p:cNvSpPr/>
          <p:nvPr/>
        </p:nvSpPr>
        <p:spPr>
          <a:xfrm>
            <a:off x="7906122" y="1106475"/>
            <a:ext cx="1171574" cy="3571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23"/>
            <a:endParaRPr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200D41E1-683B-8642-862E-F9551DB37A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0327" y="1016882"/>
            <a:ext cx="1205018" cy="537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234DF5-79D3-12D6-B416-BA0445DDA5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3999" cy="8569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E97B50-9495-F237-F1D1-DF6B219D3CB9}"/>
              </a:ext>
            </a:extLst>
          </p:cNvPr>
          <p:cNvSpPr txBox="1"/>
          <p:nvPr/>
        </p:nvSpPr>
        <p:spPr>
          <a:xfrm>
            <a:off x="2781591" y="68779"/>
            <a:ext cx="3580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5C737D-9587-535E-302A-E0E033F439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949" y="6012568"/>
            <a:ext cx="9362171" cy="8556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A9E3E8-E602-8ED8-8C49-4E3B84E61009}"/>
              </a:ext>
            </a:extLst>
          </p:cNvPr>
          <p:cNvSpPr txBox="1"/>
          <p:nvPr/>
        </p:nvSpPr>
        <p:spPr>
          <a:xfrm>
            <a:off x="2402103" y="95326"/>
            <a:ext cx="4043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Let’s Go!!!!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609311-5287-4A07-D2F9-E70792689B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463" y="1872517"/>
            <a:ext cx="2622472" cy="41321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DB8BAC-CB64-B5B0-BE3C-872562CF51BF}"/>
              </a:ext>
            </a:extLst>
          </p:cNvPr>
          <p:cNvSpPr txBox="1"/>
          <p:nvPr/>
        </p:nvSpPr>
        <p:spPr>
          <a:xfrm>
            <a:off x="820531" y="6160382"/>
            <a:ext cx="76992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We have Enough.  We Are Enough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FF742-C574-27F7-F1DC-BC3EA39F04E0}"/>
              </a:ext>
            </a:extLst>
          </p:cNvPr>
          <p:cNvSpPr txBox="1"/>
          <p:nvPr/>
        </p:nvSpPr>
        <p:spPr>
          <a:xfrm>
            <a:off x="293914" y="241726"/>
            <a:ext cx="886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</a:t>
            </a:r>
            <a:r>
              <a:rPr lang="en-US" sz="2400" b="1" dirty="0" err="1">
                <a:solidFill>
                  <a:schemeClr val="bg1"/>
                </a:solidFill>
              </a:rPr>
              <a:t>drlindaeckert</a:t>
            </a:r>
            <a:r>
              <a:rPr lang="en-US" sz="2400" b="1" dirty="0">
                <a:solidFill>
                  <a:schemeClr val="bg1"/>
                </a:solidFill>
              </a:rPr>
              <a:t>  				</a:t>
            </a:r>
            <a:r>
              <a:rPr lang="en-US" sz="2400" b="1" dirty="0" err="1">
                <a:solidFill>
                  <a:schemeClr val="bg1"/>
                </a:solidFill>
              </a:rPr>
              <a:t>drlindaeckert.com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62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7158FA53-73C7-C993-682C-64FF9EDB3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Global HPV Vaccine Coverage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55868-052B-4009-B752-55A3FDCC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99623A8-EBC6-4F74-88B3-26EAE98D8F54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7A470F8-90B1-E9FB-865B-BEAA89B0F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455" y="1200614"/>
            <a:ext cx="7897345" cy="4990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501A38-4A9A-64FB-26B8-4E44FD20E732}"/>
              </a:ext>
            </a:extLst>
          </p:cNvPr>
          <p:cNvSpPr txBox="1"/>
          <p:nvPr/>
        </p:nvSpPr>
        <p:spPr>
          <a:xfrm>
            <a:off x="7631722" y="2157046"/>
            <a:ext cx="1910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Americas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535159-CB4E-914A-D860-EDA5DBF07E1B}"/>
              </a:ext>
            </a:extLst>
          </p:cNvPr>
          <p:cNvSpPr txBox="1"/>
          <p:nvPr/>
        </p:nvSpPr>
        <p:spPr>
          <a:xfrm>
            <a:off x="7913076" y="3241991"/>
            <a:ext cx="12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Europe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B2715-EAA7-0F1A-8025-C060D6856967}"/>
              </a:ext>
            </a:extLst>
          </p:cNvPr>
          <p:cNvSpPr txBox="1"/>
          <p:nvPr/>
        </p:nvSpPr>
        <p:spPr>
          <a:xfrm>
            <a:off x="8217877" y="3689031"/>
            <a:ext cx="92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Africa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32E3FC-76AD-2AA0-C91C-6CDB1B6E7A09}"/>
              </a:ext>
            </a:extLst>
          </p:cNvPr>
          <p:cNvSpPr txBox="1"/>
          <p:nvPr/>
        </p:nvSpPr>
        <p:spPr>
          <a:xfrm>
            <a:off x="7971690" y="4243139"/>
            <a:ext cx="12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SE Asia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525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7158FA53-73C7-C993-682C-64FF9EDB3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Global HPV Vaccine Coverage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55868-052B-4009-B752-55A3FDCC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99623A8-EBC6-4F74-88B3-26EAE98D8F54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312BBA6-F908-2D30-B583-F9FF664DF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723" y="1055076"/>
            <a:ext cx="5044769" cy="3254605"/>
          </a:xfrm>
          <a:prstGeom prst="rect">
            <a:avLst/>
          </a:prstGeom>
        </p:spPr>
      </p:pic>
      <p:grpSp>
        <p:nvGrpSpPr>
          <p:cNvPr id="3" name="object 21">
            <a:extLst>
              <a:ext uri="{FF2B5EF4-FFF2-40B4-BE49-F238E27FC236}">
                <a16:creationId xmlns:a16="http://schemas.microsoft.com/office/drawing/2014/main" id="{5190DFF8-7D7E-2C1B-3A56-09CCE7B903C2}"/>
              </a:ext>
            </a:extLst>
          </p:cNvPr>
          <p:cNvGrpSpPr/>
          <p:nvPr/>
        </p:nvGrpSpPr>
        <p:grpSpPr>
          <a:xfrm>
            <a:off x="183723" y="4428215"/>
            <a:ext cx="1574739" cy="879409"/>
            <a:chOff x="10076688" y="2208288"/>
            <a:chExt cx="2056130" cy="1106805"/>
          </a:xfrm>
        </p:grpSpPr>
        <p:pic>
          <p:nvPicPr>
            <p:cNvPr id="5" name="object 22">
              <a:extLst>
                <a:ext uri="{FF2B5EF4-FFF2-40B4-BE49-F238E27FC236}">
                  <a16:creationId xmlns:a16="http://schemas.microsoft.com/office/drawing/2014/main" id="{1E3B2A18-E05E-5127-9A29-53C64DEAE45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6688" y="2208288"/>
              <a:ext cx="2055876" cy="905243"/>
            </a:xfrm>
            <a:prstGeom prst="rect">
              <a:avLst/>
            </a:prstGeom>
          </p:spPr>
        </p:pic>
        <p:pic>
          <p:nvPicPr>
            <p:cNvPr id="6" name="object 23">
              <a:extLst>
                <a:ext uri="{FF2B5EF4-FFF2-40B4-BE49-F238E27FC236}">
                  <a16:creationId xmlns:a16="http://schemas.microsoft.com/office/drawing/2014/main" id="{565C8D09-B27A-F94F-D25D-915FC14B070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94976" y="3015995"/>
              <a:ext cx="2001012" cy="29870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4075AB9-8972-921C-313C-C4D853BFB1BE}"/>
              </a:ext>
            </a:extLst>
          </p:cNvPr>
          <p:cNvSpPr txBox="1"/>
          <p:nvPr/>
        </p:nvSpPr>
        <p:spPr>
          <a:xfrm>
            <a:off x="183723" y="5506103"/>
            <a:ext cx="284018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PATH, Global HPV Vaccine Introduction Overview, 2022</a:t>
            </a:r>
          </a:p>
        </p:txBody>
      </p:sp>
      <p:pic>
        <p:nvPicPr>
          <p:cNvPr id="8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DF5F5955-C603-04AB-29D0-2CA9010EF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962" y="4093746"/>
            <a:ext cx="4900038" cy="26541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344DAD-8EE7-E6E7-64F9-2E732F01203F}"/>
              </a:ext>
            </a:extLst>
          </p:cNvPr>
          <p:cNvSpPr txBox="1"/>
          <p:nvPr/>
        </p:nvSpPr>
        <p:spPr>
          <a:xfrm>
            <a:off x="6318738" y="1606062"/>
            <a:ext cx="1711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bit of a mismatch! </a:t>
            </a:r>
          </a:p>
        </p:txBody>
      </p:sp>
    </p:spTree>
    <p:extLst>
      <p:ext uri="{BB962C8B-B14F-4D97-AF65-F5344CB8AC3E}">
        <p14:creationId xmlns:p14="http://schemas.microsoft.com/office/powerpoint/2010/main" val="2509917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A3958B-E5BD-A84F-4AA3-C2730AAF8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HPV Vaccine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17B18-926D-E17F-ECEA-FE061A75F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33A343CF-C894-9157-09B3-895689748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497" y="1166447"/>
            <a:ext cx="8384806" cy="53281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22F3A3-98A6-C874-F3FD-62113C25F043}"/>
              </a:ext>
            </a:extLst>
          </p:cNvPr>
          <p:cNvSpPr txBox="1"/>
          <p:nvPr/>
        </p:nvSpPr>
        <p:spPr>
          <a:xfrm>
            <a:off x="2016369" y="1793631"/>
            <a:ext cx="4466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Kept Secret! </a:t>
            </a:r>
          </a:p>
        </p:txBody>
      </p:sp>
    </p:spTree>
    <p:extLst>
      <p:ext uri="{BB962C8B-B14F-4D97-AF65-F5344CB8AC3E}">
        <p14:creationId xmlns:p14="http://schemas.microsoft.com/office/powerpoint/2010/main" val="510951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E99731-2CF0-09F5-1C1C-81C84DFF5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68441"/>
            <a:ext cx="8229600" cy="507023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28 Gavi eligible countries had to alter, delay or halt altogether HPV vaccine rollout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Gavi estimates between 2020-2025: </a:t>
            </a:r>
            <a:r>
              <a:rPr lang="en-US" sz="2800" dirty="0">
                <a:highlight>
                  <a:srgbClr val="FFFF00"/>
                </a:highlight>
              </a:rPr>
              <a:t>34,000,000 girls to missed out on HPV vaccine </a:t>
            </a:r>
            <a:r>
              <a:rPr lang="en-US" sz="2800" dirty="0"/>
              <a:t>due to the global low income country supply constraint</a:t>
            </a:r>
            <a:r>
              <a:rPr lang="en-US" sz="2800" baseline="30000" dirty="0"/>
              <a:t>1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In lower income settings, </a:t>
            </a:r>
            <a:r>
              <a:rPr lang="en-US" sz="2800" u="sng" dirty="0">
                <a:solidFill>
                  <a:schemeClr val="tx1"/>
                </a:solidFill>
              </a:rPr>
              <a:t>only need 70 girls vaccinated</a:t>
            </a:r>
            <a:r>
              <a:rPr lang="en-US" sz="2800" u="sng" dirty="0"/>
              <a:t> </a:t>
            </a:r>
            <a:r>
              <a:rPr lang="en-US" sz="2800" dirty="0"/>
              <a:t>to prevent a case of cervical cancer</a:t>
            </a:r>
            <a:r>
              <a:rPr lang="en-US" sz="2800" baseline="30000" dirty="0"/>
              <a:t>2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HENCE global supply shortage:  </a:t>
            </a:r>
            <a:r>
              <a:rPr lang="en-US" sz="2800" dirty="0">
                <a:highlight>
                  <a:srgbClr val="FFFF00"/>
                </a:highlight>
              </a:rPr>
              <a:t>485,000 lives </a:t>
            </a:r>
            <a:r>
              <a:rPr lang="en-US" sz="2800" dirty="0"/>
              <a:t>(given no treatment or screening in most Gavi countries)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CDC modelling estimates that in US: </a:t>
            </a:r>
            <a:r>
              <a:rPr lang="en-US" sz="2800" u="sng" dirty="0">
                <a:solidFill>
                  <a:schemeClr val="tx1"/>
                </a:solidFill>
              </a:rPr>
              <a:t>6500 40 </a:t>
            </a:r>
            <a:r>
              <a:rPr lang="en-US" sz="2800" u="sng" dirty="0" err="1">
                <a:solidFill>
                  <a:schemeClr val="tx1"/>
                </a:solidFill>
              </a:rPr>
              <a:t>yo’s</a:t>
            </a:r>
            <a:r>
              <a:rPr lang="en-US" sz="2800" u="sng" dirty="0">
                <a:solidFill>
                  <a:schemeClr val="tx1"/>
                </a:solidFill>
              </a:rPr>
              <a:t> need to be vaccinated</a:t>
            </a:r>
            <a:r>
              <a:rPr lang="en-US" sz="2800" u="sng" dirty="0"/>
              <a:t> </a:t>
            </a:r>
            <a:r>
              <a:rPr lang="en-US" sz="2800" dirty="0"/>
              <a:t>to save a case of cervical cancer</a:t>
            </a:r>
            <a:r>
              <a:rPr lang="en-US" sz="2800" baseline="30000" dirty="0"/>
              <a:t>3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5F05C8-C4D3-0464-D38C-5C8D7EFD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Global HPV Vaccine Shortage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41BAD-9BA7-D884-BDFB-9F32D8FF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D891C-B33B-02E8-A94C-E445C3CEB185}"/>
              </a:ext>
            </a:extLst>
          </p:cNvPr>
          <p:cNvSpPr txBox="1"/>
          <p:nvPr/>
        </p:nvSpPr>
        <p:spPr>
          <a:xfrm>
            <a:off x="2321169" y="5570089"/>
            <a:ext cx="682283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baseline="30000" dirty="0">
                <a:solidFill>
                  <a:srgbClr val="094FD1"/>
                </a:solidFill>
                <a:effectLst/>
                <a:latin typeface="Helvetica Neue" panose="02000503000000020004" pitchFamily="2" charset="0"/>
                <a:hlinkClick r:id="rId2"/>
              </a:rPr>
              <a:t>1</a:t>
            </a:r>
            <a:r>
              <a:rPr lang="en-US" sz="1100" u="sng" dirty="0">
                <a:solidFill>
                  <a:srgbClr val="094FD1"/>
                </a:solidFill>
                <a:effectLst/>
                <a:latin typeface="Helvetica Neue" panose="02000503000000020004" pitchFamily="2" charset="0"/>
                <a:hlinkClick r:id="rId2"/>
              </a:rPr>
              <a:t>https://www.GAVI.org/sites/default/files/publications/2021-2025-GAVI-Investment-Opportunity.pdf</a:t>
            </a:r>
            <a:endParaRPr lang="en-US" sz="1100" dirty="0">
              <a:solidFill>
                <a:srgbClr val="094FD1"/>
              </a:solidFill>
              <a:effectLst/>
              <a:latin typeface="Helvetica Neue" panose="02000503000000020004" pitchFamily="2" charset="0"/>
            </a:endParaRP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 13</a:t>
            </a:r>
            <a:endParaRPr lang="en-US" sz="1100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r>
              <a:rPr lang="en-US" sz="1100" baseline="300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https://</a:t>
            </a:r>
            <a:r>
              <a:rPr lang="en-US" sz="110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www.thelancet.com</a:t>
            </a:r>
            <a:r>
              <a:rPr lang="en-US" sz="11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/journals/</a:t>
            </a:r>
            <a:r>
              <a:rPr lang="en-US" sz="110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langlo</a:t>
            </a:r>
            <a:r>
              <a:rPr lang="en-US" sz="11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/article/PIIS2214-109X(20)30022-X/fulltext#sec1</a:t>
            </a:r>
          </a:p>
          <a:p>
            <a:r>
              <a:rPr lang="en-US" sz="1100" baseline="300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Meites E, </a:t>
            </a:r>
            <a:r>
              <a:rPr lang="en-US" sz="110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Szilagyi</a:t>
            </a:r>
            <a:r>
              <a:rPr lang="en-US" sz="11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PG, Chesson HW, Unger ER, Romero JR, Markowitz LE. Human Papillomavirus Vaccination for Adults: Updated Recommendations of the Advisory Committee on Immunization Practices. MMWR </a:t>
            </a:r>
            <a:r>
              <a:rPr lang="en-US" sz="110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Morb</a:t>
            </a:r>
            <a:r>
              <a:rPr lang="en-US" sz="11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Mortal </a:t>
            </a:r>
            <a:r>
              <a:rPr lang="en-US" sz="110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Wkly</a:t>
            </a:r>
            <a:r>
              <a:rPr lang="en-US" sz="11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Rep 2019;68:698–702. DOI: http://</a:t>
            </a:r>
            <a:r>
              <a:rPr lang="en-US" sz="110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dx.doi.org</a:t>
            </a:r>
            <a:r>
              <a:rPr lang="en-US" sz="11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/10.15585/mmwr.mm6832a3external icon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70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620BA-C96F-F5F7-736F-32EA63E4D8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1DABB1-BA1D-DE3B-DE37-7121F51306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0056B-CAAE-D2C6-B7C2-967856575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23A8-EBC6-4F74-88B3-26EAE98D8F5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0D528-9E73-B7C4-0920-99751829B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57" y="560118"/>
            <a:ext cx="8032486" cy="5802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7DC5CA-C8E8-0AE0-E707-E34CA292BE41}"/>
              </a:ext>
            </a:extLst>
          </p:cNvPr>
          <p:cNvSpPr txBox="1"/>
          <p:nvPr/>
        </p:nvSpPr>
        <p:spPr>
          <a:xfrm>
            <a:off x="187569" y="52287"/>
            <a:ext cx="8956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32 years seeing patients: Prof in Ob/Gyn with ID Training</a:t>
            </a:r>
          </a:p>
          <a:p>
            <a:r>
              <a:rPr lang="en-US" sz="2000" b="1" dirty="0"/>
              <a:t>Researcher, published &gt;80 papers, wrote chapters, </a:t>
            </a:r>
            <a:r>
              <a:rPr lang="en-US" sz="2000" b="1" dirty="0" err="1"/>
              <a:t>etc</a:t>
            </a:r>
            <a:endParaRPr lang="en-US" sz="2000" b="1" dirty="0"/>
          </a:p>
          <a:p>
            <a:r>
              <a:rPr lang="en-US" sz="2000" b="1" dirty="0"/>
              <a:t>15 years as a WHO consultant: HPV Vaccine and </a:t>
            </a:r>
            <a:r>
              <a:rPr lang="en-US" sz="2000" b="1" dirty="0" err="1"/>
              <a:t>Cx</a:t>
            </a:r>
            <a:r>
              <a:rPr lang="en-US" sz="2000" b="1" dirty="0"/>
              <a:t> Ca Guidelines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6732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8F8874-00CF-822A-5159-6569340BD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Everywhere I have seen women with advanced cervical cancer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Finally – in 2018, I reached point of “Enough” – seen enough. And we have enough.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Wrote book published in January:  using the power of story </a:t>
            </a:r>
          </a:p>
          <a:p>
            <a:pPr marL="1600200" lvl="1" indent="-457200">
              <a:buFont typeface="Wingdings" pitchFamily="2" charset="2"/>
              <a:buChar char="Ø"/>
            </a:pPr>
            <a:r>
              <a:rPr lang="en-US" dirty="0"/>
              <a:t>Survivor’s stories from 6 continents</a:t>
            </a:r>
          </a:p>
          <a:p>
            <a:pPr marL="1600200" lvl="1" indent="-457200">
              <a:buFont typeface="Wingdings" pitchFamily="2" charset="2"/>
              <a:buChar char="Ø"/>
            </a:pPr>
            <a:r>
              <a:rPr lang="en-US" dirty="0"/>
              <a:t>Everyday language to talk about this preventable cancer</a:t>
            </a:r>
          </a:p>
          <a:p>
            <a:pPr marL="1600200" lvl="1" indent="-457200">
              <a:buFont typeface="Wingdings" pitchFamily="2" charset="2"/>
              <a:buChar char="Ø"/>
            </a:pPr>
            <a:r>
              <a:rPr lang="en-US" dirty="0"/>
              <a:t>Tackles stigma, patriarchy, equity, supply economics, etc.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71A1E1-7D37-5329-A6BB-4613B037D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2F20E-6CE6-BDE3-11DF-1EAE9134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12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BC402-698D-E947-C999-60A958594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23A8-EBC6-4F74-88B3-26EAE98D8F5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18464-B3EF-F14C-E721-8A53ED329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86" y="0"/>
            <a:ext cx="442001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F71270-8F4F-D02D-C87E-2D6BC688D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9" r="2" b="17069"/>
          <a:stretch/>
        </p:blipFill>
        <p:spPr>
          <a:xfrm>
            <a:off x="4738239" y="0"/>
            <a:ext cx="3104499" cy="2334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0BC18-9DC4-0086-0EED-88208E1D40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6" r="12492" b="1"/>
          <a:stretch/>
        </p:blipFill>
        <p:spPr>
          <a:xfrm>
            <a:off x="6472234" y="2286292"/>
            <a:ext cx="2786061" cy="4014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5F3B78-CD12-C71B-86C6-01B21F76BD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441" b="1"/>
          <a:stretch/>
        </p:blipFill>
        <p:spPr>
          <a:xfrm>
            <a:off x="4152452" y="3270738"/>
            <a:ext cx="2502358" cy="355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46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AFBCA2-026C-DA5C-5190-B7ACD107A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043355"/>
            <a:ext cx="8229600" cy="558604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Combining Data with Stories and </a:t>
            </a:r>
          </a:p>
          <a:p>
            <a:r>
              <a:rPr lang="en-US" dirty="0"/>
              <a:t>		Advocacy 			IMPACT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All of us have a story, and all of us can be advocates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We just need to be open to the circles where we already are!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And, we just never know what will happen!!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You are having a great day of updates today- which is awesome- and also grounding your super-powers: collaboration and community! 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Challenge us all to think of where our advocacy can go</a:t>
            </a:r>
          </a:p>
          <a:p>
            <a:endParaRPr lang="en-US" dirty="0"/>
          </a:p>
          <a:p>
            <a:pPr marL="457200" indent="-457200">
              <a:buFont typeface="Wingdings" pitchFamily="2" charset="2"/>
              <a:buChar char="Ø"/>
            </a:pPr>
            <a:endParaRPr lang="en-US" dirty="0"/>
          </a:p>
          <a:p>
            <a:pPr marL="457200" indent="-457200">
              <a:buFont typeface="Wingdings" pitchFamily="2" charset="2"/>
              <a:buChar char="Ø"/>
            </a:pPr>
            <a:endParaRPr lang="en-US" dirty="0"/>
          </a:p>
          <a:p>
            <a:pPr marL="457200" indent="-457200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2A066A-529A-28A1-2965-0C9EA85FD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 with Advocates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31011-D13D-2264-D78F-D3F2C29C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66C87A52-D84C-0559-0DE6-F645EF255CCC}"/>
              </a:ext>
            </a:extLst>
          </p:cNvPr>
          <p:cNvSpPr/>
          <p:nvPr/>
        </p:nvSpPr>
        <p:spPr>
          <a:xfrm>
            <a:off x="3423973" y="1565224"/>
            <a:ext cx="784612" cy="2234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53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C2D713-D5CB-59CE-F518-DDC3CD71D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Go: Road to Advocacy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ED488-F8B8-BB5B-C32A-750A407C6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Google Shape;109;p3">
            <a:extLst>
              <a:ext uri="{FF2B5EF4-FFF2-40B4-BE49-F238E27FC236}">
                <a16:creationId xmlns:a16="http://schemas.microsoft.com/office/drawing/2014/main" id="{D2598A28-19CA-2CEA-626F-0776B40C722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2400" y="914400"/>
            <a:ext cx="89916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dirty="0"/>
              <a:t>Advocacy via Community can lead to policy change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itchFamily="2" charset="2"/>
              <a:buChar char="Ø"/>
            </a:pPr>
            <a:endParaRPr lang="en-US" dirty="0"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itchFamily="2" charset="2"/>
              <a:buChar char="Ø"/>
            </a:pPr>
            <a:r>
              <a:rPr lang="en-US" dirty="0"/>
              <a:t>USA: Act Up, HIV/AIDs advocacy in 1980’s</a:t>
            </a:r>
          </a:p>
          <a:p>
            <a:pPr lvl="1" indent="-457200">
              <a:spcBef>
                <a:spcPts val="0"/>
              </a:spcBef>
              <a:buSzPts val="2800"/>
              <a:buFont typeface="Wingdings" pitchFamily="2" charset="2"/>
              <a:buChar char="Ø"/>
            </a:pPr>
            <a:r>
              <a:rPr lang="en-US" dirty="0"/>
              <a:t>FDA changed clinical trial policy</a:t>
            </a:r>
          </a:p>
          <a:p>
            <a:pPr lvl="1" indent="-457200">
              <a:spcBef>
                <a:spcPts val="0"/>
              </a:spcBef>
              <a:buSzPts val="2800"/>
              <a:buFont typeface="Wingdings" pitchFamily="2" charset="2"/>
              <a:buChar char="Ø"/>
            </a:pPr>
            <a:r>
              <a:rPr lang="en-US" dirty="0"/>
              <a:t>trial HIV drug pricing changed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itchFamily="2" charset="2"/>
              <a:buChar char="Ø"/>
            </a:pPr>
            <a:endParaRPr lang="en-US" dirty="0"/>
          </a:p>
          <a:p>
            <a:pPr marL="457200" indent="-457200">
              <a:spcBef>
                <a:spcPts val="0"/>
              </a:spcBef>
              <a:buSzPts val="2800"/>
              <a:buFont typeface="Wingdings" pitchFamily="2" charset="2"/>
              <a:buChar char="Ø"/>
            </a:pPr>
            <a:r>
              <a:rPr lang="en-US" dirty="0"/>
              <a:t>Ireland: Story of Savita </a:t>
            </a:r>
            <a:r>
              <a:rPr lang="en-US" dirty="0" err="1"/>
              <a:t>Halappanavar’s</a:t>
            </a:r>
            <a:r>
              <a:rPr lang="en-US" dirty="0"/>
              <a:t> death in 2012</a:t>
            </a:r>
          </a:p>
          <a:p>
            <a:pPr lvl="1" indent="-457200">
              <a:spcBef>
                <a:spcPts val="0"/>
              </a:spcBef>
              <a:buSzPts val="2800"/>
              <a:buFont typeface="Wingdings" pitchFamily="2" charset="2"/>
              <a:buChar char="Ø"/>
            </a:pPr>
            <a:r>
              <a:rPr lang="en-US" dirty="0"/>
              <a:t>Led to step wise changes in policy </a:t>
            </a:r>
          </a:p>
          <a:p>
            <a:pPr lvl="1" indent="-457200">
              <a:spcBef>
                <a:spcPts val="0"/>
              </a:spcBef>
              <a:buSzPts val="2800"/>
              <a:buFont typeface="Wingdings" pitchFamily="2" charset="2"/>
              <a:buChar char="Ø"/>
            </a:pPr>
            <a:r>
              <a:rPr lang="en-US" dirty="0"/>
              <a:t>Constitutional Amendment for change in Reproductive Health Policy	in 2018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07D8B-C16B-6A6A-9783-85E97FC17099}"/>
              </a:ext>
            </a:extLst>
          </p:cNvPr>
          <p:cNvSpPr txBox="1"/>
          <p:nvPr/>
        </p:nvSpPr>
        <p:spPr>
          <a:xfrm>
            <a:off x="2414954" y="5992614"/>
            <a:ext cx="6386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2"/>
              </a:rPr>
              <a:t>https://www.history.com/news/act-up-aids-patient-rights</a:t>
            </a:r>
            <a:endParaRPr lang="en-US" sz="1400" dirty="0"/>
          </a:p>
          <a:p>
            <a:r>
              <a:rPr lang="en-US" sz="1400" dirty="0">
                <a:hlinkClick r:id="rId3"/>
              </a:rPr>
              <a:t>https://www.usnews.com/news/best-countries/articles/2022-06-27/the-story-behind-irelands-abortion-ban-and-its-reversal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046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8345B8-7599-D009-96E7-7C51920DB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8077200" cy="54863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Again- as you think about the technical information you will be hearing –Hold onto the ideas of combining story with technical information to combat</a:t>
            </a:r>
          </a:p>
          <a:p>
            <a:r>
              <a:rPr lang="en-US" dirty="0"/>
              <a:t>		Stigma</a:t>
            </a:r>
          </a:p>
          <a:p>
            <a:r>
              <a:rPr lang="en-US" dirty="0"/>
              <a:t>		Access challenges</a:t>
            </a:r>
          </a:p>
          <a:p>
            <a:r>
              <a:rPr lang="en-US" dirty="0"/>
              <a:t>		Inequity</a:t>
            </a:r>
          </a:p>
          <a:p>
            <a:r>
              <a:rPr lang="en-US" dirty="0"/>
              <a:t>		Language </a:t>
            </a:r>
          </a:p>
          <a:p>
            <a:r>
              <a:rPr lang="en-US" dirty="0"/>
              <a:t>		Knowledge</a:t>
            </a:r>
          </a:p>
          <a:p>
            <a:r>
              <a:rPr lang="en-US" dirty="0"/>
              <a:t>And that lessening cancer deaths is an intergenerational gift!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1AB8E0-C9DF-1F68-859F-DA2E7B1AF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to Combat intangibles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61696-4587-B5C9-BC2F-10940144C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770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6A02F9-F66B-C989-FB17-C7F287C45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31" y="813235"/>
            <a:ext cx="6038335" cy="279421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C2D713-D5CB-59CE-F518-DDC3CD71D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CervIcal</a:t>
            </a:r>
            <a:r>
              <a:rPr lang="en-US" sz="2800" dirty="0"/>
              <a:t> cancer: </a:t>
            </a:r>
            <a:br>
              <a:rPr lang="en-US" sz="2800" dirty="0"/>
            </a:br>
            <a:r>
              <a:rPr lang="en-US" sz="2800" dirty="0"/>
              <a:t>Intergenerational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ED488-F8B8-BB5B-C32A-750A407C6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37F056-AA81-E924-30A0-F1AE9091FB5F}"/>
              </a:ext>
            </a:extLst>
          </p:cNvPr>
          <p:cNvSpPr txBox="1"/>
          <p:nvPr/>
        </p:nvSpPr>
        <p:spPr>
          <a:xfrm>
            <a:off x="423932" y="3702720"/>
            <a:ext cx="60300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Utilizing cancer mortality and fertility data, estimated number of orphans from cancer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2020:  1,047,000 orphans from maternal cancer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(n=210,000) from cervical cancer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 (n=258,000) from breast cancer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colleague’s story– now parenting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793EC-A3A4-07D4-5679-AEFECBBB31D9}"/>
              </a:ext>
            </a:extLst>
          </p:cNvPr>
          <p:cNvSpPr txBox="1"/>
          <p:nvPr/>
        </p:nvSpPr>
        <p:spPr>
          <a:xfrm>
            <a:off x="6752492" y="1746738"/>
            <a:ext cx="23915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anxiety &amp;  depression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Marry younger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likely to complete education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less health care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Generational poverty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73D194-E932-E974-EACF-A5EC13170FE3}"/>
              </a:ext>
            </a:extLst>
          </p:cNvPr>
          <p:cNvSpPr txBox="1"/>
          <p:nvPr/>
        </p:nvSpPr>
        <p:spPr>
          <a:xfrm>
            <a:off x="2297722" y="6044765"/>
            <a:ext cx="740898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000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Ellis J, </a:t>
            </a:r>
            <a:r>
              <a:rPr lang="en-US" sz="1000" dirty="0" err="1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Dowrick</a:t>
            </a:r>
            <a:r>
              <a:rPr lang="en-US" sz="1000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C, Lloyd-Williams M. </a:t>
            </a:r>
            <a:r>
              <a:rPr lang="en-US" sz="1000" i="1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 R Soc Med</a:t>
            </a:r>
            <a:r>
              <a:rPr lang="en-US" sz="1000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2013 Feb; 106(2):  57-67.  </a:t>
            </a:r>
            <a:r>
              <a:rPr lang="en-US" sz="1000" dirty="0" err="1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000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10.1177/0141076812472623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000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Sundstrom K, </a:t>
            </a:r>
            <a:r>
              <a:rPr lang="en-US" sz="1000" dirty="0" err="1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Bencina</a:t>
            </a:r>
            <a:r>
              <a:rPr lang="en-US" sz="1000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G, Andersson M, </a:t>
            </a:r>
            <a:r>
              <a:rPr lang="en-US" sz="1000" dirty="0" err="1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Salomonsson</a:t>
            </a:r>
            <a:r>
              <a:rPr lang="en-US" sz="1000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S, Fang F, Wang J. </a:t>
            </a:r>
            <a:r>
              <a:rPr lang="en-US" sz="1000" i="1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Annals of Oncology</a:t>
            </a:r>
            <a:r>
              <a:rPr lang="en-US" sz="1000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Vol 34, S2, S539, October 2023.  DOI:  </a:t>
            </a:r>
            <a:r>
              <a:rPr lang="en-US" sz="1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https://doi.org/10.1016/j.annonc.2023.09.1988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000" dirty="0" err="1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Singhrao</a:t>
            </a:r>
            <a:r>
              <a:rPr lang="en-US" sz="1000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R, </a:t>
            </a:r>
            <a:r>
              <a:rPr lang="en-US" sz="1000" dirty="0" err="1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Huchko</a:t>
            </a:r>
            <a:r>
              <a:rPr lang="en-US" sz="1000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</a:t>
            </a:r>
            <a:r>
              <a:rPr lang="en-US" sz="1000" dirty="0" err="1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Yamey</a:t>
            </a:r>
            <a:r>
              <a:rPr lang="en-US" sz="1000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G.  </a:t>
            </a:r>
            <a:r>
              <a:rPr lang="en-US" sz="1000" i="1" dirty="0" err="1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PLoS</a:t>
            </a:r>
            <a:r>
              <a:rPr lang="en-US" sz="1000" i="1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</a:t>
            </a:r>
            <a:r>
              <a:rPr lang="en-US" sz="1000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2013 Aug: 10(8): e1001499.  </a:t>
            </a:r>
            <a:r>
              <a:rPr lang="en-US" sz="1000" dirty="0" err="1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000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 10.1371/journal.pmed.1001499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AAB1FB-A0F3-379B-0609-DA827A6A3305}"/>
              </a:ext>
            </a:extLst>
          </p:cNvPr>
          <p:cNvSpPr txBox="1"/>
          <p:nvPr/>
        </p:nvSpPr>
        <p:spPr>
          <a:xfrm>
            <a:off x="6454029" y="1329768"/>
            <a:ext cx="250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the mother: </a:t>
            </a:r>
            <a:r>
              <a:rPr lang="en-US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1-3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812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C2D713-D5CB-59CE-F518-DDC3CD71D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err="1"/>
              <a:t>CervIcal</a:t>
            </a:r>
            <a:r>
              <a:rPr lang="en-US" sz="3200" dirty="0"/>
              <a:t> cancer: </a:t>
            </a:r>
            <a:br>
              <a:rPr lang="en-US" sz="3200" dirty="0"/>
            </a:br>
            <a:r>
              <a:rPr lang="en-US" sz="3200" dirty="0"/>
              <a:t>Intergenerational impact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ED488-F8B8-BB5B-C32A-750A407C6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C69FFCA-3211-3529-F0F6-0BCF6AAA3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382" y="990600"/>
            <a:ext cx="693018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7856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light-background_3-21-12 (1)">
  <a:themeElements>
    <a:clrScheme name="UW Medicine">
      <a:dk1>
        <a:srgbClr val="7C6316"/>
      </a:dk1>
      <a:lt1>
        <a:srgbClr val="FFFFFF"/>
      </a:lt1>
      <a:dk2>
        <a:srgbClr val="000000"/>
      </a:dk2>
      <a:lt2>
        <a:srgbClr val="F9F7E7"/>
      </a:lt2>
      <a:accent1>
        <a:srgbClr val="7C6316"/>
      </a:accent1>
      <a:accent2>
        <a:srgbClr val="F2ECC2"/>
      </a:accent2>
      <a:accent3>
        <a:srgbClr val="F9F7E7"/>
      </a:accent3>
      <a:accent4>
        <a:srgbClr val="C0C0C0"/>
      </a:accent4>
      <a:accent5>
        <a:srgbClr val="C00000"/>
      </a:accent5>
      <a:accent6>
        <a:srgbClr val="808080"/>
      </a:accent6>
      <a:hlink>
        <a:srgbClr val="7C6316"/>
      </a:hlink>
      <a:folHlink>
        <a:srgbClr val="77787B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12213</TotalTime>
  <Words>1174</Words>
  <Application>Microsoft Macintosh PowerPoint</Application>
  <PresentationFormat>On-screen Show (4:3)</PresentationFormat>
  <Paragraphs>141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Georgia</vt:lpstr>
      <vt:lpstr>Goudy</vt:lpstr>
      <vt:lpstr>Helvetica Neue</vt:lpstr>
      <vt:lpstr>Wingdings</vt:lpstr>
      <vt:lpstr>Template_light-background_3-21-12 (1)</vt:lpstr>
      <vt:lpstr>PowerPoint Presentation</vt:lpstr>
      <vt:lpstr>PowerPoint Presentation</vt:lpstr>
      <vt:lpstr>Who Am I?</vt:lpstr>
      <vt:lpstr>PowerPoint Presentation</vt:lpstr>
      <vt:lpstr>Partner with Advocates</vt:lpstr>
      <vt:lpstr>Where to Go: Road to Advocacy</vt:lpstr>
      <vt:lpstr>Story to Combat intangibles</vt:lpstr>
      <vt:lpstr>CervIcal cancer:  Intergenerational impact</vt:lpstr>
      <vt:lpstr>CervIcal cancer:  Intergenerational impact</vt:lpstr>
      <vt:lpstr>It’s Cost Effectiveness</vt:lpstr>
      <vt:lpstr>Cervical Cancer: Preventable</vt:lpstr>
      <vt:lpstr>Partner with Advocates</vt:lpstr>
      <vt:lpstr>PowerPoint Presentation</vt:lpstr>
      <vt:lpstr>Global HPV Vaccine Coverage</vt:lpstr>
      <vt:lpstr>Global HPV Vaccine Coverage</vt:lpstr>
      <vt:lpstr>HPV Vaccine introductions</vt:lpstr>
      <vt:lpstr>Global HPV Vaccine Shortage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HEADLINE GOES HERE. PREFERRABLY IN ALL CAPS AND NO MORE THAN THREE LINES.</dc:title>
  <dc:creator>Linda Eckert</dc:creator>
  <cp:lastModifiedBy>Linda Eckert</cp:lastModifiedBy>
  <cp:revision>81</cp:revision>
  <dcterms:created xsi:type="dcterms:W3CDTF">2021-03-09T00:51:50Z</dcterms:created>
  <dcterms:modified xsi:type="dcterms:W3CDTF">2024-03-07T22:28:35Z</dcterms:modified>
</cp:coreProperties>
</file>