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78" r:id="rId2"/>
    <p:sldId id="2551" r:id="rId3"/>
    <p:sldId id="2147471042" r:id="rId4"/>
    <p:sldId id="2147471024" r:id="rId5"/>
    <p:sldId id="2147471038" r:id="rId6"/>
    <p:sldId id="2147471025" r:id="rId7"/>
    <p:sldId id="2147471045" r:id="rId8"/>
    <p:sldId id="2147471033" r:id="rId9"/>
    <p:sldId id="2147471027" r:id="rId10"/>
    <p:sldId id="2147471028" r:id="rId11"/>
    <p:sldId id="2147471031" r:id="rId12"/>
    <p:sldId id="2147471048" r:id="rId13"/>
    <p:sldId id="2147471032" r:id="rId14"/>
    <p:sldId id="2147471034" r:id="rId15"/>
    <p:sldId id="2147471037" r:id="rId16"/>
    <p:sldId id="2147471026" r:id="rId17"/>
    <p:sldId id="2147471036" r:id="rId18"/>
    <p:sldId id="2147471047" r:id="rId19"/>
    <p:sldId id="2147471046" r:id="rId20"/>
  </p:sldIdLst>
  <p:sldSz cx="12192000" cy="6858000"/>
  <p:notesSz cx="6875463" cy="100028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vl1pPr>
          </a:lstStyle>
          <a:p>
            <a:endParaRPr lang="da-DK"/>
          </a:p>
        </p:txBody>
      </p:sp>
      <p:sp>
        <p:nvSpPr>
          <p:cNvPr id="3" name="Pladsholder til dato 2"/>
          <p:cNvSpPr>
            <a:spLocks noGrp="1"/>
          </p:cNvSpPr>
          <p:nvPr>
            <p:ph type="dt" idx="1"/>
          </p:nvPr>
        </p:nvSpPr>
        <p:spPr>
          <a:xfrm>
            <a:off x="3894505" y="0"/>
            <a:ext cx="2979367" cy="501879"/>
          </a:xfrm>
          <a:prstGeom prst="rect">
            <a:avLst/>
          </a:prstGeom>
        </p:spPr>
        <p:txBody>
          <a:bodyPr vert="horz" lIns="96442" tIns="48221" rIns="96442" bIns="48221" rtlCol="0"/>
          <a:lstStyle>
            <a:lvl1pPr algn="r">
              <a:defRPr sz="1300"/>
            </a:lvl1pPr>
          </a:lstStyle>
          <a:p>
            <a:fld id="{F724AD89-3956-405C-A29B-C371ED111261}" type="datetimeFigureOut">
              <a:rPr lang="da-DK" smtClean="0"/>
              <a:t>07-03-2024</a:t>
            </a:fld>
            <a:endParaRPr lang="da-DK"/>
          </a:p>
        </p:txBody>
      </p:sp>
      <p:sp>
        <p:nvSpPr>
          <p:cNvPr id="4" name="Pladsholder til slidebillede 3"/>
          <p:cNvSpPr>
            <a:spLocks noGrp="1" noRot="1" noChangeAspect="1"/>
          </p:cNvSpPr>
          <p:nvPr>
            <p:ph type="sldImg" idx="2"/>
          </p:nvPr>
        </p:nvSpPr>
        <p:spPr>
          <a:xfrm>
            <a:off x="438150" y="1250950"/>
            <a:ext cx="5999163" cy="3375025"/>
          </a:xfrm>
          <a:prstGeom prst="rect">
            <a:avLst/>
          </a:prstGeom>
          <a:noFill/>
          <a:ln w="12700">
            <a:solidFill>
              <a:prstClr val="black"/>
            </a:solidFill>
          </a:ln>
        </p:spPr>
        <p:txBody>
          <a:bodyPr vert="horz" lIns="96442" tIns="48221" rIns="96442" bIns="48221" rtlCol="0" anchor="ctr"/>
          <a:lstStyle/>
          <a:p>
            <a:endParaRPr lang="da-DK"/>
          </a:p>
        </p:txBody>
      </p:sp>
      <p:sp>
        <p:nvSpPr>
          <p:cNvPr id="5" name="Pladsholder til noter 4"/>
          <p:cNvSpPr>
            <a:spLocks noGrp="1"/>
          </p:cNvSpPr>
          <p:nvPr>
            <p:ph type="body" sz="quarter" idx="3"/>
          </p:nvPr>
        </p:nvSpPr>
        <p:spPr>
          <a:xfrm>
            <a:off x="687547" y="4813866"/>
            <a:ext cx="5500370" cy="3938617"/>
          </a:xfrm>
          <a:prstGeom prst="rect">
            <a:avLst/>
          </a:prstGeom>
        </p:spPr>
        <p:txBody>
          <a:bodyPr vert="horz" lIns="96442" tIns="48221" rIns="96442" bIns="48221"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500961"/>
            <a:ext cx="2979367" cy="501878"/>
          </a:xfrm>
          <a:prstGeom prst="rect">
            <a:avLst/>
          </a:prstGeom>
        </p:spPr>
        <p:txBody>
          <a:bodyPr vert="horz" lIns="96442" tIns="48221" rIns="96442" bIns="48221" rtlCol="0" anchor="b"/>
          <a:lstStyle>
            <a:lvl1pPr algn="l">
              <a:defRPr sz="1300"/>
            </a:lvl1pPr>
          </a:lstStyle>
          <a:p>
            <a:endParaRPr lang="da-DK"/>
          </a:p>
        </p:txBody>
      </p:sp>
      <p:sp>
        <p:nvSpPr>
          <p:cNvPr id="7" name="Pladsholder til slidenummer 6"/>
          <p:cNvSpPr>
            <a:spLocks noGrp="1"/>
          </p:cNvSpPr>
          <p:nvPr>
            <p:ph type="sldNum" sz="quarter" idx="5"/>
          </p:nvPr>
        </p:nvSpPr>
        <p:spPr>
          <a:xfrm>
            <a:off x="3894505" y="9500961"/>
            <a:ext cx="2979367" cy="501878"/>
          </a:xfrm>
          <a:prstGeom prst="rect">
            <a:avLst/>
          </a:prstGeom>
        </p:spPr>
        <p:txBody>
          <a:bodyPr vert="horz" lIns="96442" tIns="48221" rIns="96442" bIns="48221" rtlCol="0" anchor="b"/>
          <a:lstStyle>
            <a:lvl1pPr algn="r">
              <a:defRPr sz="1300"/>
            </a:lvl1pPr>
          </a:lstStyle>
          <a:p>
            <a:fld id="{C847EC45-4E1D-4B19-A9AB-8C49899053F8}" type="slidenum">
              <a:rPr lang="da-DK" smtClean="0"/>
              <a:t>‹nr.›</a:t>
            </a:fld>
            <a:endParaRPr lang="da-DK"/>
          </a:p>
        </p:txBody>
      </p:sp>
    </p:spTree>
    <p:extLst>
      <p:ext uri="{BB962C8B-B14F-4D97-AF65-F5344CB8AC3E}">
        <p14:creationId xmlns:p14="http://schemas.microsoft.com/office/powerpoint/2010/main" val="2906725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A7EC3-57F0-1C7F-AECB-3B912D48523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11A54EA-93CA-2015-0146-5F0839849D6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67A1B97-3A8A-F316-A1A7-D28F81F71538}"/>
              </a:ext>
            </a:extLst>
          </p:cNvPr>
          <p:cNvSpPr>
            <a:spLocks noGrp="1"/>
          </p:cNvSpPr>
          <p:nvPr>
            <p:ph type="body" idx="1"/>
          </p:nvPr>
        </p:nvSpPr>
        <p:spPr/>
        <p:txBody>
          <a:bodyPr/>
          <a:lstStyle/>
          <a:p>
            <a:r>
              <a:rPr lang="cs-CZ" dirty="0"/>
              <a:t>ENGAGE </a:t>
            </a:r>
            <a:r>
              <a:rPr lang="cs-CZ" dirty="0" err="1"/>
              <a:t>will</a:t>
            </a:r>
            <a:r>
              <a:rPr lang="cs-CZ" dirty="0"/>
              <a:t> </a:t>
            </a:r>
            <a:r>
              <a:rPr lang="cs-CZ" dirty="0" err="1"/>
              <a:t>be</a:t>
            </a:r>
            <a:r>
              <a:rPr lang="cs-CZ" dirty="0"/>
              <a:t> </a:t>
            </a:r>
            <a:r>
              <a:rPr lang="cs-CZ" dirty="0" err="1"/>
              <a:t>invoved</a:t>
            </a:r>
            <a:r>
              <a:rPr lang="cs-CZ" dirty="0"/>
              <a:t> </a:t>
            </a:r>
            <a:r>
              <a:rPr lang="cs-CZ" dirty="0" err="1"/>
              <a:t>int</a:t>
            </a:r>
            <a:r>
              <a:rPr lang="cs-CZ" dirty="0"/>
              <a:t> he </a:t>
            </a:r>
            <a:r>
              <a:rPr lang="cs-CZ" dirty="0" err="1"/>
              <a:t>Parola</a:t>
            </a:r>
            <a:r>
              <a:rPr lang="cs-CZ" dirty="0"/>
              <a:t> trial (GINECO </a:t>
            </a:r>
            <a:r>
              <a:rPr lang="cs-CZ" dirty="0" err="1"/>
              <a:t>is</a:t>
            </a:r>
            <a:r>
              <a:rPr lang="cs-CZ" dirty="0"/>
              <a:t> </a:t>
            </a:r>
            <a:r>
              <a:rPr lang="cs-CZ" dirty="0" err="1"/>
              <a:t>the</a:t>
            </a:r>
            <a:r>
              <a:rPr lang="cs-CZ" dirty="0"/>
              <a:t> </a:t>
            </a:r>
            <a:r>
              <a:rPr lang="cs-CZ" dirty="0" err="1"/>
              <a:t>leading</a:t>
            </a:r>
            <a:r>
              <a:rPr lang="cs-CZ" dirty="0"/>
              <a:t> ENGOT </a:t>
            </a:r>
            <a:r>
              <a:rPr lang="cs-CZ" dirty="0" err="1"/>
              <a:t>group</a:t>
            </a:r>
            <a:r>
              <a:rPr lang="cs-CZ" dirty="0"/>
              <a:t>) </a:t>
            </a:r>
            <a:r>
              <a:rPr lang="cs-CZ" dirty="0" err="1"/>
              <a:t>with</a:t>
            </a:r>
            <a:r>
              <a:rPr lang="cs-CZ" dirty="0"/>
              <a:t> </a:t>
            </a:r>
            <a:r>
              <a:rPr lang="cs-CZ" dirty="0" err="1"/>
              <a:t>or</a:t>
            </a:r>
            <a:r>
              <a:rPr lang="cs-CZ" dirty="0"/>
              <a:t> </a:t>
            </a:r>
            <a:r>
              <a:rPr lang="cs-CZ" dirty="0" err="1"/>
              <a:t>without</a:t>
            </a:r>
            <a:r>
              <a:rPr lang="cs-CZ" dirty="0"/>
              <a:t> </a:t>
            </a:r>
            <a:r>
              <a:rPr lang="cs-CZ" dirty="0" err="1"/>
              <a:t>the</a:t>
            </a:r>
            <a:r>
              <a:rPr lang="cs-CZ" dirty="0"/>
              <a:t> H2020. </a:t>
            </a:r>
            <a:r>
              <a:rPr lang="cs-CZ" dirty="0" err="1"/>
              <a:t>This</a:t>
            </a:r>
            <a:r>
              <a:rPr lang="cs-CZ" dirty="0"/>
              <a:t> </a:t>
            </a:r>
            <a:r>
              <a:rPr lang="cs-CZ" dirty="0" err="1"/>
              <a:t>is</a:t>
            </a:r>
            <a:r>
              <a:rPr lang="cs-CZ" dirty="0"/>
              <a:t> a </a:t>
            </a:r>
            <a:r>
              <a:rPr lang="cs-CZ" dirty="0" err="1"/>
              <a:t>new</a:t>
            </a:r>
            <a:r>
              <a:rPr lang="cs-CZ" dirty="0"/>
              <a:t> trial </a:t>
            </a:r>
            <a:r>
              <a:rPr lang="cs-CZ" dirty="0" err="1"/>
              <a:t>which</a:t>
            </a:r>
            <a:r>
              <a:rPr lang="cs-CZ" dirty="0"/>
              <a:t> </a:t>
            </a:r>
            <a:r>
              <a:rPr lang="cs-CZ" dirty="0" err="1"/>
              <a:t>will</a:t>
            </a:r>
            <a:r>
              <a:rPr lang="cs-CZ" dirty="0"/>
              <a:t> </a:t>
            </a:r>
            <a:r>
              <a:rPr lang="cs-CZ" dirty="0" err="1"/>
              <a:t>be</a:t>
            </a:r>
            <a:r>
              <a:rPr lang="cs-CZ" dirty="0"/>
              <a:t> </a:t>
            </a:r>
            <a:r>
              <a:rPr lang="cs-CZ" dirty="0" err="1"/>
              <a:t>presented</a:t>
            </a:r>
            <a:r>
              <a:rPr lang="cs-CZ" dirty="0"/>
              <a:t> by GINECO as a </a:t>
            </a:r>
            <a:r>
              <a:rPr lang="cs-CZ" dirty="0" err="1"/>
              <a:t>new</a:t>
            </a:r>
            <a:r>
              <a:rPr lang="cs-CZ" dirty="0"/>
              <a:t> </a:t>
            </a:r>
            <a:r>
              <a:rPr lang="cs-CZ" dirty="0" err="1"/>
              <a:t>proposal</a:t>
            </a:r>
            <a:r>
              <a:rPr lang="cs-CZ" dirty="0"/>
              <a:t> </a:t>
            </a:r>
            <a:r>
              <a:rPr lang="cs-CZ" dirty="0" err="1"/>
              <a:t>at</a:t>
            </a:r>
            <a:r>
              <a:rPr lang="cs-CZ" dirty="0"/>
              <a:t> </a:t>
            </a:r>
            <a:r>
              <a:rPr lang="cs-CZ" dirty="0" err="1"/>
              <a:t>the</a:t>
            </a:r>
            <a:r>
              <a:rPr lang="cs-CZ" dirty="0"/>
              <a:t> </a:t>
            </a:r>
            <a:r>
              <a:rPr lang="cs-CZ" dirty="0" err="1"/>
              <a:t>Leuven</a:t>
            </a:r>
            <a:r>
              <a:rPr lang="cs-CZ" dirty="0"/>
              <a:t> ENGOT meeting. </a:t>
            </a:r>
            <a:endParaRPr lang="en-GB" dirty="0"/>
          </a:p>
        </p:txBody>
      </p:sp>
      <p:sp>
        <p:nvSpPr>
          <p:cNvPr id="4" name="Zástupný symbol pro číslo snímku 3">
            <a:extLst>
              <a:ext uri="{FF2B5EF4-FFF2-40B4-BE49-F238E27FC236}">
                <a16:creationId xmlns:a16="http://schemas.microsoft.com/office/drawing/2014/main" id="{E2EF6A31-1ADB-5307-E5E8-1F7F33D8B9AD}"/>
              </a:ext>
            </a:extLst>
          </p:cNvPr>
          <p:cNvSpPr>
            <a:spLocks noGrp="1"/>
          </p:cNvSpPr>
          <p:nvPr>
            <p:ph type="sldNum" sz="quarter" idx="5"/>
          </p:nvPr>
        </p:nvSpPr>
        <p:spPr/>
        <p:txBody>
          <a:bodyPr/>
          <a:lstStyle/>
          <a:p>
            <a:pPr defTabSz="964418">
              <a:defRPr/>
            </a:pPr>
            <a:fld id="{46EDFAFE-DE46-448B-ABCE-10E0E4A4F7AD}" type="slidenum">
              <a:rPr lang="cs-CZ">
                <a:solidFill>
                  <a:prstClr val="black"/>
                </a:solidFill>
                <a:latin typeface="Calibri" panose="020F0502020204030204"/>
              </a:rPr>
              <a:pPr defTabSz="964418">
                <a:defRPr/>
              </a:pPr>
              <a:t>3</a:t>
            </a:fld>
            <a:endParaRPr lang="cs-CZ">
              <a:solidFill>
                <a:prstClr val="black"/>
              </a:solidFill>
              <a:latin typeface="Calibri" panose="020F0502020204030204"/>
            </a:endParaRPr>
          </a:p>
        </p:txBody>
      </p:sp>
    </p:spTree>
    <p:extLst>
      <p:ext uri="{BB962C8B-B14F-4D97-AF65-F5344CB8AC3E}">
        <p14:creationId xmlns:p14="http://schemas.microsoft.com/office/powerpoint/2010/main" val="2102303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text, businesscard, screenshot, vector graphics&#10;&#10;Description automatically generated">
            <a:extLst>
              <a:ext uri="{FF2B5EF4-FFF2-40B4-BE49-F238E27FC236}">
                <a16:creationId xmlns:a16="http://schemas.microsoft.com/office/drawing/2014/main" id="{5C561590-34FC-4629-8F7D-EBAB499547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28675" y="2606687"/>
            <a:ext cx="103632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28675" y="4124337"/>
            <a:ext cx="85344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0272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4" name="Picture 3" descr="Background pattern&#10;&#10;Description automatically generated with medium confidence">
            <a:extLst>
              <a:ext uri="{FF2B5EF4-FFF2-40B4-BE49-F238E27FC236}">
                <a16:creationId xmlns:a16="http://schemas.microsoft.com/office/drawing/2014/main" id="{9C33DF47-9A8D-4740-9215-BC6707A9BD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625696" y="2636912"/>
            <a:ext cx="9409045" cy="1752600"/>
          </a:xfrm>
          <a:prstGeom prst="rect">
            <a:avLst/>
          </a:prstGeom>
        </p:spPr>
        <p:txBody>
          <a:bodyPr lIns="0" tIns="0" rIns="0" bIns="0"/>
          <a:lstStyle>
            <a:lvl1pPr marL="0" indent="0" algn="l">
              <a:buNone/>
              <a:defRPr sz="2400" b="0">
                <a:solidFill>
                  <a:schemeClr val="tx1">
                    <a:tint val="75000"/>
                  </a:schemeClr>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1">
            <a:extLst>
              <a:ext uri="{FF2B5EF4-FFF2-40B4-BE49-F238E27FC236}">
                <a16:creationId xmlns:a16="http://schemas.microsoft.com/office/drawing/2014/main" id="{6A242E78-6FDB-4363-804D-02B8556C09BE}"/>
              </a:ext>
            </a:extLst>
          </p:cNvPr>
          <p:cNvSpPr>
            <a:spLocks noGrp="1"/>
          </p:cNvSpPr>
          <p:nvPr>
            <p:ph type="title" hasCustomPrompt="1"/>
          </p:nvPr>
        </p:nvSpPr>
        <p:spPr>
          <a:xfrm>
            <a:off x="625696" y="638175"/>
            <a:ext cx="9563100" cy="1105434"/>
          </a:xfrm>
        </p:spPr>
        <p:txBody>
          <a:bodyPr anchor="ctr">
            <a:normAutofit/>
          </a:bodyPr>
          <a:lstStyle>
            <a:lvl1pPr algn="l">
              <a:defRPr sz="3200">
                <a:solidFill>
                  <a:schemeClr val="bg1">
                    <a:lumMod val="95000"/>
                  </a:schemeClr>
                </a:solidFill>
                <a:latin typeface="Verdana"/>
                <a:cs typeface="Verdana"/>
              </a:defRPr>
            </a:lvl1pPr>
          </a:lstStyle>
          <a:p>
            <a:r>
              <a:rPr lang="en-US" dirty="0"/>
              <a:t>Click to edit title </a:t>
            </a:r>
            <a:r>
              <a:rPr lang="cs-CZ" dirty="0" err="1"/>
              <a:t>of</a:t>
            </a:r>
            <a:r>
              <a:rPr lang="cs-CZ" dirty="0"/>
              <a:t> the session</a:t>
            </a:r>
            <a:endParaRPr lang="en-US" dirty="0"/>
          </a:p>
        </p:txBody>
      </p:sp>
    </p:spTree>
    <p:extLst>
      <p:ext uri="{BB962C8B-B14F-4D97-AF65-F5344CB8AC3E}">
        <p14:creationId xmlns:p14="http://schemas.microsoft.com/office/powerpoint/2010/main" val="203150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Just Titl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04F905-4E6D-4BAB-837A-FA602D3F147B}"/>
              </a:ext>
            </a:extLst>
          </p:cNvPr>
          <p:cNvSpPr>
            <a:spLocks noGrp="1"/>
          </p:cNvSpPr>
          <p:nvPr>
            <p:ph type="title" hasCustomPrompt="1"/>
          </p:nvPr>
        </p:nvSpPr>
        <p:spPr/>
        <p:txBody>
          <a:bodyPr/>
          <a:lstStyle>
            <a:lvl1pPr algn="l">
              <a:defRPr/>
            </a:lvl1pPr>
          </a:lstStyle>
          <a:p>
            <a:r>
              <a:rPr lang="cs-CZ" dirty="0"/>
              <a:t>Enter </a:t>
            </a:r>
            <a:r>
              <a:rPr lang="cs-CZ" dirty="0" err="1"/>
              <a:t>your</a:t>
            </a:r>
            <a:r>
              <a:rPr lang="cs-CZ" dirty="0"/>
              <a:t> </a:t>
            </a:r>
            <a:r>
              <a:rPr lang="cs-CZ" dirty="0" err="1"/>
              <a:t>title</a:t>
            </a:r>
            <a:r>
              <a:rPr lang="cs-CZ" dirty="0"/>
              <a:t> </a:t>
            </a:r>
            <a:r>
              <a:rPr lang="cs-CZ" dirty="0" err="1"/>
              <a:t>here</a:t>
            </a:r>
            <a:endParaRPr lang="cs-CZ" dirty="0"/>
          </a:p>
        </p:txBody>
      </p:sp>
    </p:spTree>
    <p:extLst>
      <p:ext uri="{BB962C8B-B14F-4D97-AF65-F5344CB8AC3E}">
        <p14:creationId xmlns:p14="http://schemas.microsoft.com/office/powerpoint/2010/main" val="371606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subtitles">
    <p:spTree>
      <p:nvGrpSpPr>
        <p:cNvPr id="1" name=""/>
        <p:cNvGrpSpPr/>
        <p:nvPr/>
      </p:nvGrpSpPr>
      <p:grpSpPr>
        <a:xfrm>
          <a:off x="0" y="0"/>
          <a:ext cx="0" cy="0"/>
          <a:chOff x="0" y="0"/>
          <a:chExt cx="0" cy="0"/>
        </a:xfrm>
      </p:grpSpPr>
      <p:sp>
        <p:nvSpPr>
          <p:cNvPr id="2" name="Title 1"/>
          <p:cNvSpPr>
            <a:spLocks noGrp="1"/>
          </p:cNvSpPr>
          <p:nvPr>
            <p:ph type="title"/>
          </p:nvPr>
        </p:nvSpPr>
        <p:spPr>
          <a:xfrm>
            <a:off x="596902" y="0"/>
            <a:ext cx="9563100" cy="1105434"/>
          </a:xfrm>
        </p:spPr>
        <p:txBody>
          <a:bodyPr anchor="ctr">
            <a:normAutofit/>
          </a:bodyPr>
          <a:lstStyle>
            <a:lvl1pPr algn="l">
              <a:defRPr sz="2700">
                <a:solidFill>
                  <a:srgbClr val="64408D"/>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1016000" y="1631437"/>
            <a:ext cx="10160000" cy="4428051"/>
          </a:xfrm>
        </p:spPr>
        <p:txBody>
          <a:bodyPr>
            <a:normAutofit/>
          </a:bodyPr>
          <a:lstStyle>
            <a:lvl1pPr>
              <a:defRPr sz="2400">
                <a:solidFill>
                  <a:schemeClr val="tx1">
                    <a:lumMod val="65000"/>
                    <a:lumOff val="35000"/>
                  </a:schemeClr>
                </a:solidFill>
                <a:latin typeface="Verdana" panose="020B0604030504040204" pitchFamily="34" charset="0"/>
                <a:ea typeface="Verdana" panose="020B0604030504040204" pitchFamily="34" charset="0"/>
              </a:defRPr>
            </a:lvl1pPr>
            <a:lvl2pPr>
              <a:defRPr sz="2400">
                <a:solidFill>
                  <a:schemeClr val="tx1">
                    <a:lumMod val="65000"/>
                    <a:lumOff val="35000"/>
                  </a:schemeClr>
                </a:solidFill>
                <a:latin typeface="Verdana" panose="020B0604030504040204" pitchFamily="34" charset="0"/>
                <a:ea typeface="Verdana" panose="020B0604030504040204" pitchFamily="34" charset="0"/>
              </a:defRPr>
            </a:lvl2pPr>
            <a:lvl3pPr>
              <a:defRPr sz="2400">
                <a:solidFill>
                  <a:schemeClr val="tx1">
                    <a:lumMod val="65000"/>
                    <a:lumOff val="35000"/>
                  </a:schemeClr>
                </a:solidFill>
                <a:latin typeface="Verdana" panose="020B0604030504040204" pitchFamily="34" charset="0"/>
                <a:ea typeface="Verdana" panose="020B0604030504040204" pitchFamily="34" charset="0"/>
              </a:defRPr>
            </a:lvl3pPr>
            <a:lvl4pPr>
              <a:defRPr sz="2400">
                <a:solidFill>
                  <a:schemeClr val="tx1">
                    <a:lumMod val="65000"/>
                    <a:lumOff val="35000"/>
                  </a:schemeClr>
                </a:solidFill>
                <a:latin typeface="Verdana" panose="020B0604030504040204" pitchFamily="34" charset="0"/>
                <a:ea typeface="Verdana" panose="020B0604030504040204" pitchFamily="34" charset="0"/>
              </a:defRPr>
            </a:lvl4pPr>
            <a:lvl5pPr>
              <a:defRPr sz="2400">
                <a:solidFill>
                  <a:schemeClr val="tx1">
                    <a:lumMod val="65000"/>
                    <a:lumOff val="35000"/>
                  </a:schemeClr>
                </a:solidFill>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480817" y="6428788"/>
            <a:ext cx="629329" cy="429237"/>
          </a:xfrm>
          <a:prstGeom prst="rect">
            <a:avLst/>
          </a:prstGeom>
        </p:spPr>
        <p:txBody>
          <a:bodyPr/>
          <a:lstStyle>
            <a:lvl1pPr>
              <a:defRPr sz="1100">
                <a:solidFill>
                  <a:schemeClr val="bg1"/>
                </a:solidFill>
                <a:latin typeface="Verdana"/>
                <a:cs typeface="Verdana"/>
              </a:defRPr>
            </a:lvl1pPr>
          </a:lstStyle>
          <a:p>
            <a:fld id="{1897674E-16A8-EB4C-8FFD-274426B9B8AB}" type="slidenum">
              <a:rPr lang="en-US" smtClean="0">
                <a:solidFill>
                  <a:prstClr val="white"/>
                </a:solidFill>
              </a:rPr>
              <a:pPr/>
              <a:t>‹nr.›</a:t>
            </a:fld>
            <a:endParaRPr lang="en-US" dirty="0">
              <a:solidFill>
                <a:prstClr val="white"/>
              </a:solidFill>
            </a:endParaRPr>
          </a:p>
        </p:txBody>
      </p:sp>
    </p:spTree>
    <p:extLst>
      <p:ext uri="{BB962C8B-B14F-4D97-AF65-F5344CB8AC3E}">
        <p14:creationId xmlns:p14="http://schemas.microsoft.com/office/powerpoint/2010/main" val="184731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8D9ED-DD41-7E40-BEB1-2875683FFD65}"/>
              </a:ext>
            </a:extLst>
          </p:cNvPr>
          <p:cNvSpPr>
            <a:spLocks noGrp="1"/>
          </p:cNvSpPr>
          <p:nvPr>
            <p:ph type="title" hasCustomPrompt="1"/>
          </p:nvPr>
        </p:nvSpPr>
        <p:spPr/>
        <p:txBody>
          <a:bodyPr/>
          <a:lstStyle/>
          <a:p>
            <a:r>
              <a:rPr lang="cs-CZ" dirty="0"/>
              <a:t>Enter </a:t>
            </a:r>
            <a:r>
              <a:rPr lang="cs-CZ" dirty="0" err="1"/>
              <a:t>your</a:t>
            </a:r>
            <a:r>
              <a:rPr lang="cs-CZ" dirty="0"/>
              <a:t> </a:t>
            </a:r>
            <a:r>
              <a:rPr lang="cs-CZ" dirty="0" err="1"/>
              <a:t>title</a:t>
            </a:r>
            <a:r>
              <a:rPr lang="cs-CZ" dirty="0"/>
              <a:t> </a:t>
            </a:r>
            <a:r>
              <a:rPr lang="cs-CZ" dirty="0" err="1"/>
              <a:t>here</a:t>
            </a:r>
            <a:endParaRPr lang="es-ES" dirty="0"/>
          </a:p>
        </p:txBody>
      </p:sp>
      <p:sp>
        <p:nvSpPr>
          <p:cNvPr id="3" name="Marcador de contenido 2">
            <a:extLst>
              <a:ext uri="{FF2B5EF4-FFF2-40B4-BE49-F238E27FC236}">
                <a16:creationId xmlns:a16="http://schemas.microsoft.com/office/drawing/2014/main" id="{D0336862-3CD7-1F42-913C-A6D178F54AAC}"/>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Marcador de contenido 3">
            <a:extLst>
              <a:ext uri="{FF2B5EF4-FFF2-40B4-BE49-F238E27FC236}">
                <a16:creationId xmlns:a16="http://schemas.microsoft.com/office/drawing/2014/main" id="{96C4DA63-9184-B949-A87F-48D2055799E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847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Thank you">
    <p:spTree>
      <p:nvGrpSpPr>
        <p:cNvPr id="1" name=""/>
        <p:cNvGrpSpPr/>
        <p:nvPr/>
      </p:nvGrpSpPr>
      <p:grpSpPr>
        <a:xfrm>
          <a:off x="0" y="0"/>
          <a:ext cx="0" cy="0"/>
          <a:chOff x="0" y="0"/>
          <a:chExt cx="0" cy="0"/>
        </a:xfrm>
      </p:grpSpPr>
      <p:sp>
        <p:nvSpPr>
          <p:cNvPr id="2" name="Marcador de posición de fecha 1">
            <a:extLst>
              <a:ext uri="{FF2B5EF4-FFF2-40B4-BE49-F238E27FC236}">
                <a16:creationId xmlns:a16="http://schemas.microsoft.com/office/drawing/2014/main" id="{81FADBAD-D659-7045-87FD-502CA965DA56}"/>
              </a:ext>
            </a:extLst>
          </p:cNvPr>
          <p:cNvSpPr>
            <a:spLocks noGrp="1"/>
          </p:cNvSpPr>
          <p:nvPr>
            <p:ph type="dt" sz="half" idx="10"/>
          </p:nvPr>
        </p:nvSpPr>
        <p:spPr>
          <a:xfrm>
            <a:off x="609600" y="6356375"/>
            <a:ext cx="2844800" cy="365125"/>
          </a:xfrm>
          <a:prstGeom prst="rect">
            <a:avLst/>
          </a:prstGeom>
        </p:spPr>
        <p:txBody>
          <a:bodyPr/>
          <a:lstStyle/>
          <a:p>
            <a:fld id="{0AFA1412-6D6C-B34A-8CE5-3FA5EEF758B9}" type="datetimeFigureOut">
              <a:rPr lang="es-ES" smtClean="0"/>
              <a:t>07/03/2024</a:t>
            </a:fld>
            <a:endParaRPr lang="es-ES"/>
          </a:p>
        </p:txBody>
      </p:sp>
      <p:sp>
        <p:nvSpPr>
          <p:cNvPr id="3" name="Marcador de posición de pie de página 2">
            <a:extLst>
              <a:ext uri="{FF2B5EF4-FFF2-40B4-BE49-F238E27FC236}">
                <a16:creationId xmlns:a16="http://schemas.microsoft.com/office/drawing/2014/main" id="{0C6CF0CD-5E56-4843-9E8E-1F19F71842B6}"/>
              </a:ext>
            </a:extLst>
          </p:cNvPr>
          <p:cNvSpPr>
            <a:spLocks noGrp="1"/>
          </p:cNvSpPr>
          <p:nvPr>
            <p:ph type="ftr" sz="quarter" idx="11"/>
          </p:nvPr>
        </p:nvSpPr>
        <p:spPr>
          <a:xfrm>
            <a:off x="4165600" y="6356375"/>
            <a:ext cx="3860800" cy="365125"/>
          </a:xfrm>
          <a:prstGeom prst="rect">
            <a:avLst/>
          </a:prstGeom>
        </p:spPr>
        <p:txBody>
          <a:bodyPr/>
          <a:lstStyle/>
          <a:p>
            <a:endParaRPr lang="es-ES"/>
          </a:p>
        </p:txBody>
      </p:sp>
      <p:sp>
        <p:nvSpPr>
          <p:cNvPr id="4" name="Marcador de posición de número de diapositiva 3">
            <a:extLst>
              <a:ext uri="{FF2B5EF4-FFF2-40B4-BE49-F238E27FC236}">
                <a16:creationId xmlns:a16="http://schemas.microsoft.com/office/drawing/2014/main" id="{07165FDB-91E8-2549-BB58-85AD60BD9E30}"/>
              </a:ext>
            </a:extLst>
          </p:cNvPr>
          <p:cNvSpPr>
            <a:spLocks noGrp="1"/>
          </p:cNvSpPr>
          <p:nvPr>
            <p:ph type="sldNum" sz="quarter" idx="12"/>
          </p:nvPr>
        </p:nvSpPr>
        <p:spPr>
          <a:xfrm>
            <a:off x="8737600" y="6356375"/>
            <a:ext cx="2844800" cy="365125"/>
          </a:xfrm>
          <a:prstGeom prst="rect">
            <a:avLst/>
          </a:prstGeom>
        </p:spPr>
        <p:txBody>
          <a:bodyPr/>
          <a:lstStyle/>
          <a:p>
            <a:fld id="{6A60DA95-3E15-CE43-9AB7-98EF5EDACCA9}" type="slidenum">
              <a:rPr lang="es-ES" smtClean="0"/>
              <a:t>‹nr.›</a:t>
            </a:fld>
            <a:endParaRPr lang="es-ES"/>
          </a:p>
        </p:txBody>
      </p:sp>
      <p:pic>
        <p:nvPicPr>
          <p:cNvPr id="7" name="Picture 6" descr="A screenshot of a computer&#10;&#10;Description automatically generated with low confidence">
            <a:extLst>
              <a:ext uri="{FF2B5EF4-FFF2-40B4-BE49-F238E27FC236}">
                <a16:creationId xmlns:a16="http://schemas.microsoft.com/office/drawing/2014/main" id="{4A74E31E-B106-4971-92E0-B2F963CA69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750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74C7FB82-4608-438C-8D75-2081537720E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812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4028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457200" rtl="0" eaLnBrk="1" latinLnBrk="0" hangingPunct="1">
        <a:spcBef>
          <a:spcPct val="0"/>
        </a:spcBef>
        <a:buNone/>
        <a:defRPr sz="4000" kern="1200">
          <a:solidFill>
            <a:srgbClr val="64408D"/>
          </a:solidFill>
          <a:latin typeface="Verdana Pro" panose="020B0604030504040204" pitchFamily="34" charset="0"/>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Verdana Pro" panose="020B0604030504040204" pitchFamily="34" charset="0"/>
          <a:ea typeface="+mn-ea"/>
          <a:cs typeface="+mn-cs"/>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Verdana Pro" panose="020B0604030504040204" pitchFamily="34" charset="0"/>
          <a:ea typeface="+mn-ea"/>
          <a:cs typeface="+mn-cs"/>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Verdana Pro" panose="020B0604030504040204" pitchFamily="34" charset="0"/>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Verdana Pro" panose="020B0604030504040204" pitchFamily="34" charset="0"/>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Verdana Pro" panose="020B060403050404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6A55416-4FE3-B5F5-314F-689898857994}"/>
              </a:ext>
            </a:extLst>
          </p:cNvPr>
          <p:cNvSpPr>
            <a:spLocks noGrp="1"/>
          </p:cNvSpPr>
          <p:nvPr>
            <p:ph type="ctrTitle"/>
          </p:nvPr>
        </p:nvSpPr>
        <p:spPr>
          <a:xfrm>
            <a:off x="735910" y="3587347"/>
            <a:ext cx="10363200" cy="1470025"/>
          </a:xfrm>
        </p:spPr>
        <p:txBody>
          <a:bodyPr>
            <a:normAutofit fontScale="90000"/>
          </a:bodyPr>
          <a:lstStyle/>
          <a:p>
            <a:pPr algn="ctr"/>
            <a:r>
              <a:rPr lang="da-DK" b="1" dirty="0"/>
              <a:t>Clinical Trials </a:t>
            </a:r>
            <a:r>
              <a:rPr lang="da-DK" b="1" dirty="0" err="1"/>
              <a:t>Educational</a:t>
            </a:r>
            <a:r>
              <a:rPr lang="da-DK" b="1" dirty="0"/>
              <a:t> Workshop</a:t>
            </a:r>
            <a:br>
              <a:rPr lang="da-DK" b="1" dirty="0"/>
            </a:br>
            <a:r>
              <a:rPr lang="da-DK" dirty="0"/>
              <a:t>How to </a:t>
            </a:r>
            <a:r>
              <a:rPr lang="da-DK" dirty="0" err="1"/>
              <a:t>read</a:t>
            </a:r>
            <a:r>
              <a:rPr lang="da-DK" dirty="0"/>
              <a:t> and understand a </a:t>
            </a:r>
            <a:r>
              <a:rPr lang="da-DK" dirty="0" err="1"/>
              <a:t>clinical</a:t>
            </a:r>
            <a:r>
              <a:rPr lang="da-DK" dirty="0"/>
              <a:t> </a:t>
            </a:r>
            <a:r>
              <a:rPr lang="da-DK" dirty="0" err="1"/>
              <a:t>trial</a:t>
            </a:r>
            <a:r>
              <a:rPr lang="da-DK" dirty="0"/>
              <a:t> </a:t>
            </a:r>
            <a:r>
              <a:rPr lang="da-DK" dirty="0" err="1"/>
              <a:t>protocol</a:t>
            </a:r>
            <a:r>
              <a:rPr lang="da-DK" dirty="0"/>
              <a:t> </a:t>
            </a:r>
            <a:br>
              <a:rPr lang="da-DK" b="1" dirty="0"/>
            </a:br>
            <a:endParaRPr lang="cs-CZ" b="1" dirty="0"/>
          </a:p>
        </p:txBody>
      </p:sp>
      <p:pic>
        <p:nvPicPr>
          <p:cNvPr id="6" name="Obrázek 5" descr="Obsah obrázku text, panoráma, snímek obrazovky&#10;&#10;Popis byl vytvořen automaticky">
            <a:extLst>
              <a:ext uri="{FF2B5EF4-FFF2-40B4-BE49-F238E27FC236}">
                <a16:creationId xmlns:a16="http://schemas.microsoft.com/office/drawing/2014/main" id="{E1FDA1DD-5DFF-1B52-E259-281B88883692}"/>
              </a:ext>
            </a:extLst>
          </p:cNvPr>
          <p:cNvPicPr>
            <a:picLocks noChangeAspect="1"/>
          </p:cNvPicPr>
          <p:nvPr/>
        </p:nvPicPr>
        <p:blipFill>
          <a:blip r:embed="rId2"/>
          <a:stretch>
            <a:fillRect/>
          </a:stretch>
        </p:blipFill>
        <p:spPr>
          <a:xfrm>
            <a:off x="-7573" y="3278"/>
            <a:ext cx="12207146" cy="1526402"/>
          </a:xfrm>
          <a:prstGeom prst="rect">
            <a:avLst/>
          </a:prstGeom>
        </p:spPr>
      </p:pic>
    </p:spTree>
    <p:extLst>
      <p:ext uri="{BB962C8B-B14F-4D97-AF65-F5344CB8AC3E}">
        <p14:creationId xmlns:p14="http://schemas.microsoft.com/office/powerpoint/2010/main" val="4192694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a:extLst>
              <a:ext uri="{FF2B5EF4-FFF2-40B4-BE49-F238E27FC236}">
                <a16:creationId xmlns:a16="http://schemas.microsoft.com/office/drawing/2014/main" id="{AC530D83-F8B8-DAF3-4BC1-F5345FF08943}"/>
              </a:ext>
            </a:extLst>
          </p:cNvPr>
          <p:cNvSpPr txBox="1"/>
          <p:nvPr/>
        </p:nvSpPr>
        <p:spPr>
          <a:xfrm>
            <a:off x="649356" y="1517346"/>
            <a:ext cx="10429461" cy="614636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How to read and understand a CT protocol – the PRIMA trial as an example.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b="1" dirty="0">
              <a:solidFill>
                <a:srgbClr val="7030A0"/>
              </a:solidFill>
              <a:latin typeface="Calibri"/>
              <a:ea typeface="Verdan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Stratification factor:</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If we have red apples,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green apples and oranges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in a trial, we have to make sure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that there are equal numbers</a:t>
            </a:r>
            <a:br>
              <a:rPr kumimoji="0" lang="en-GB" sz="300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br>
            <a:r>
              <a:rPr kumimoji="0" lang="en-GB" sz="300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of each in every arm.</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3000" dirty="0">
              <a:solidFill>
                <a:srgbClr val="7030A0"/>
              </a:solidFill>
              <a:latin typeface="Calibri"/>
              <a:ea typeface="Verdan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3000" dirty="0">
              <a:solidFill>
                <a:srgbClr val="7030A0"/>
              </a:solidFill>
              <a:latin typeface="Calibri"/>
              <a:ea typeface="Verdan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3000" dirty="0">
              <a:solidFill>
                <a:srgbClr val="7030A0"/>
              </a:solidFill>
              <a:latin typeface="Calibri"/>
              <a:ea typeface="Verdana" panose="020B0604030504040204" pitchFamily="34" charset="0"/>
            </a:endParaRPr>
          </a:p>
        </p:txBody>
      </p:sp>
      <p:sp>
        <p:nvSpPr>
          <p:cNvPr id="14" name="TextovéPole 13">
            <a:extLst>
              <a:ext uri="{FF2B5EF4-FFF2-40B4-BE49-F238E27FC236}">
                <a16:creationId xmlns:a16="http://schemas.microsoft.com/office/drawing/2014/main" id="{D119F4B4-1348-07A9-D346-32869D84BF11}"/>
              </a:ext>
            </a:extLst>
          </p:cNvPr>
          <p:cNvSpPr txBox="1"/>
          <p:nvPr/>
        </p:nvSpPr>
        <p:spPr>
          <a:xfrm>
            <a:off x="1007165" y="451651"/>
            <a:ext cx="78507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da-DK" sz="4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ENGAGe </a:t>
            </a:r>
            <a:r>
              <a:rPr kumimoji="0" lang="da-DK"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rPr>
              <a:t>Patient Advocacy Seminar</a:t>
            </a:r>
            <a:endParaRPr kumimoji="0" lang="cs-CZ"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endParaRPr>
          </a:p>
        </p:txBody>
      </p:sp>
      <p:pic>
        <p:nvPicPr>
          <p:cNvPr id="3" name="Billede 2">
            <a:extLst>
              <a:ext uri="{FF2B5EF4-FFF2-40B4-BE49-F238E27FC236}">
                <a16:creationId xmlns:a16="http://schemas.microsoft.com/office/drawing/2014/main" id="{9C85CDBC-59B7-D8BF-F58A-DA9A19C48CF3}"/>
              </a:ext>
            </a:extLst>
          </p:cNvPr>
          <p:cNvPicPr>
            <a:picLocks noChangeAspect="1"/>
          </p:cNvPicPr>
          <p:nvPr/>
        </p:nvPicPr>
        <p:blipFill>
          <a:blip r:embed="rId2"/>
          <a:stretch>
            <a:fillRect/>
          </a:stretch>
        </p:blipFill>
        <p:spPr>
          <a:xfrm>
            <a:off x="6276545" y="2440519"/>
            <a:ext cx="4961298" cy="3234725"/>
          </a:xfrm>
          <a:prstGeom prst="rect">
            <a:avLst/>
          </a:prstGeom>
        </p:spPr>
      </p:pic>
      <p:pic>
        <p:nvPicPr>
          <p:cNvPr id="2" name="Obrázek 5" descr="Obsah obrázku text, panoráma, snímek obrazovky&#10;&#10;Popis byl vytvořen automaticky">
            <a:extLst>
              <a:ext uri="{FF2B5EF4-FFF2-40B4-BE49-F238E27FC236}">
                <a16:creationId xmlns:a16="http://schemas.microsoft.com/office/drawing/2014/main" id="{4C03495A-DABB-359A-5103-ADCED742476E}"/>
              </a:ext>
            </a:extLst>
          </p:cNvPr>
          <p:cNvPicPr>
            <a:picLocks noChangeAspect="1"/>
          </p:cNvPicPr>
          <p:nvPr/>
        </p:nvPicPr>
        <p:blipFill>
          <a:blip r:embed="rId3"/>
          <a:stretch>
            <a:fillRect/>
          </a:stretch>
        </p:blipFill>
        <p:spPr>
          <a:xfrm>
            <a:off x="-7573" y="3278"/>
            <a:ext cx="12207146" cy="1526402"/>
          </a:xfrm>
          <a:prstGeom prst="rect">
            <a:avLst/>
          </a:prstGeom>
        </p:spPr>
      </p:pic>
    </p:spTree>
    <p:extLst>
      <p:ext uri="{BB962C8B-B14F-4D97-AF65-F5344CB8AC3E}">
        <p14:creationId xmlns:p14="http://schemas.microsoft.com/office/powerpoint/2010/main" val="959212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a:extLst>
              <a:ext uri="{FF2B5EF4-FFF2-40B4-BE49-F238E27FC236}">
                <a16:creationId xmlns:a16="http://schemas.microsoft.com/office/drawing/2014/main" id="{AC530D83-F8B8-DAF3-4BC1-F5345FF08943}"/>
              </a:ext>
            </a:extLst>
          </p:cNvPr>
          <p:cNvSpPr txBox="1"/>
          <p:nvPr/>
        </p:nvSpPr>
        <p:spPr>
          <a:xfrm>
            <a:off x="902772" y="1687679"/>
            <a:ext cx="10386456" cy="636045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How to read and understand a CT protocol – the PRIMA trial as an example.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100" b="1" dirty="0">
              <a:solidFill>
                <a:srgbClr val="7030A0"/>
              </a:solidFill>
              <a:latin typeface="Calibri"/>
              <a:ea typeface="Verdan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Define the study population – </a:t>
            </a:r>
            <a: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in this case patients with stage III and stage IV disease</a:t>
            </a:r>
            <a:r>
              <a:rPr lang="en-GB" sz="3000" b="1" dirty="0">
                <a:solidFill>
                  <a:srgbClr val="7030A0"/>
                </a:solidFill>
                <a:latin typeface="Calibri"/>
                <a:ea typeface="Verdana" panose="020B0604030504040204" pitchFamily="34" charset="0"/>
              </a:rPr>
              <a:t> -</a:t>
            </a:r>
            <a: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 </a:t>
            </a:r>
            <a:r>
              <a:rPr kumimoji="0" lang="en-GB" sz="3000" b="1" i="0" u="none" strike="noStrike" kern="1200" cap="none" spc="0" normalizeH="0" baseline="0" noProof="0" dirty="0" err="1">
                <a:ln>
                  <a:noFill/>
                </a:ln>
                <a:solidFill>
                  <a:srgbClr val="7030A0"/>
                </a:solidFill>
                <a:effectLst/>
                <a:uLnTx/>
                <a:uFillTx/>
                <a:latin typeface="Calibri"/>
                <a:ea typeface="Verdana" panose="020B0604030504040204" pitchFamily="34" charset="0"/>
                <a:cs typeface="+mn-cs"/>
              </a:rPr>
              <a:t>BRCAmut</a:t>
            </a:r>
            <a: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 HRD positive, HRD negative.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3000" b="1" dirty="0">
              <a:solidFill>
                <a:srgbClr val="7030A0"/>
              </a:solidFill>
              <a:latin typeface="Calibri"/>
              <a:ea typeface="Verdan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3000" dirty="0">
                <a:solidFill>
                  <a:srgbClr val="7030A0"/>
                </a:solidFill>
                <a:latin typeface="Calibri"/>
                <a:ea typeface="Verdana" panose="020B0604030504040204" pitchFamily="34" charset="0"/>
              </a:rPr>
              <a:t>Then there are the </a:t>
            </a:r>
            <a:r>
              <a:rPr lang="en-GB" sz="3000" b="1" dirty="0">
                <a:solidFill>
                  <a:srgbClr val="7030A0"/>
                </a:solidFill>
                <a:latin typeface="Calibri"/>
                <a:ea typeface="Verdana" panose="020B0604030504040204" pitchFamily="34" charset="0"/>
              </a:rPr>
              <a:t>Key inclusion criteria and Key exclusion criteria</a:t>
            </a:r>
            <a:r>
              <a:rPr lang="en-GB" sz="3000" dirty="0">
                <a:solidFill>
                  <a:srgbClr val="7030A0"/>
                </a:solidFill>
                <a:latin typeface="Calibri"/>
                <a:ea typeface="Verdana" panose="020B0604030504040204" pitchFamily="34" charset="0"/>
              </a:rPr>
              <a:t>. Can also be called </a:t>
            </a:r>
            <a:r>
              <a:rPr lang="en-GB" sz="3000" b="1" dirty="0">
                <a:solidFill>
                  <a:srgbClr val="7030A0"/>
                </a:solidFill>
                <a:latin typeface="Calibri"/>
                <a:ea typeface="Verdana" panose="020B0604030504040204" pitchFamily="34" charset="0"/>
              </a:rPr>
              <a:t>the eligibility criteria.</a:t>
            </a:r>
            <a:endParaRPr lang="en-GB" sz="3000" dirty="0">
              <a:solidFill>
                <a:srgbClr val="7030A0"/>
              </a:solidFill>
              <a:latin typeface="Calibri"/>
              <a:ea typeface="Verdan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3000" dirty="0">
              <a:solidFill>
                <a:srgbClr val="7030A0"/>
              </a:solidFill>
              <a:latin typeface="Calibri"/>
              <a:ea typeface="Verdan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3000" dirty="0">
              <a:solidFill>
                <a:srgbClr val="7030A0"/>
              </a:solidFill>
              <a:latin typeface="Calibri"/>
              <a:ea typeface="Verdan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100" dirty="0">
              <a:solidFill>
                <a:srgbClr val="7030A0"/>
              </a:solidFill>
              <a:latin typeface="Calibri"/>
              <a:ea typeface="Verdan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3000" dirty="0">
              <a:solidFill>
                <a:srgbClr val="7030A0"/>
              </a:solidFill>
              <a:latin typeface="Calibri"/>
              <a:ea typeface="Verdana" panose="020B0604030504040204" pitchFamily="34" charset="0"/>
            </a:endParaRPr>
          </a:p>
        </p:txBody>
      </p:sp>
      <p:sp>
        <p:nvSpPr>
          <p:cNvPr id="14" name="TextovéPole 13">
            <a:extLst>
              <a:ext uri="{FF2B5EF4-FFF2-40B4-BE49-F238E27FC236}">
                <a16:creationId xmlns:a16="http://schemas.microsoft.com/office/drawing/2014/main" id="{D119F4B4-1348-07A9-D346-32869D84BF11}"/>
              </a:ext>
            </a:extLst>
          </p:cNvPr>
          <p:cNvSpPr txBox="1"/>
          <p:nvPr/>
        </p:nvSpPr>
        <p:spPr>
          <a:xfrm>
            <a:off x="1166191" y="517912"/>
            <a:ext cx="78507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da-DK" sz="4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ENGAGe </a:t>
            </a:r>
            <a:r>
              <a:rPr kumimoji="0" lang="da-DK"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rPr>
              <a:t>Patient Advocacy Seminar</a:t>
            </a:r>
            <a:endParaRPr kumimoji="0" lang="cs-CZ"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endParaRPr>
          </a:p>
        </p:txBody>
      </p:sp>
      <p:pic>
        <p:nvPicPr>
          <p:cNvPr id="2" name="Obrázek 5" descr="Obsah obrázku text, panoráma, snímek obrazovky&#10;&#10;Popis byl vytvořen automaticky">
            <a:extLst>
              <a:ext uri="{FF2B5EF4-FFF2-40B4-BE49-F238E27FC236}">
                <a16:creationId xmlns:a16="http://schemas.microsoft.com/office/drawing/2014/main" id="{5CDEFA59-86AF-7B05-4C8D-E510E7C62106}"/>
              </a:ext>
            </a:extLst>
          </p:cNvPr>
          <p:cNvPicPr>
            <a:picLocks noChangeAspect="1"/>
          </p:cNvPicPr>
          <p:nvPr/>
        </p:nvPicPr>
        <p:blipFill>
          <a:blip r:embed="rId2"/>
          <a:stretch>
            <a:fillRect/>
          </a:stretch>
        </p:blipFill>
        <p:spPr>
          <a:xfrm>
            <a:off x="-7573" y="3278"/>
            <a:ext cx="12207146" cy="1526402"/>
          </a:xfrm>
          <a:prstGeom prst="rect">
            <a:avLst/>
          </a:prstGeom>
        </p:spPr>
      </p:pic>
    </p:spTree>
    <p:extLst>
      <p:ext uri="{BB962C8B-B14F-4D97-AF65-F5344CB8AC3E}">
        <p14:creationId xmlns:p14="http://schemas.microsoft.com/office/powerpoint/2010/main" val="101310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484B6-7B36-D77C-1918-BCF41661535D}"/>
            </a:ext>
          </a:extLst>
        </p:cNvPr>
        <p:cNvGrpSpPr/>
        <p:nvPr/>
      </p:nvGrpSpPr>
      <p:grpSpPr>
        <a:xfrm>
          <a:off x="0" y="0"/>
          <a:ext cx="0" cy="0"/>
          <a:chOff x="0" y="0"/>
          <a:chExt cx="0" cy="0"/>
        </a:xfrm>
      </p:grpSpPr>
      <p:sp>
        <p:nvSpPr>
          <p:cNvPr id="14" name="TextovéPole 13">
            <a:extLst>
              <a:ext uri="{FF2B5EF4-FFF2-40B4-BE49-F238E27FC236}">
                <a16:creationId xmlns:a16="http://schemas.microsoft.com/office/drawing/2014/main" id="{DE0E21A3-695B-3941-E67F-CEA3F9AAB61A}"/>
              </a:ext>
            </a:extLst>
          </p:cNvPr>
          <p:cNvSpPr txBox="1"/>
          <p:nvPr/>
        </p:nvSpPr>
        <p:spPr>
          <a:xfrm>
            <a:off x="1192696" y="399954"/>
            <a:ext cx="78507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da-DK" sz="4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ENGAGe </a:t>
            </a:r>
            <a:r>
              <a:rPr kumimoji="0" lang="da-DK"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rPr>
              <a:t>Patient Advocacy Seminar</a:t>
            </a:r>
            <a:endParaRPr kumimoji="0" lang="cs-CZ"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endParaRPr>
          </a:p>
        </p:txBody>
      </p:sp>
      <p:sp>
        <p:nvSpPr>
          <p:cNvPr id="3" name="Tekstfelt 2">
            <a:extLst>
              <a:ext uri="{FF2B5EF4-FFF2-40B4-BE49-F238E27FC236}">
                <a16:creationId xmlns:a16="http://schemas.microsoft.com/office/drawing/2014/main" id="{F8DF5CBD-4391-2D64-168A-F1D89D01EA65}"/>
              </a:ext>
            </a:extLst>
          </p:cNvPr>
          <p:cNvSpPr txBox="1"/>
          <p:nvPr/>
        </p:nvSpPr>
        <p:spPr>
          <a:xfrm>
            <a:off x="3074504" y="1687679"/>
            <a:ext cx="1722783" cy="338554"/>
          </a:xfrm>
          <a:prstGeom prst="rect">
            <a:avLst/>
          </a:prstGeom>
          <a:noFill/>
        </p:spPr>
        <p:txBody>
          <a:bodyPr wrap="square" rtlCol="0">
            <a:spAutoFit/>
          </a:bodyPr>
          <a:lstStyle/>
          <a:p>
            <a:r>
              <a:rPr lang="da-DK" sz="1600" dirty="0">
                <a:solidFill>
                  <a:srgbClr val="FF0000"/>
                </a:solidFill>
              </a:rPr>
              <a:t>HR PROFICIENT</a:t>
            </a:r>
          </a:p>
        </p:txBody>
      </p:sp>
      <p:pic>
        <p:nvPicPr>
          <p:cNvPr id="4" name="Obrázek 5" descr="Obsah obrázku text, panoráma, snímek obrazovky&#10;&#10;Popis byl vytvořen automaticky">
            <a:extLst>
              <a:ext uri="{FF2B5EF4-FFF2-40B4-BE49-F238E27FC236}">
                <a16:creationId xmlns:a16="http://schemas.microsoft.com/office/drawing/2014/main" id="{FF199F73-7A94-FD65-65A0-5444446D2677}"/>
              </a:ext>
            </a:extLst>
          </p:cNvPr>
          <p:cNvPicPr>
            <a:picLocks noChangeAspect="1"/>
          </p:cNvPicPr>
          <p:nvPr/>
        </p:nvPicPr>
        <p:blipFill>
          <a:blip r:embed="rId2"/>
          <a:stretch>
            <a:fillRect/>
          </a:stretch>
        </p:blipFill>
        <p:spPr>
          <a:xfrm>
            <a:off x="-7573" y="3278"/>
            <a:ext cx="12207146" cy="1526402"/>
          </a:xfrm>
          <a:prstGeom prst="rect">
            <a:avLst/>
          </a:prstGeom>
        </p:spPr>
      </p:pic>
      <p:pic>
        <p:nvPicPr>
          <p:cNvPr id="6" name="Billede 5">
            <a:extLst>
              <a:ext uri="{FF2B5EF4-FFF2-40B4-BE49-F238E27FC236}">
                <a16:creationId xmlns:a16="http://schemas.microsoft.com/office/drawing/2014/main" id="{8FB8CECE-B3D2-31ED-B967-93DA25D767D7}"/>
              </a:ext>
            </a:extLst>
          </p:cNvPr>
          <p:cNvPicPr>
            <a:picLocks noChangeAspect="1"/>
          </p:cNvPicPr>
          <p:nvPr/>
        </p:nvPicPr>
        <p:blipFill rotWithShape="1">
          <a:blip r:embed="rId3"/>
          <a:srcRect l="9590" t="12939" r="6877"/>
          <a:stretch/>
        </p:blipFill>
        <p:spPr>
          <a:xfrm>
            <a:off x="1520457" y="1529680"/>
            <a:ext cx="9394152" cy="4951794"/>
          </a:xfrm>
          <a:prstGeom prst="rect">
            <a:avLst/>
          </a:prstGeom>
        </p:spPr>
      </p:pic>
      <p:sp>
        <p:nvSpPr>
          <p:cNvPr id="12" name="Tekstfelt 11">
            <a:extLst>
              <a:ext uri="{FF2B5EF4-FFF2-40B4-BE49-F238E27FC236}">
                <a16:creationId xmlns:a16="http://schemas.microsoft.com/office/drawing/2014/main" id="{4F727A8D-D6E9-B975-C945-C63EAD10004F}"/>
              </a:ext>
            </a:extLst>
          </p:cNvPr>
          <p:cNvSpPr txBox="1"/>
          <p:nvPr/>
        </p:nvSpPr>
        <p:spPr>
          <a:xfrm>
            <a:off x="1658678" y="1814900"/>
            <a:ext cx="1924493" cy="369332"/>
          </a:xfrm>
          <a:prstGeom prst="rect">
            <a:avLst/>
          </a:prstGeom>
          <a:noFill/>
        </p:spPr>
        <p:txBody>
          <a:bodyPr wrap="square" rtlCol="0">
            <a:spAutoFit/>
          </a:bodyPr>
          <a:lstStyle/>
          <a:p>
            <a:r>
              <a:rPr lang="da-DK" b="1" dirty="0"/>
              <a:t>HR </a:t>
            </a:r>
            <a:r>
              <a:rPr lang="da-DK" b="1" dirty="0" err="1"/>
              <a:t>Proficient</a:t>
            </a:r>
            <a:endParaRPr lang="da-DK" b="1" dirty="0"/>
          </a:p>
        </p:txBody>
      </p:sp>
    </p:spTree>
    <p:extLst>
      <p:ext uri="{BB962C8B-B14F-4D97-AF65-F5344CB8AC3E}">
        <p14:creationId xmlns:p14="http://schemas.microsoft.com/office/powerpoint/2010/main" val="176993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ovéPole 13">
            <a:extLst>
              <a:ext uri="{FF2B5EF4-FFF2-40B4-BE49-F238E27FC236}">
                <a16:creationId xmlns:a16="http://schemas.microsoft.com/office/drawing/2014/main" id="{D119F4B4-1348-07A9-D346-32869D84BF11}"/>
              </a:ext>
            </a:extLst>
          </p:cNvPr>
          <p:cNvSpPr txBox="1"/>
          <p:nvPr/>
        </p:nvSpPr>
        <p:spPr>
          <a:xfrm>
            <a:off x="1325217" y="270859"/>
            <a:ext cx="78507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da-DK" sz="4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ENGAGe </a:t>
            </a:r>
            <a:r>
              <a:rPr kumimoji="0" lang="da-DK"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rPr>
              <a:t>Patient Advocacy Seminar</a:t>
            </a:r>
            <a:endParaRPr kumimoji="0" lang="cs-CZ"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endParaRPr>
          </a:p>
        </p:txBody>
      </p:sp>
      <p:pic>
        <p:nvPicPr>
          <p:cNvPr id="4" name="Billede 3">
            <a:extLst>
              <a:ext uri="{FF2B5EF4-FFF2-40B4-BE49-F238E27FC236}">
                <a16:creationId xmlns:a16="http://schemas.microsoft.com/office/drawing/2014/main" id="{BA89EE57-D866-16F6-6B0B-D29BEA51F76F}"/>
              </a:ext>
            </a:extLst>
          </p:cNvPr>
          <p:cNvPicPr>
            <a:picLocks noChangeAspect="1"/>
          </p:cNvPicPr>
          <p:nvPr/>
        </p:nvPicPr>
        <p:blipFill>
          <a:blip r:embed="rId2"/>
          <a:stretch>
            <a:fillRect/>
          </a:stretch>
        </p:blipFill>
        <p:spPr>
          <a:xfrm>
            <a:off x="1306413" y="861391"/>
            <a:ext cx="8155639" cy="5606231"/>
          </a:xfrm>
          <a:prstGeom prst="rect">
            <a:avLst/>
          </a:prstGeom>
        </p:spPr>
      </p:pic>
    </p:spTree>
    <p:extLst>
      <p:ext uri="{BB962C8B-B14F-4D97-AF65-F5344CB8AC3E}">
        <p14:creationId xmlns:p14="http://schemas.microsoft.com/office/powerpoint/2010/main" val="744576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ovéPole 13">
            <a:extLst>
              <a:ext uri="{FF2B5EF4-FFF2-40B4-BE49-F238E27FC236}">
                <a16:creationId xmlns:a16="http://schemas.microsoft.com/office/drawing/2014/main" id="{D119F4B4-1348-07A9-D346-32869D84BF11}"/>
              </a:ext>
            </a:extLst>
          </p:cNvPr>
          <p:cNvSpPr txBox="1"/>
          <p:nvPr/>
        </p:nvSpPr>
        <p:spPr>
          <a:xfrm>
            <a:off x="1524000" y="0"/>
            <a:ext cx="78507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da-DK" sz="4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ENGAGe </a:t>
            </a:r>
            <a:r>
              <a:rPr kumimoji="0" lang="da-DK"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rPr>
              <a:t>Patient Advocacy Seminar</a:t>
            </a:r>
            <a:endParaRPr kumimoji="0" lang="cs-CZ"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endParaRPr>
          </a:p>
        </p:txBody>
      </p:sp>
      <p:pic>
        <p:nvPicPr>
          <p:cNvPr id="3" name="Billede 2">
            <a:extLst>
              <a:ext uri="{FF2B5EF4-FFF2-40B4-BE49-F238E27FC236}">
                <a16:creationId xmlns:a16="http://schemas.microsoft.com/office/drawing/2014/main" id="{838816CA-E912-B85D-B57C-869804520CDC}"/>
              </a:ext>
            </a:extLst>
          </p:cNvPr>
          <p:cNvPicPr>
            <a:picLocks noChangeAspect="1"/>
          </p:cNvPicPr>
          <p:nvPr/>
        </p:nvPicPr>
        <p:blipFill>
          <a:blip r:embed="rId2"/>
          <a:stretch>
            <a:fillRect/>
          </a:stretch>
        </p:blipFill>
        <p:spPr>
          <a:xfrm>
            <a:off x="1828801" y="1288232"/>
            <a:ext cx="9072283" cy="5062898"/>
          </a:xfrm>
          <a:prstGeom prst="rect">
            <a:avLst/>
          </a:prstGeom>
        </p:spPr>
      </p:pic>
      <p:sp>
        <p:nvSpPr>
          <p:cNvPr id="7" name="Tekstfelt 6">
            <a:extLst>
              <a:ext uri="{FF2B5EF4-FFF2-40B4-BE49-F238E27FC236}">
                <a16:creationId xmlns:a16="http://schemas.microsoft.com/office/drawing/2014/main" id="{BAEDF8E0-9FD2-800F-58D4-0A6180AB1831}"/>
              </a:ext>
            </a:extLst>
          </p:cNvPr>
          <p:cNvSpPr txBox="1"/>
          <p:nvPr/>
        </p:nvSpPr>
        <p:spPr>
          <a:xfrm>
            <a:off x="1675227" y="707886"/>
            <a:ext cx="7182679" cy="523220"/>
          </a:xfrm>
          <a:prstGeom prst="rect">
            <a:avLst/>
          </a:prstGeom>
          <a:noFill/>
        </p:spPr>
        <p:txBody>
          <a:bodyPr wrap="square" rtlCol="0">
            <a:spAutoFit/>
          </a:bodyPr>
          <a:lstStyle/>
          <a:p>
            <a:r>
              <a:rPr lang="da-DK" sz="2800" b="1" i="0" u="none" strike="noStrike" baseline="0" dirty="0">
                <a:solidFill>
                  <a:schemeClr val="accent4">
                    <a:lumMod val="75000"/>
                  </a:schemeClr>
                </a:solidFill>
                <a:latin typeface="FrutigerCE-Bold"/>
              </a:rPr>
              <a:t>Patients at 50% mark – HRD</a:t>
            </a:r>
            <a:endParaRPr lang="da-DK" sz="2800" dirty="0">
              <a:solidFill>
                <a:schemeClr val="accent4">
                  <a:lumMod val="75000"/>
                </a:schemeClr>
              </a:solidFill>
            </a:endParaRPr>
          </a:p>
        </p:txBody>
      </p:sp>
    </p:spTree>
    <p:extLst>
      <p:ext uri="{BB962C8B-B14F-4D97-AF65-F5344CB8AC3E}">
        <p14:creationId xmlns:p14="http://schemas.microsoft.com/office/powerpoint/2010/main" val="78260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ovéPole 13">
            <a:extLst>
              <a:ext uri="{FF2B5EF4-FFF2-40B4-BE49-F238E27FC236}">
                <a16:creationId xmlns:a16="http://schemas.microsoft.com/office/drawing/2014/main" id="{D119F4B4-1348-07A9-D346-32869D84BF11}"/>
              </a:ext>
            </a:extLst>
          </p:cNvPr>
          <p:cNvSpPr txBox="1"/>
          <p:nvPr/>
        </p:nvSpPr>
        <p:spPr>
          <a:xfrm>
            <a:off x="1524000" y="100497"/>
            <a:ext cx="78507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da-DK" sz="4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ENGAGe </a:t>
            </a:r>
            <a:r>
              <a:rPr kumimoji="0" lang="da-DK"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rPr>
              <a:t>Patient Advocacy Seminar</a:t>
            </a:r>
            <a:endParaRPr kumimoji="0" lang="cs-CZ"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endParaRPr>
          </a:p>
        </p:txBody>
      </p:sp>
      <p:pic>
        <p:nvPicPr>
          <p:cNvPr id="4" name="Billede 3">
            <a:extLst>
              <a:ext uri="{FF2B5EF4-FFF2-40B4-BE49-F238E27FC236}">
                <a16:creationId xmlns:a16="http://schemas.microsoft.com/office/drawing/2014/main" id="{5234DAC7-EF22-C0B0-A52D-907D52AA899D}"/>
              </a:ext>
            </a:extLst>
          </p:cNvPr>
          <p:cNvPicPr>
            <a:picLocks noChangeAspect="1"/>
          </p:cNvPicPr>
          <p:nvPr/>
        </p:nvPicPr>
        <p:blipFill>
          <a:blip r:embed="rId2"/>
          <a:stretch>
            <a:fillRect/>
          </a:stretch>
        </p:blipFill>
        <p:spPr>
          <a:xfrm>
            <a:off x="1598527" y="1368291"/>
            <a:ext cx="9665192" cy="5112022"/>
          </a:xfrm>
          <a:prstGeom prst="rect">
            <a:avLst/>
          </a:prstGeom>
        </p:spPr>
      </p:pic>
      <p:sp>
        <p:nvSpPr>
          <p:cNvPr id="5" name="Tekstfelt 4">
            <a:extLst>
              <a:ext uri="{FF2B5EF4-FFF2-40B4-BE49-F238E27FC236}">
                <a16:creationId xmlns:a16="http://schemas.microsoft.com/office/drawing/2014/main" id="{85085530-76EA-DFA7-B7F9-8CF819E8B21D}"/>
              </a:ext>
            </a:extLst>
          </p:cNvPr>
          <p:cNvSpPr txBox="1"/>
          <p:nvPr/>
        </p:nvSpPr>
        <p:spPr>
          <a:xfrm>
            <a:off x="1524000" y="808383"/>
            <a:ext cx="8322365" cy="523220"/>
          </a:xfrm>
          <a:prstGeom prst="rect">
            <a:avLst/>
          </a:prstGeom>
          <a:noFill/>
        </p:spPr>
        <p:txBody>
          <a:bodyPr wrap="square" rtlCol="0">
            <a:spAutoFit/>
          </a:bodyPr>
          <a:lstStyle/>
          <a:p>
            <a:r>
              <a:rPr lang="da-DK" sz="2800" b="1" i="0" u="none" strike="noStrike" baseline="0" dirty="0">
                <a:solidFill>
                  <a:schemeClr val="accent4">
                    <a:lumMod val="75000"/>
                  </a:schemeClr>
                </a:solidFill>
                <a:latin typeface="FrutigerCE-Bold"/>
              </a:rPr>
              <a:t>Patients at 50% mark – Overall population</a:t>
            </a:r>
            <a:endParaRPr lang="da-DK" sz="2800" dirty="0">
              <a:solidFill>
                <a:schemeClr val="accent4">
                  <a:lumMod val="75000"/>
                </a:schemeClr>
              </a:solidFill>
            </a:endParaRPr>
          </a:p>
        </p:txBody>
      </p:sp>
    </p:spTree>
    <p:extLst>
      <p:ext uri="{BB962C8B-B14F-4D97-AF65-F5344CB8AC3E}">
        <p14:creationId xmlns:p14="http://schemas.microsoft.com/office/powerpoint/2010/main" val="353228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a:extLst>
              <a:ext uri="{FF2B5EF4-FFF2-40B4-BE49-F238E27FC236}">
                <a16:creationId xmlns:a16="http://schemas.microsoft.com/office/drawing/2014/main" id="{AC530D83-F8B8-DAF3-4BC1-F5345FF08943}"/>
              </a:ext>
            </a:extLst>
          </p:cNvPr>
          <p:cNvSpPr txBox="1"/>
          <p:nvPr/>
        </p:nvSpPr>
        <p:spPr>
          <a:xfrm>
            <a:off x="1683026" y="1524523"/>
            <a:ext cx="10386456" cy="59593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 </a:t>
            </a:r>
            <a:r>
              <a:rPr kumimoji="0" lang="en-GB" sz="32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How to read and understand a CT protocol</a:t>
            </a:r>
            <a:endParaRPr kumimoji="0" lang="en-GB" sz="32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endParaRPr>
          </a:p>
        </p:txBody>
      </p:sp>
      <p:sp>
        <p:nvSpPr>
          <p:cNvPr id="14" name="TextovéPole 13">
            <a:extLst>
              <a:ext uri="{FF2B5EF4-FFF2-40B4-BE49-F238E27FC236}">
                <a16:creationId xmlns:a16="http://schemas.microsoft.com/office/drawing/2014/main" id="{D119F4B4-1348-07A9-D346-32869D84BF11}"/>
              </a:ext>
            </a:extLst>
          </p:cNvPr>
          <p:cNvSpPr txBox="1"/>
          <p:nvPr/>
        </p:nvSpPr>
        <p:spPr>
          <a:xfrm>
            <a:off x="1166191" y="517912"/>
            <a:ext cx="78507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da-DK" sz="4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ENGAGe </a:t>
            </a:r>
            <a:r>
              <a:rPr kumimoji="0" lang="da-DK"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rPr>
              <a:t>Patient Advocacy Seminar</a:t>
            </a:r>
            <a:endParaRPr kumimoji="0" lang="cs-CZ"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endParaRPr>
          </a:p>
        </p:txBody>
      </p:sp>
      <p:sp>
        <p:nvSpPr>
          <p:cNvPr id="4" name="Tekstfelt 3">
            <a:extLst>
              <a:ext uri="{FF2B5EF4-FFF2-40B4-BE49-F238E27FC236}">
                <a16:creationId xmlns:a16="http://schemas.microsoft.com/office/drawing/2014/main" id="{011FC0AE-44D1-F981-B265-59BAFC832803}"/>
              </a:ext>
            </a:extLst>
          </p:cNvPr>
          <p:cNvSpPr txBox="1"/>
          <p:nvPr/>
        </p:nvSpPr>
        <p:spPr>
          <a:xfrm>
            <a:off x="1007165" y="2083973"/>
            <a:ext cx="10177670" cy="6309420"/>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7030A0"/>
                </a:solidFill>
                <a:latin typeface="+mj-lt"/>
              </a:rPr>
              <a:t>What does it mean if the trial is double-blinded?</a:t>
            </a:r>
          </a:p>
          <a:p>
            <a:pPr marL="457200" indent="-457200">
              <a:buFont typeface="Arial" panose="020B0604020202020204" pitchFamily="34" charset="0"/>
              <a:buChar char="•"/>
            </a:pPr>
            <a:r>
              <a:rPr lang="en-US" sz="3200" b="1" dirty="0">
                <a:solidFill>
                  <a:srgbClr val="7030A0"/>
                </a:solidFill>
                <a:latin typeface="+mj-lt"/>
              </a:rPr>
              <a:t>What is the informed consent?</a:t>
            </a:r>
          </a:p>
          <a:p>
            <a:pPr marL="457200" indent="-457200">
              <a:buFont typeface="Arial" panose="020B0604020202020204" pitchFamily="34" charset="0"/>
              <a:buChar char="•"/>
            </a:pPr>
            <a:r>
              <a:rPr lang="en-US" sz="3200" b="1" dirty="0">
                <a:solidFill>
                  <a:srgbClr val="7030A0"/>
                </a:solidFill>
                <a:latin typeface="+mj-lt"/>
              </a:rPr>
              <a:t>Can you opt out of a trial at any time?</a:t>
            </a:r>
          </a:p>
          <a:p>
            <a:pPr marL="457200" indent="-457200">
              <a:buFont typeface="Arial" panose="020B0604020202020204" pitchFamily="34" charset="0"/>
              <a:buChar char="•"/>
            </a:pPr>
            <a:r>
              <a:rPr lang="en-US" sz="3200" b="1" dirty="0">
                <a:solidFill>
                  <a:srgbClr val="7030A0"/>
                </a:solidFill>
                <a:latin typeface="+mj-lt"/>
              </a:rPr>
              <a:t>When will you know if you received placebo or the study drug?</a:t>
            </a:r>
          </a:p>
          <a:p>
            <a:pPr marL="457200" indent="-457200">
              <a:buFont typeface="Arial" panose="020B0604020202020204" pitchFamily="34" charset="0"/>
              <a:buChar char="•"/>
            </a:pPr>
            <a:r>
              <a:rPr lang="en-US" sz="3200" b="1" dirty="0">
                <a:solidFill>
                  <a:srgbClr val="7030A0"/>
                </a:solidFill>
                <a:latin typeface="+mj-lt"/>
              </a:rPr>
              <a:t>Could you think of a trial where the patient would know if she was in the trial arm?</a:t>
            </a:r>
          </a:p>
          <a:p>
            <a:pPr marL="457200" indent="-457200">
              <a:buFont typeface="Arial" panose="020B0604020202020204" pitchFamily="34" charset="0"/>
              <a:buChar char="•"/>
            </a:pPr>
            <a:r>
              <a:rPr lang="en-US" sz="3200" b="1" dirty="0">
                <a:solidFill>
                  <a:srgbClr val="7030A0"/>
                </a:solidFill>
                <a:latin typeface="+mj-lt"/>
              </a:rPr>
              <a:t>Would it be possible for the patient to cross-over to the trial arm?</a:t>
            </a:r>
          </a:p>
          <a:p>
            <a:pPr marL="457200" indent="-457200">
              <a:buFont typeface="Arial" panose="020B0604020202020204" pitchFamily="34" charset="0"/>
              <a:buChar char="•"/>
            </a:pPr>
            <a:endParaRPr lang="en-US" sz="3200" b="1" dirty="0">
              <a:solidFill>
                <a:srgbClr val="7030A0"/>
              </a:solidFill>
              <a:latin typeface="+mj-lt"/>
            </a:endParaRPr>
          </a:p>
          <a:p>
            <a:pPr marL="457200" indent="-457200">
              <a:buFont typeface="Arial" panose="020B0604020202020204" pitchFamily="34" charset="0"/>
              <a:buChar char="•"/>
            </a:pPr>
            <a:endParaRPr lang="en-US" sz="2800" b="1" i="0" dirty="0">
              <a:solidFill>
                <a:schemeClr val="accent4"/>
              </a:solidFill>
              <a:effectLst/>
              <a:latin typeface="+mj-lt"/>
            </a:endParaRPr>
          </a:p>
          <a:p>
            <a:pPr marL="457200" indent="-457200">
              <a:buFont typeface="Arial" panose="020B0604020202020204" pitchFamily="34" charset="0"/>
              <a:buChar char="•"/>
            </a:pPr>
            <a:endParaRPr lang="en-US" sz="2800" b="1" i="0" dirty="0">
              <a:solidFill>
                <a:schemeClr val="accent4"/>
              </a:solidFill>
              <a:effectLst/>
              <a:latin typeface="+mj-lt"/>
            </a:endParaRPr>
          </a:p>
          <a:p>
            <a:pPr marL="457200" indent="-457200">
              <a:buFont typeface="Arial" panose="020B0604020202020204" pitchFamily="34" charset="0"/>
              <a:buChar char="•"/>
            </a:pPr>
            <a:endParaRPr lang="da-DK" sz="2800" b="1" dirty="0">
              <a:solidFill>
                <a:schemeClr val="accent4"/>
              </a:solidFill>
              <a:latin typeface="+mj-lt"/>
            </a:endParaRPr>
          </a:p>
        </p:txBody>
      </p:sp>
      <p:pic>
        <p:nvPicPr>
          <p:cNvPr id="2" name="Obrázek 5" descr="Obsah obrázku text, panoráma, snímek obrazovky&#10;&#10;Popis byl vytvořen automaticky">
            <a:extLst>
              <a:ext uri="{FF2B5EF4-FFF2-40B4-BE49-F238E27FC236}">
                <a16:creationId xmlns:a16="http://schemas.microsoft.com/office/drawing/2014/main" id="{D805C5C2-C108-3E4C-2D82-FCBA72E18DBD}"/>
              </a:ext>
            </a:extLst>
          </p:cNvPr>
          <p:cNvPicPr>
            <a:picLocks noChangeAspect="1"/>
          </p:cNvPicPr>
          <p:nvPr/>
        </p:nvPicPr>
        <p:blipFill>
          <a:blip r:embed="rId2"/>
          <a:stretch>
            <a:fillRect/>
          </a:stretch>
        </p:blipFill>
        <p:spPr>
          <a:xfrm>
            <a:off x="-7573" y="3278"/>
            <a:ext cx="12207146" cy="1526402"/>
          </a:xfrm>
          <a:prstGeom prst="rect">
            <a:avLst/>
          </a:prstGeom>
        </p:spPr>
      </p:pic>
    </p:spTree>
    <p:extLst>
      <p:ext uri="{BB962C8B-B14F-4D97-AF65-F5344CB8AC3E}">
        <p14:creationId xmlns:p14="http://schemas.microsoft.com/office/powerpoint/2010/main" val="476562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a:extLst>
              <a:ext uri="{FF2B5EF4-FFF2-40B4-BE49-F238E27FC236}">
                <a16:creationId xmlns:a16="http://schemas.microsoft.com/office/drawing/2014/main" id="{AC530D83-F8B8-DAF3-4BC1-F5345FF08943}"/>
              </a:ext>
            </a:extLst>
          </p:cNvPr>
          <p:cNvSpPr txBox="1"/>
          <p:nvPr/>
        </p:nvSpPr>
        <p:spPr>
          <a:xfrm>
            <a:off x="1683026" y="1524523"/>
            <a:ext cx="10386456" cy="56438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 How to read and understand a CT protocol</a:t>
            </a:r>
            <a:endParaRPr kumimoji="0" lang="en-GB"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endParaRPr>
          </a:p>
        </p:txBody>
      </p:sp>
      <p:sp>
        <p:nvSpPr>
          <p:cNvPr id="14" name="TextovéPole 13">
            <a:extLst>
              <a:ext uri="{FF2B5EF4-FFF2-40B4-BE49-F238E27FC236}">
                <a16:creationId xmlns:a16="http://schemas.microsoft.com/office/drawing/2014/main" id="{D119F4B4-1348-07A9-D346-32869D84BF11}"/>
              </a:ext>
            </a:extLst>
          </p:cNvPr>
          <p:cNvSpPr txBox="1"/>
          <p:nvPr/>
        </p:nvSpPr>
        <p:spPr>
          <a:xfrm>
            <a:off x="1166191" y="517912"/>
            <a:ext cx="78507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da-DK" sz="4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ENGAGe </a:t>
            </a:r>
            <a:r>
              <a:rPr kumimoji="0" lang="da-DK"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rPr>
              <a:t>Patient Advocacy Seminar</a:t>
            </a:r>
            <a:endParaRPr kumimoji="0" lang="cs-CZ"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endParaRPr>
          </a:p>
        </p:txBody>
      </p:sp>
      <p:sp>
        <p:nvSpPr>
          <p:cNvPr id="4" name="Tekstfelt 3">
            <a:extLst>
              <a:ext uri="{FF2B5EF4-FFF2-40B4-BE49-F238E27FC236}">
                <a16:creationId xmlns:a16="http://schemas.microsoft.com/office/drawing/2014/main" id="{011FC0AE-44D1-F981-B265-59BAFC832803}"/>
              </a:ext>
            </a:extLst>
          </p:cNvPr>
          <p:cNvSpPr txBox="1"/>
          <p:nvPr/>
        </p:nvSpPr>
        <p:spPr>
          <a:xfrm>
            <a:off x="768626" y="2322269"/>
            <a:ext cx="10177670" cy="538609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7030A0"/>
                </a:solidFill>
                <a:effectLst/>
                <a:uLnTx/>
                <a:uFillTx/>
                <a:latin typeface="Calibri"/>
                <a:ea typeface="+mn-ea"/>
                <a:cs typeface="+mn-cs"/>
              </a:rPr>
              <a:t>Quality of life. What is used to measure QoL in a trial? – PRO, </a:t>
            </a:r>
            <a:r>
              <a:rPr lang="en-US" sz="3200" b="1" dirty="0">
                <a:solidFill>
                  <a:srgbClr val="7030A0"/>
                </a:solidFill>
                <a:latin typeface="Calibri"/>
              </a:rPr>
              <a:t>PROM, </a:t>
            </a:r>
            <a:r>
              <a:rPr kumimoji="0" lang="en-US" sz="3200" b="1" i="0" u="none" strike="noStrike" kern="1200" cap="none" spc="0" normalizeH="0" baseline="0" noProof="0" dirty="0">
                <a:ln>
                  <a:noFill/>
                </a:ln>
                <a:solidFill>
                  <a:srgbClr val="7030A0"/>
                </a:solidFill>
                <a:effectLst/>
                <a:uLnTx/>
                <a:uFillTx/>
                <a:latin typeface="Calibri"/>
                <a:ea typeface="+mn-ea"/>
                <a:cs typeface="+mn-cs"/>
              </a:rPr>
              <a:t>EORTC – Study Book 1</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rgbClr val="7030A0"/>
                </a:solidFill>
                <a:latin typeface="Calibri"/>
              </a:rPr>
              <a:t>The study population can be called  the ITT-population (Overall Population – All-Comers) in a trial</a:t>
            </a:r>
            <a:endParaRPr kumimoji="0" lang="en-US" sz="3200" b="1" i="0" u="none" strike="noStrike" kern="1200" cap="none" spc="0" normalizeH="0" baseline="0" noProof="0" dirty="0">
              <a:ln>
                <a:noFill/>
              </a:ln>
              <a:solidFill>
                <a:srgbClr val="7030A0"/>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7030A0"/>
                </a:solidFill>
                <a:effectLst/>
                <a:uLnTx/>
                <a:uFillTx/>
                <a:latin typeface="Calibri"/>
                <a:ea typeface="+mn-ea"/>
                <a:cs typeface="+mn-cs"/>
              </a:rPr>
              <a:t>PFS - </a:t>
            </a:r>
            <a:r>
              <a:rPr lang="en-US" sz="3200" b="1" dirty="0">
                <a:solidFill>
                  <a:srgbClr val="7030A0"/>
                </a:solidFill>
                <a:latin typeface="Calibri"/>
              </a:rPr>
              <a:t>P</a:t>
            </a:r>
            <a:r>
              <a:rPr kumimoji="0" lang="en-US" sz="3200" b="1" i="0" u="none" strike="noStrike" kern="1200" cap="none" spc="0" normalizeH="0" baseline="0" noProof="0" dirty="0" err="1">
                <a:ln>
                  <a:noFill/>
                </a:ln>
                <a:solidFill>
                  <a:srgbClr val="7030A0"/>
                </a:solidFill>
                <a:effectLst/>
                <a:uLnTx/>
                <a:uFillTx/>
                <a:latin typeface="Calibri"/>
                <a:ea typeface="+mn-ea"/>
                <a:cs typeface="+mn-cs"/>
              </a:rPr>
              <a:t>rogression</a:t>
            </a:r>
            <a:r>
              <a:rPr kumimoji="0" lang="en-US" sz="3200" b="1" i="0" u="none" strike="noStrike" kern="1200" cap="none" spc="0" normalizeH="0" baseline="0" noProof="0" dirty="0">
                <a:ln>
                  <a:noFill/>
                </a:ln>
                <a:solidFill>
                  <a:srgbClr val="7030A0"/>
                </a:solidFill>
                <a:effectLst/>
                <a:uLnTx/>
                <a:uFillTx/>
                <a:latin typeface="Calibri"/>
                <a:ea typeface="+mn-ea"/>
                <a:cs typeface="+mn-cs"/>
              </a:rPr>
              <a:t>-free Survival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srgbClr val="7030A0"/>
                </a:solidFill>
                <a:latin typeface="Calibri"/>
              </a:rPr>
              <a:t>OS – Overall survival </a:t>
            </a:r>
            <a:endParaRPr kumimoji="0" lang="en-US" sz="3200" b="1" i="0" u="none" strike="noStrike" kern="1200" cap="none" spc="0" normalizeH="0" baseline="0" noProof="0" dirty="0">
              <a:ln>
                <a:noFill/>
              </a:ln>
              <a:solidFill>
                <a:srgbClr val="7030A0"/>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7030A0"/>
                </a:solidFill>
                <a:effectLst/>
                <a:uLnTx/>
                <a:uFillTx/>
                <a:latin typeface="Calibri"/>
                <a:ea typeface="+mn-ea"/>
                <a:cs typeface="+mn-cs"/>
              </a:rPr>
              <a:t>What does it mean to the patient if the HR of the PFS is e.g. 0.40?</a:t>
            </a:r>
          </a:p>
          <a:p>
            <a:pPr marL="457200" indent="-457200">
              <a:buFont typeface="Arial" panose="020B0604020202020204" pitchFamily="34" charset="0"/>
              <a:buChar char="•"/>
            </a:pPr>
            <a:endParaRPr lang="en-US" sz="3200" b="1" i="0" dirty="0">
              <a:solidFill>
                <a:schemeClr val="accent4"/>
              </a:solidFill>
              <a:effectLst/>
              <a:latin typeface="+mj-lt"/>
            </a:endParaRPr>
          </a:p>
          <a:p>
            <a:pPr marL="457200" indent="-457200">
              <a:buFont typeface="Arial" panose="020B0604020202020204" pitchFamily="34" charset="0"/>
              <a:buChar char="•"/>
            </a:pPr>
            <a:endParaRPr lang="en-US" sz="2800" b="1" i="0" dirty="0">
              <a:solidFill>
                <a:schemeClr val="accent4"/>
              </a:solidFill>
              <a:effectLst/>
              <a:latin typeface="+mj-lt"/>
            </a:endParaRPr>
          </a:p>
          <a:p>
            <a:pPr marL="457200" indent="-457200">
              <a:buFont typeface="Arial" panose="020B0604020202020204" pitchFamily="34" charset="0"/>
              <a:buChar char="•"/>
            </a:pPr>
            <a:endParaRPr lang="da-DK" sz="2800" b="1" dirty="0">
              <a:solidFill>
                <a:schemeClr val="accent4"/>
              </a:solidFill>
              <a:latin typeface="+mj-lt"/>
            </a:endParaRPr>
          </a:p>
        </p:txBody>
      </p:sp>
      <p:pic>
        <p:nvPicPr>
          <p:cNvPr id="2" name="Obrázek 5" descr="Obsah obrázku text, panoráma, snímek obrazovky&#10;&#10;Popis byl vytvořen automaticky">
            <a:extLst>
              <a:ext uri="{FF2B5EF4-FFF2-40B4-BE49-F238E27FC236}">
                <a16:creationId xmlns:a16="http://schemas.microsoft.com/office/drawing/2014/main" id="{7EFCAA5F-5DB7-CC28-2D3B-6433EB3E5452}"/>
              </a:ext>
            </a:extLst>
          </p:cNvPr>
          <p:cNvPicPr>
            <a:picLocks noChangeAspect="1"/>
          </p:cNvPicPr>
          <p:nvPr/>
        </p:nvPicPr>
        <p:blipFill>
          <a:blip r:embed="rId2"/>
          <a:stretch>
            <a:fillRect/>
          </a:stretch>
        </p:blipFill>
        <p:spPr>
          <a:xfrm>
            <a:off x="-7573" y="3278"/>
            <a:ext cx="12207146" cy="1526402"/>
          </a:xfrm>
          <a:prstGeom prst="rect">
            <a:avLst/>
          </a:prstGeom>
        </p:spPr>
      </p:pic>
    </p:spTree>
    <p:extLst>
      <p:ext uri="{BB962C8B-B14F-4D97-AF65-F5344CB8AC3E}">
        <p14:creationId xmlns:p14="http://schemas.microsoft.com/office/powerpoint/2010/main" val="3781098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AAC8B-04E9-21E1-8005-CFE7698AABA1}"/>
            </a:ext>
          </a:extLst>
        </p:cNvPr>
        <p:cNvGrpSpPr/>
        <p:nvPr/>
      </p:nvGrpSpPr>
      <p:grpSpPr>
        <a:xfrm>
          <a:off x="0" y="0"/>
          <a:ext cx="0" cy="0"/>
          <a:chOff x="0" y="0"/>
          <a:chExt cx="0" cy="0"/>
        </a:xfrm>
      </p:grpSpPr>
      <p:sp>
        <p:nvSpPr>
          <p:cNvPr id="8" name="TextovéPole 7">
            <a:extLst>
              <a:ext uri="{FF2B5EF4-FFF2-40B4-BE49-F238E27FC236}">
                <a16:creationId xmlns:a16="http://schemas.microsoft.com/office/drawing/2014/main" id="{0822422F-1017-05A1-E20E-1F364B45E161}"/>
              </a:ext>
            </a:extLst>
          </p:cNvPr>
          <p:cNvSpPr txBox="1"/>
          <p:nvPr/>
        </p:nvSpPr>
        <p:spPr>
          <a:xfrm>
            <a:off x="1813117" y="1529680"/>
            <a:ext cx="10386456" cy="56438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 </a:t>
            </a:r>
            <a:r>
              <a:rPr lang="en-GB" sz="3000" b="1" dirty="0">
                <a:solidFill>
                  <a:srgbClr val="7030A0"/>
                </a:solidFill>
                <a:latin typeface="Calibri"/>
                <a:ea typeface="Verdana" panose="020B0604030504040204" pitchFamily="34" charset="0"/>
              </a:rPr>
              <a:t>Your task when the two lectures are finished:</a:t>
            </a:r>
            <a:endParaRPr kumimoji="0" lang="en-GB"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endParaRPr>
          </a:p>
        </p:txBody>
      </p:sp>
      <p:sp>
        <p:nvSpPr>
          <p:cNvPr id="14" name="TextovéPole 13">
            <a:extLst>
              <a:ext uri="{FF2B5EF4-FFF2-40B4-BE49-F238E27FC236}">
                <a16:creationId xmlns:a16="http://schemas.microsoft.com/office/drawing/2014/main" id="{25E9CFC4-77F4-64B2-5296-995B4EA1664A}"/>
              </a:ext>
            </a:extLst>
          </p:cNvPr>
          <p:cNvSpPr txBox="1"/>
          <p:nvPr/>
        </p:nvSpPr>
        <p:spPr>
          <a:xfrm>
            <a:off x="1166191" y="517912"/>
            <a:ext cx="78507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da-DK" sz="4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ENGAGe </a:t>
            </a:r>
            <a:r>
              <a:rPr kumimoji="0" lang="da-DK"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rPr>
              <a:t>Patient Advocacy Seminar</a:t>
            </a:r>
            <a:endParaRPr kumimoji="0" lang="cs-CZ"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endParaRPr>
          </a:p>
        </p:txBody>
      </p:sp>
      <p:sp>
        <p:nvSpPr>
          <p:cNvPr id="4" name="Tekstfelt 3">
            <a:extLst>
              <a:ext uri="{FF2B5EF4-FFF2-40B4-BE49-F238E27FC236}">
                <a16:creationId xmlns:a16="http://schemas.microsoft.com/office/drawing/2014/main" id="{6289D542-E841-DE0D-01B9-2EDD4B27848F}"/>
              </a:ext>
            </a:extLst>
          </p:cNvPr>
          <p:cNvSpPr txBox="1"/>
          <p:nvPr/>
        </p:nvSpPr>
        <p:spPr>
          <a:xfrm>
            <a:off x="967407" y="2044314"/>
            <a:ext cx="10747513" cy="4924425"/>
          </a:xfrm>
          <a:prstGeom prst="rect">
            <a:avLst/>
          </a:prstGeom>
          <a:noFill/>
        </p:spPr>
        <p:txBody>
          <a:bodyPr wrap="square" rtlCol="0">
            <a:spAutoFit/>
          </a:bodyPr>
          <a:lstStyle/>
          <a:p>
            <a:r>
              <a:rPr lang="en-US" sz="2600" b="1" i="0" dirty="0">
                <a:solidFill>
                  <a:srgbClr val="7030A0"/>
                </a:solidFill>
                <a:effectLst/>
                <a:latin typeface="+mj-lt"/>
              </a:rPr>
              <a:t>You can find a lot of information just by reading the study description.</a:t>
            </a:r>
          </a:p>
          <a:p>
            <a:pPr marL="457200" indent="-457200">
              <a:buFont typeface="Arial" panose="020B0604020202020204" pitchFamily="34" charset="0"/>
              <a:buChar char="•"/>
            </a:pPr>
            <a:r>
              <a:rPr lang="en-US" sz="2600" b="1" i="0" dirty="0">
                <a:solidFill>
                  <a:srgbClr val="7030A0"/>
                </a:solidFill>
                <a:effectLst/>
                <a:latin typeface="+mj-lt"/>
              </a:rPr>
              <a:t>The Objective – what </a:t>
            </a:r>
            <a:r>
              <a:rPr lang="en-US" sz="2600" b="1" dirty="0">
                <a:solidFill>
                  <a:srgbClr val="7030A0"/>
                </a:solidFill>
                <a:latin typeface="+mj-lt"/>
              </a:rPr>
              <a:t>you want to demonstrate with the trial</a:t>
            </a:r>
            <a:endParaRPr lang="en-US" sz="2600" b="1" i="0" dirty="0">
              <a:solidFill>
                <a:srgbClr val="7030A0"/>
              </a:solidFill>
              <a:effectLst/>
              <a:latin typeface="+mj-lt"/>
            </a:endParaRPr>
          </a:p>
          <a:p>
            <a:pPr marL="457200" indent="-457200">
              <a:buFont typeface="Arial" panose="020B0604020202020204" pitchFamily="34" charset="0"/>
              <a:buChar char="•"/>
            </a:pPr>
            <a:r>
              <a:rPr lang="en-US" sz="2600" b="1" dirty="0">
                <a:solidFill>
                  <a:srgbClr val="7030A0"/>
                </a:solidFill>
                <a:latin typeface="+mj-lt"/>
              </a:rPr>
              <a:t>The endpoints – primary and secondary if both are mentioned</a:t>
            </a:r>
          </a:p>
          <a:p>
            <a:pPr marL="457200" indent="-457200">
              <a:buFont typeface="Arial" panose="020B0604020202020204" pitchFamily="34" charset="0"/>
              <a:buChar char="•"/>
            </a:pPr>
            <a:r>
              <a:rPr lang="en-US" sz="2600" b="1" i="0" dirty="0">
                <a:solidFill>
                  <a:srgbClr val="7030A0"/>
                </a:solidFill>
                <a:effectLst/>
                <a:latin typeface="+mj-lt"/>
              </a:rPr>
              <a:t>S</a:t>
            </a:r>
            <a:r>
              <a:rPr lang="en-US" sz="2600" b="1" dirty="0">
                <a:solidFill>
                  <a:srgbClr val="7030A0"/>
                </a:solidFill>
                <a:latin typeface="+mj-lt"/>
              </a:rPr>
              <a:t>tudy population – ITT population (Overall population, All Comers)</a:t>
            </a:r>
          </a:p>
          <a:p>
            <a:pPr marL="457200" indent="-457200">
              <a:buFont typeface="Arial" panose="020B0604020202020204" pitchFamily="34" charset="0"/>
              <a:buChar char="•"/>
            </a:pPr>
            <a:r>
              <a:rPr lang="en-US" sz="2600" b="1" i="0" dirty="0">
                <a:solidFill>
                  <a:srgbClr val="7030A0"/>
                </a:solidFill>
                <a:effectLst/>
                <a:latin typeface="+mj-lt"/>
              </a:rPr>
              <a:t>Inclusion </a:t>
            </a:r>
            <a:r>
              <a:rPr lang="en-US" sz="2600" b="1" dirty="0">
                <a:solidFill>
                  <a:srgbClr val="7030A0"/>
                </a:solidFill>
                <a:latin typeface="+mj-lt"/>
              </a:rPr>
              <a:t>criteria (exclusion criteria if mentioned)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7030A0"/>
                </a:solidFill>
                <a:effectLst/>
                <a:uLnTx/>
                <a:uFillTx/>
                <a:latin typeface="Calibri"/>
                <a:ea typeface="+mn-ea"/>
                <a:cs typeface="+mn-cs"/>
              </a:rPr>
              <a:t>How is the randomization done? How many arms are there?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1" dirty="0">
                <a:solidFill>
                  <a:srgbClr val="7030A0"/>
                </a:solidFill>
                <a:latin typeface="Calibri"/>
              </a:rPr>
              <a:t>Stratification if mentioned</a:t>
            </a:r>
            <a:endParaRPr kumimoji="0" lang="en-US" sz="2600" b="1" i="0" u="none" strike="noStrike" kern="1200" cap="none" spc="0" normalizeH="0" baseline="0" noProof="0" dirty="0">
              <a:ln>
                <a:noFill/>
              </a:ln>
              <a:solidFill>
                <a:srgbClr val="7030A0"/>
              </a:solidFill>
              <a:effectLst/>
              <a:uLnTx/>
              <a:uFillTx/>
              <a:latin typeface="Calibri"/>
              <a:ea typeface="+mn-ea"/>
              <a:cs typeface="+mn-cs"/>
            </a:endParaRPr>
          </a:p>
          <a:p>
            <a:pPr marL="457200" indent="-457200">
              <a:buFont typeface="Arial" panose="020B0604020202020204" pitchFamily="34" charset="0"/>
              <a:buChar char="•"/>
            </a:pPr>
            <a:r>
              <a:rPr lang="en-US" sz="2600" b="1" dirty="0">
                <a:solidFill>
                  <a:srgbClr val="7030A0"/>
                </a:solidFill>
                <a:latin typeface="+mj-lt"/>
              </a:rPr>
              <a:t>Means to measure QoL if mentioned</a:t>
            </a:r>
          </a:p>
          <a:p>
            <a:pPr marL="457200" indent="-457200">
              <a:buFont typeface="Arial" panose="020B0604020202020204" pitchFamily="34" charset="0"/>
              <a:buChar char="•"/>
            </a:pPr>
            <a:r>
              <a:rPr lang="en-US" sz="2600" b="1" i="0" dirty="0">
                <a:solidFill>
                  <a:srgbClr val="7030A0"/>
                </a:solidFill>
                <a:effectLst/>
                <a:latin typeface="+mj-lt"/>
              </a:rPr>
              <a:t>Statistical considerations HR (the hazard ratio)</a:t>
            </a:r>
          </a:p>
          <a:p>
            <a:pPr marL="457200" indent="-457200">
              <a:buFont typeface="Arial" panose="020B0604020202020204" pitchFamily="34" charset="0"/>
              <a:buChar char="•"/>
            </a:pPr>
            <a:r>
              <a:rPr lang="en-US" sz="2600" b="1" dirty="0">
                <a:solidFill>
                  <a:srgbClr val="7030A0"/>
                </a:solidFill>
                <a:latin typeface="+mj-lt"/>
              </a:rPr>
              <a:t>Was it a positive or a negative trial?</a:t>
            </a:r>
          </a:p>
          <a:p>
            <a:endParaRPr lang="en-US" sz="2600" b="1" i="0" dirty="0">
              <a:solidFill>
                <a:srgbClr val="7030A0"/>
              </a:solidFill>
              <a:effectLst/>
              <a:latin typeface="+mj-lt"/>
            </a:endParaRPr>
          </a:p>
          <a:p>
            <a:pPr marL="457200" indent="-457200">
              <a:buFont typeface="Arial" panose="020B0604020202020204" pitchFamily="34" charset="0"/>
              <a:buChar char="•"/>
            </a:pPr>
            <a:endParaRPr lang="da-DK" sz="2800" b="1" dirty="0">
              <a:solidFill>
                <a:schemeClr val="accent4"/>
              </a:solidFill>
              <a:latin typeface="+mj-lt"/>
            </a:endParaRPr>
          </a:p>
        </p:txBody>
      </p:sp>
      <p:pic>
        <p:nvPicPr>
          <p:cNvPr id="2" name="Obrázek 5" descr="Obsah obrázku text, panoráma, snímek obrazovky&#10;&#10;Popis byl vytvořen automaticky">
            <a:extLst>
              <a:ext uri="{FF2B5EF4-FFF2-40B4-BE49-F238E27FC236}">
                <a16:creationId xmlns:a16="http://schemas.microsoft.com/office/drawing/2014/main" id="{44BAA030-B78A-62E9-2213-53227A2DF039}"/>
              </a:ext>
            </a:extLst>
          </p:cNvPr>
          <p:cNvPicPr>
            <a:picLocks noChangeAspect="1"/>
          </p:cNvPicPr>
          <p:nvPr/>
        </p:nvPicPr>
        <p:blipFill>
          <a:blip r:embed="rId2"/>
          <a:stretch>
            <a:fillRect/>
          </a:stretch>
        </p:blipFill>
        <p:spPr>
          <a:xfrm>
            <a:off x="-7573" y="3278"/>
            <a:ext cx="12207146" cy="1526402"/>
          </a:xfrm>
          <a:prstGeom prst="rect">
            <a:avLst/>
          </a:prstGeom>
        </p:spPr>
      </p:pic>
    </p:spTree>
    <p:extLst>
      <p:ext uri="{BB962C8B-B14F-4D97-AF65-F5344CB8AC3E}">
        <p14:creationId xmlns:p14="http://schemas.microsoft.com/office/powerpoint/2010/main" val="216454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97E57-A000-2CB4-295A-9E55FF220588}"/>
            </a:ext>
          </a:extLst>
        </p:cNvPr>
        <p:cNvGrpSpPr/>
        <p:nvPr/>
      </p:nvGrpSpPr>
      <p:grpSpPr>
        <a:xfrm>
          <a:off x="0" y="0"/>
          <a:ext cx="0" cy="0"/>
          <a:chOff x="0" y="0"/>
          <a:chExt cx="0" cy="0"/>
        </a:xfrm>
      </p:grpSpPr>
      <p:sp>
        <p:nvSpPr>
          <p:cNvPr id="3" name="Tekstfelt 2">
            <a:extLst>
              <a:ext uri="{FF2B5EF4-FFF2-40B4-BE49-F238E27FC236}">
                <a16:creationId xmlns:a16="http://schemas.microsoft.com/office/drawing/2014/main" id="{337A66EA-E5E4-18BA-93AE-920EFF8FBD9C}"/>
              </a:ext>
            </a:extLst>
          </p:cNvPr>
          <p:cNvSpPr txBox="1"/>
          <p:nvPr/>
        </p:nvSpPr>
        <p:spPr>
          <a:xfrm>
            <a:off x="655982" y="1625113"/>
            <a:ext cx="10880035" cy="4632037"/>
          </a:xfrm>
          <a:prstGeom prst="rect">
            <a:avLst/>
          </a:prstGeom>
          <a:noFill/>
        </p:spPr>
        <p:txBody>
          <a:bodyPr wrap="square" rtlCol="0">
            <a:spAutoFit/>
          </a:bodyPr>
          <a:lstStyle/>
          <a:p>
            <a:r>
              <a:rPr lang="da-DK" sz="2600" b="1" dirty="0">
                <a:solidFill>
                  <a:srgbClr val="7030A0"/>
                </a:solidFill>
              </a:rPr>
              <a:t>3 </a:t>
            </a:r>
            <a:r>
              <a:rPr lang="da-DK" sz="2600" b="1" dirty="0" err="1">
                <a:solidFill>
                  <a:srgbClr val="7030A0"/>
                </a:solidFill>
              </a:rPr>
              <a:t>groups</a:t>
            </a:r>
            <a:r>
              <a:rPr lang="da-DK" sz="2600" b="1" dirty="0">
                <a:solidFill>
                  <a:srgbClr val="7030A0"/>
                </a:solidFill>
              </a:rPr>
              <a:t> – Ovarian, </a:t>
            </a:r>
            <a:r>
              <a:rPr lang="da-DK" sz="2600" b="1" dirty="0" err="1">
                <a:solidFill>
                  <a:srgbClr val="7030A0"/>
                </a:solidFill>
              </a:rPr>
              <a:t>endometrial</a:t>
            </a:r>
            <a:r>
              <a:rPr lang="da-DK" sz="2600" b="1" dirty="0">
                <a:solidFill>
                  <a:srgbClr val="7030A0"/>
                </a:solidFill>
              </a:rPr>
              <a:t> and </a:t>
            </a:r>
            <a:r>
              <a:rPr lang="da-DK" sz="2600" b="1" dirty="0" err="1">
                <a:solidFill>
                  <a:srgbClr val="7030A0"/>
                </a:solidFill>
              </a:rPr>
              <a:t>cervical</a:t>
            </a:r>
            <a:r>
              <a:rPr lang="da-DK" sz="2600" b="1" dirty="0">
                <a:solidFill>
                  <a:srgbClr val="7030A0"/>
                </a:solidFill>
              </a:rPr>
              <a:t> cancer</a:t>
            </a:r>
          </a:p>
          <a:p>
            <a:r>
              <a:rPr lang="da-DK" sz="2600" b="1" dirty="0">
                <a:solidFill>
                  <a:srgbClr val="7030A0"/>
                </a:solidFill>
              </a:rPr>
              <a:t>3 </a:t>
            </a:r>
            <a:r>
              <a:rPr lang="da-DK" sz="2600" b="1" dirty="0" err="1">
                <a:solidFill>
                  <a:srgbClr val="7030A0"/>
                </a:solidFill>
              </a:rPr>
              <a:t>different</a:t>
            </a:r>
            <a:r>
              <a:rPr lang="da-DK" sz="2600" b="1" dirty="0">
                <a:solidFill>
                  <a:srgbClr val="7030A0"/>
                </a:solidFill>
              </a:rPr>
              <a:t> </a:t>
            </a:r>
            <a:r>
              <a:rPr lang="da-DK" sz="2600" b="1" dirty="0" err="1">
                <a:solidFill>
                  <a:srgbClr val="7030A0"/>
                </a:solidFill>
              </a:rPr>
              <a:t>trials</a:t>
            </a:r>
            <a:r>
              <a:rPr lang="da-DK" sz="2600" b="1" dirty="0">
                <a:solidFill>
                  <a:srgbClr val="7030A0"/>
                </a:solidFill>
              </a:rPr>
              <a:t> – Ovarian, </a:t>
            </a:r>
            <a:r>
              <a:rPr lang="da-DK" sz="2600" b="1" dirty="0" err="1">
                <a:solidFill>
                  <a:srgbClr val="7030A0"/>
                </a:solidFill>
              </a:rPr>
              <a:t>endometrial</a:t>
            </a:r>
            <a:r>
              <a:rPr lang="da-DK" sz="2600" b="1" dirty="0">
                <a:solidFill>
                  <a:srgbClr val="7030A0"/>
                </a:solidFill>
              </a:rPr>
              <a:t> and </a:t>
            </a:r>
            <a:r>
              <a:rPr lang="da-DK" sz="2600" b="1" dirty="0" err="1">
                <a:solidFill>
                  <a:srgbClr val="7030A0"/>
                </a:solidFill>
              </a:rPr>
              <a:t>cervical</a:t>
            </a:r>
            <a:r>
              <a:rPr lang="da-DK" sz="2600" b="1" dirty="0">
                <a:solidFill>
                  <a:srgbClr val="7030A0"/>
                </a:solidFill>
              </a:rPr>
              <a:t> cancer</a:t>
            </a:r>
          </a:p>
          <a:p>
            <a:r>
              <a:rPr lang="da-DK" sz="2600" b="1" dirty="0">
                <a:solidFill>
                  <a:srgbClr val="7030A0"/>
                </a:solidFill>
              </a:rPr>
              <a:t>10 patient </a:t>
            </a:r>
            <a:r>
              <a:rPr lang="da-DK" sz="2600" b="1" dirty="0" err="1">
                <a:solidFill>
                  <a:srgbClr val="7030A0"/>
                </a:solidFill>
              </a:rPr>
              <a:t>experts</a:t>
            </a:r>
            <a:r>
              <a:rPr lang="da-DK" sz="2600" b="1" dirty="0">
                <a:solidFill>
                  <a:srgbClr val="7030A0"/>
                </a:solidFill>
              </a:rPr>
              <a:t> to </a:t>
            </a:r>
            <a:r>
              <a:rPr lang="da-DK" sz="2600" b="1" dirty="0" err="1">
                <a:solidFill>
                  <a:srgbClr val="7030A0"/>
                </a:solidFill>
              </a:rPr>
              <a:t>help</a:t>
            </a:r>
            <a:r>
              <a:rPr lang="da-DK" sz="2600" b="1" dirty="0">
                <a:solidFill>
                  <a:srgbClr val="7030A0"/>
                </a:solidFill>
              </a:rPr>
              <a:t> </a:t>
            </a:r>
            <a:r>
              <a:rPr lang="da-DK" sz="2600" b="1" dirty="0" err="1">
                <a:solidFill>
                  <a:srgbClr val="7030A0"/>
                </a:solidFill>
              </a:rPr>
              <a:t>you</a:t>
            </a:r>
            <a:r>
              <a:rPr lang="da-DK" sz="2600" b="1" dirty="0">
                <a:solidFill>
                  <a:srgbClr val="7030A0"/>
                </a:solidFill>
              </a:rPr>
              <a:t> find:</a:t>
            </a:r>
          </a:p>
          <a:p>
            <a:endParaRPr lang="da-DK" sz="900" dirty="0">
              <a:solidFill>
                <a:srgbClr val="7030A0"/>
              </a:solidFill>
            </a:endParaRPr>
          </a:p>
          <a:p>
            <a:pPr marL="342900" indent="-342900">
              <a:buFont typeface="Wingdings" panose="05000000000000000000" pitchFamily="2" charset="2"/>
              <a:buChar char="Ø"/>
            </a:pPr>
            <a:r>
              <a:rPr lang="da-DK" sz="2600" dirty="0">
                <a:solidFill>
                  <a:srgbClr val="7030A0"/>
                </a:solidFill>
              </a:rPr>
              <a:t>The </a:t>
            </a:r>
            <a:r>
              <a:rPr lang="da-DK" sz="2600" dirty="0" err="1">
                <a:solidFill>
                  <a:srgbClr val="7030A0"/>
                </a:solidFill>
              </a:rPr>
              <a:t>Objective</a:t>
            </a:r>
            <a:endParaRPr lang="da-DK" sz="2600" dirty="0">
              <a:solidFill>
                <a:srgbClr val="7030A0"/>
              </a:solidFill>
            </a:endParaRPr>
          </a:p>
          <a:p>
            <a:pPr marL="342900" indent="-342900">
              <a:buFont typeface="Wingdings" panose="05000000000000000000" pitchFamily="2" charset="2"/>
              <a:buChar char="Ø"/>
            </a:pPr>
            <a:r>
              <a:rPr lang="da-DK" sz="2600" dirty="0" err="1">
                <a:solidFill>
                  <a:srgbClr val="7030A0"/>
                </a:solidFill>
              </a:rPr>
              <a:t>Endpoints</a:t>
            </a:r>
            <a:r>
              <a:rPr lang="da-DK" sz="2600" dirty="0">
                <a:solidFill>
                  <a:srgbClr val="7030A0"/>
                </a:solidFill>
              </a:rPr>
              <a:t> – </a:t>
            </a:r>
            <a:r>
              <a:rPr lang="da-DK" sz="2600" dirty="0" err="1">
                <a:solidFill>
                  <a:srgbClr val="7030A0"/>
                </a:solidFill>
              </a:rPr>
              <a:t>primary</a:t>
            </a:r>
            <a:r>
              <a:rPr lang="da-DK" sz="2600" dirty="0">
                <a:solidFill>
                  <a:srgbClr val="7030A0"/>
                </a:solidFill>
              </a:rPr>
              <a:t> and </a:t>
            </a:r>
            <a:r>
              <a:rPr lang="da-DK" sz="2600" dirty="0" err="1">
                <a:solidFill>
                  <a:srgbClr val="7030A0"/>
                </a:solidFill>
              </a:rPr>
              <a:t>secondary</a:t>
            </a:r>
            <a:endParaRPr lang="da-DK" sz="2600" dirty="0">
              <a:solidFill>
                <a:srgbClr val="7030A0"/>
              </a:solidFill>
            </a:endParaRPr>
          </a:p>
          <a:p>
            <a:pPr marL="342900" indent="-342900">
              <a:buFont typeface="Wingdings" panose="05000000000000000000" pitchFamily="2" charset="2"/>
              <a:buChar char="Ø"/>
            </a:pPr>
            <a:r>
              <a:rPr lang="da-DK" sz="2600" dirty="0" err="1">
                <a:solidFill>
                  <a:srgbClr val="7030A0"/>
                </a:solidFill>
              </a:rPr>
              <a:t>Study</a:t>
            </a:r>
            <a:r>
              <a:rPr lang="da-DK" sz="2600" dirty="0">
                <a:solidFill>
                  <a:srgbClr val="7030A0"/>
                </a:solidFill>
              </a:rPr>
              <a:t> population</a:t>
            </a:r>
          </a:p>
          <a:p>
            <a:pPr marL="342900" indent="-342900">
              <a:buFont typeface="Wingdings" panose="05000000000000000000" pitchFamily="2" charset="2"/>
              <a:buChar char="Ø"/>
            </a:pPr>
            <a:r>
              <a:rPr lang="da-DK" sz="2600" dirty="0" err="1">
                <a:solidFill>
                  <a:srgbClr val="7030A0"/>
                </a:solidFill>
              </a:rPr>
              <a:t>Inclusion</a:t>
            </a:r>
            <a:r>
              <a:rPr lang="da-DK" sz="2600" dirty="0">
                <a:solidFill>
                  <a:srgbClr val="7030A0"/>
                </a:solidFill>
              </a:rPr>
              <a:t> </a:t>
            </a:r>
            <a:r>
              <a:rPr lang="da-DK" sz="2600" dirty="0" err="1">
                <a:solidFill>
                  <a:srgbClr val="7030A0"/>
                </a:solidFill>
              </a:rPr>
              <a:t>criteria</a:t>
            </a:r>
            <a:endParaRPr lang="da-DK" sz="2600" dirty="0">
              <a:solidFill>
                <a:srgbClr val="7030A0"/>
              </a:solidFill>
            </a:endParaRPr>
          </a:p>
          <a:p>
            <a:pPr marL="342900" indent="-342900">
              <a:buFont typeface="Wingdings" panose="05000000000000000000" pitchFamily="2" charset="2"/>
              <a:buChar char="Ø"/>
            </a:pPr>
            <a:r>
              <a:rPr lang="da-DK" sz="2600" dirty="0">
                <a:solidFill>
                  <a:srgbClr val="7030A0"/>
                </a:solidFill>
              </a:rPr>
              <a:t>Means to measure </a:t>
            </a:r>
            <a:r>
              <a:rPr lang="da-DK" sz="2600" dirty="0" err="1">
                <a:solidFill>
                  <a:srgbClr val="7030A0"/>
                </a:solidFill>
              </a:rPr>
              <a:t>QoL</a:t>
            </a:r>
            <a:r>
              <a:rPr lang="da-DK" sz="2600" dirty="0">
                <a:solidFill>
                  <a:srgbClr val="7030A0"/>
                </a:solidFill>
              </a:rPr>
              <a:t>, </a:t>
            </a:r>
            <a:r>
              <a:rPr lang="da-DK" sz="2600" dirty="0" err="1">
                <a:solidFill>
                  <a:srgbClr val="7030A0"/>
                </a:solidFill>
              </a:rPr>
              <a:t>if</a:t>
            </a:r>
            <a:r>
              <a:rPr lang="da-DK" sz="2600" dirty="0">
                <a:solidFill>
                  <a:srgbClr val="7030A0"/>
                </a:solidFill>
              </a:rPr>
              <a:t> </a:t>
            </a:r>
            <a:r>
              <a:rPr lang="da-DK" sz="2600" dirty="0" err="1">
                <a:solidFill>
                  <a:srgbClr val="7030A0"/>
                </a:solidFill>
              </a:rPr>
              <a:t>mentioned</a:t>
            </a:r>
            <a:endParaRPr lang="da-DK" sz="2600" dirty="0">
              <a:solidFill>
                <a:srgbClr val="7030A0"/>
              </a:solidFill>
            </a:endParaRPr>
          </a:p>
          <a:p>
            <a:pPr marL="342900" indent="-342900">
              <a:buFont typeface="Wingdings" panose="05000000000000000000" pitchFamily="2" charset="2"/>
              <a:buChar char="Ø"/>
            </a:pPr>
            <a:r>
              <a:rPr lang="da-DK" sz="2600" dirty="0">
                <a:solidFill>
                  <a:srgbClr val="7030A0"/>
                </a:solidFill>
              </a:rPr>
              <a:t>Statistical </a:t>
            </a:r>
            <a:r>
              <a:rPr lang="da-DK" sz="2600" dirty="0" err="1">
                <a:solidFill>
                  <a:srgbClr val="7030A0"/>
                </a:solidFill>
              </a:rPr>
              <a:t>Considerations</a:t>
            </a:r>
            <a:r>
              <a:rPr lang="da-DK" sz="2600" dirty="0">
                <a:solidFill>
                  <a:srgbClr val="7030A0"/>
                </a:solidFill>
              </a:rPr>
              <a:t> – HR (the </a:t>
            </a:r>
            <a:r>
              <a:rPr lang="da-DK" sz="2600" dirty="0" err="1">
                <a:solidFill>
                  <a:srgbClr val="7030A0"/>
                </a:solidFill>
              </a:rPr>
              <a:t>hazard</a:t>
            </a:r>
            <a:r>
              <a:rPr lang="da-DK" sz="2600" dirty="0">
                <a:solidFill>
                  <a:srgbClr val="7030A0"/>
                </a:solidFill>
              </a:rPr>
              <a:t> ratio)</a:t>
            </a:r>
          </a:p>
          <a:p>
            <a:pPr marL="342900" indent="-342900">
              <a:buFont typeface="Wingdings" panose="05000000000000000000" pitchFamily="2" charset="2"/>
              <a:buChar char="Ø"/>
            </a:pPr>
            <a:r>
              <a:rPr lang="da-DK" sz="2600" dirty="0" err="1">
                <a:solidFill>
                  <a:srgbClr val="7030A0"/>
                </a:solidFill>
              </a:rPr>
              <a:t>Was</a:t>
            </a:r>
            <a:r>
              <a:rPr lang="da-DK" sz="2600" dirty="0">
                <a:solidFill>
                  <a:srgbClr val="7030A0"/>
                </a:solidFill>
              </a:rPr>
              <a:t> it a positive or a negative </a:t>
            </a:r>
            <a:r>
              <a:rPr lang="da-DK" sz="2600" dirty="0" err="1">
                <a:solidFill>
                  <a:srgbClr val="7030A0"/>
                </a:solidFill>
              </a:rPr>
              <a:t>trial</a:t>
            </a:r>
            <a:r>
              <a:rPr lang="da-DK" sz="2600" dirty="0">
                <a:solidFill>
                  <a:srgbClr val="7030A0"/>
                </a:solidFill>
              </a:rPr>
              <a:t>?</a:t>
            </a:r>
          </a:p>
          <a:p>
            <a:r>
              <a:rPr lang="da-DK" sz="2600" b="1" dirty="0">
                <a:solidFill>
                  <a:srgbClr val="7030A0"/>
                </a:solidFill>
              </a:rPr>
              <a:t>Presentation of </a:t>
            </a:r>
            <a:r>
              <a:rPr lang="da-DK" sz="2600" b="1" dirty="0" err="1">
                <a:solidFill>
                  <a:srgbClr val="7030A0"/>
                </a:solidFill>
              </a:rPr>
              <a:t>your</a:t>
            </a:r>
            <a:r>
              <a:rPr lang="da-DK" sz="2600" b="1" dirty="0">
                <a:solidFill>
                  <a:srgbClr val="7030A0"/>
                </a:solidFill>
              </a:rPr>
              <a:t> </a:t>
            </a:r>
            <a:r>
              <a:rPr lang="da-DK" sz="2600" b="1" dirty="0" err="1">
                <a:solidFill>
                  <a:srgbClr val="7030A0"/>
                </a:solidFill>
              </a:rPr>
              <a:t>findings</a:t>
            </a:r>
            <a:r>
              <a:rPr lang="da-DK" sz="2600" b="1" dirty="0">
                <a:solidFill>
                  <a:srgbClr val="7030A0"/>
                </a:solidFill>
              </a:rPr>
              <a:t>!</a:t>
            </a:r>
          </a:p>
        </p:txBody>
      </p:sp>
      <p:pic>
        <p:nvPicPr>
          <p:cNvPr id="4" name="Obrázek 5" descr="Obsah obrázku text, panoráma, snímek obrazovky&#10;&#10;Popis byl vytvořen automaticky">
            <a:extLst>
              <a:ext uri="{FF2B5EF4-FFF2-40B4-BE49-F238E27FC236}">
                <a16:creationId xmlns:a16="http://schemas.microsoft.com/office/drawing/2014/main" id="{A08D0374-9FC4-236E-6450-7C2B82150E4B}"/>
              </a:ext>
            </a:extLst>
          </p:cNvPr>
          <p:cNvPicPr>
            <a:picLocks noChangeAspect="1"/>
          </p:cNvPicPr>
          <p:nvPr/>
        </p:nvPicPr>
        <p:blipFill>
          <a:blip r:embed="rId2"/>
          <a:stretch>
            <a:fillRect/>
          </a:stretch>
        </p:blipFill>
        <p:spPr>
          <a:xfrm>
            <a:off x="-7573" y="3278"/>
            <a:ext cx="12207146" cy="1526402"/>
          </a:xfrm>
          <a:prstGeom prst="rect">
            <a:avLst/>
          </a:prstGeom>
        </p:spPr>
      </p:pic>
    </p:spTree>
    <p:extLst>
      <p:ext uri="{BB962C8B-B14F-4D97-AF65-F5344CB8AC3E}">
        <p14:creationId xmlns:p14="http://schemas.microsoft.com/office/powerpoint/2010/main" val="656143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a:extLst>
              <a:ext uri="{FF2B5EF4-FFF2-40B4-BE49-F238E27FC236}">
                <a16:creationId xmlns:a16="http://schemas.microsoft.com/office/drawing/2014/main" id="{191286B8-1E07-496E-8F86-ADD88F88EA35}"/>
              </a:ext>
            </a:extLst>
          </p:cNvPr>
          <p:cNvSpPr>
            <a:spLocks noGrp="1"/>
          </p:cNvSpPr>
          <p:nvPr>
            <p:ph type="subTitle" idx="1"/>
          </p:nvPr>
        </p:nvSpPr>
        <p:spPr>
          <a:xfrm>
            <a:off x="1142312" y="1567454"/>
            <a:ext cx="9697968" cy="579534"/>
          </a:xfrm>
        </p:spPr>
        <p:txBody>
          <a:bodyPr>
            <a:noAutofit/>
          </a:bodyPr>
          <a:lstStyle/>
          <a:p>
            <a:pPr lvl="1"/>
            <a:r>
              <a:rPr lang="en-GB" sz="2800" dirty="0">
                <a:solidFill>
                  <a:schemeClr val="bg1"/>
                </a:solidFill>
              </a:rPr>
              <a:t>How to read and understand a CT Protocol</a:t>
            </a:r>
          </a:p>
          <a:p>
            <a:pPr lvl="1" algn="r"/>
            <a:r>
              <a:rPr lang="en-GB" sz="3200" dirty="0">
                <a:solidFill>
                  <a:srgbClr val="7030A0"/>
                </a:solidFill>
              </a:rPr>
              <a:t> </a:t>
            </a:r>
          </a:p>
          <a:p>
            <a:pPr lvl="1"/>
            <a:r>
              <a:rPr lang="en-GB" sz="3200" b="1" dirty="0">
                <a:solidFill>
                  <a:srgbClr val="7030A0"/>
                </a:solidFill>
              </a:rPr>
              <a:t>The </a:t>
            </a:r>
            <a:r>
              <a:rPr lang="en-GB" sz="3600" b="1" dirty="0">
                <a:solidFill>
                  <a:srgbClr val="7030A0"/>
                </a:solidFill>
              </a:rPr>
              <a:t>Clinical Trials Project </a:t>
            </a:r>
            <a:endParaRPr lang="en-GB" sz="3200" dirty="0">
              <a:solidFill>
                <a:srgbClr val="7030A0"/>
              </a:solidFill>
            </a:endParaRPr>
          </a:p>
          <a:p>
            <a:pPr marL="1338263" lvl="1" indent="-357188" algn="l"/>
            <a:r>
              <a:rPr lang="en-GB" sz="3200" dirty="0">
                <a:solidFill>
                  <a:srgbClr val="7030A0"/>
                </a:solidFill>
              </a:rPr>
              <a:t>	</a:t>
            </a:r>
          </a:p>
          <a:p>
            <a:pPr marL="981075" lvl="1" algn="l"/>
            <a:r>
              <a:rPr lang="en-GB" sz="3200" dirty="0">
                <a:solidFill>
                  <a:srgbClr val="7030A0"/>
                </a:solidFill>
              </a:rPr>
              <a:t>The Clinical Trials project is an ongoing project to get patients and patient advocates involved in clinical trials in order to get the patient perspective into the design of clinical trials. </a:t>
            </a:r>
            <a:endParaRPr lang="cs-CZ" sz="3200" dirty="0">
              <a:solidFill>
                <a:srgbClr val="7030A0"/>
              </a:solidFill>
            </a:endParaRPr>
          </a:p>
        </p:txBody>
      </p:sp>
      <p:pic>
        <p:nvPicPr>
          <p:cNvPr id="13" name="Obrázek 5" descr="Obsah obrázku text, panoráma, snímek obrazovky&#10;&#10;Popis byl vytvořen automaticky">
            <a:extLst>
              <a:ext uri="{FF2B5EF4-FFF2-40B4-BE49-F238E27FC236}">
                <a16:creationId xmlns:a16="http://schemas.microsoft.com/office/drawing/2014/main" id="{47F6B62B-24C6-063A-7AD6-6505E2518847}"/>
              </a:ext>
            </a:extLst>
          </p:cNvPr>
          <p:cNvPicPr>
            <a:picLocks noChangeAspect="1"/>
          </p:cNvPicPr>
          <p:nvPr/>
        </p:nvPicPr>
        <p:blipFill>
          <a:blip r:embed="rId2"/>
          <a:stretch>
            <a:fillRect/>
          </a:stretch>
        </p:blipFill>
        <p:spPr>
          <a:xfrm>
            <a:off x="-7573" y="3278"/>
            <a:ext cx="12207146" cy="1526402"/>
          </a:xfrm>
          <a:prstGeom prst="rect">
            <a:avLst/>
          </a:prstGeom>
        </p:spPr>
      </p:pic>
    </p:spTree>
    <p:extLst>
      <p:ext uri="{BB962C8B-B14F-4D97-AF65-F5344CB8AC3E}">
        <p14:creationId xmlns:p14="http://schemas.microsoft.com/office/powerpoint/2010/main" val="3498371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85D2E-D9F7-CF2B-465D-F66A9523CD7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28336EC-8BC9-656C-3534-CEF420B94A3B}"/>
              </a:ext>
            </a:extLst>
          </p:cNvPr>
          <p:cNvSpPr>
            <a:spLocks noGrp="1"/>
          </p:cNvSpPr>
          <p:nvPr>
            <p:ph type="title"/>
          </p:nvPr>
        </p:nvSpPr>
        <p:spPr>
          <a:xfrm>
            <a:off x="325120" y="1226406"/>
            <a:ext cx="11196320" cy="1143000"/>
          </a:xfrm>
        </p:spPr>
        <p:txBody>
          <a:bodyPr>
            <a:normAutofit/>
          </a:bodyPr>
          <a:lstStyle/>
          <a:p>
            <a:r>
              <a:rPr lang="en-GB" dirty="0">
                <a:solidFill>
                  <a:srgbClr val="7030A0"/>
                </a:solidFill>
              </a:rPr>
              <a:t>ENGAGe + ENGOT Clinical Trials project </a:t>
            </a:r>
          </a:p>
        </p:txBody>
      </p:sp>
      <p:sp>
        <p:nvSpPr>
          <p:cNvPr id="4" name="TextovéPole 3">
            <a:extLst>
              <a:ext uri="{FF2B5EF4-FFF2-40B4-BE49-F238E27FC236}">
                <a16:creationId xmlns:a16="http://schemas.microsoft.com/office/drawing/2014/main" id="{696A3507-D70A-58CC-84E0-B4D6CE6EB056}"/>
              </a:ext>
            </a:extLst>
          </p:cNvPr>
          <p:cNvSpPr txBox="1"/>
          <p:nvPr/>
        </p:nvSpPr>
        <p:spPr>
          <a:xfrm>
            <a:off x="426720" y="2565630"/>
            <a:ext cx="11684000" cy="32932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000" b="1" i="0" u="none" strike="noStrike" kern="1200" cap="none" spc="0" normalizeH="0" baseline="0" noProof="0" dirty="0">
                <a:ln>
                  <a:noFill/>
                </a:ln>
                <a:solidFill>
                  <a:srgbClr val="7030A0"/>
                </a:solidFill>
                <a:effectLst/>
                <a:uLnTx/>
                <a:uFillTx/>
                <a:latin typeface="Calibri"/>
                <a:ea typeface="+mn-ea"/>
                <a:cs typeface="+mn-cs"/>
              </a:rPr>
              <a:t>In charge of the </a:t>
            </a:r>
            <a:r>
              <a:rPr kumimoji="0" lang="da-DK" sz="3000" b="1" i="0" u="none" strike="noStrike" kern="1200" cap="none" spc="0" normalizeH="0" baseline="0" noProof="0" dirty="0" err="1">
                <a:ln>
                  <a:noFill/>
                </a:ln>
                <a:solidFill>
                  <a:srgbClr val="7030A0"/>
                </a:solidFill>
                <a:effectLst/>
                <a:uLnTx/>
                <a:uFillTx/>
                <a:latin typeface="Calibri"/>
                <a:ea typeface="+mn-ea"/>
                <a:cs typeface="+mn-cs"/>
              </a:rPr>
              <a:t>project</a:t>
            </a:r>
            <a:r>
              <a:rPr kumimoji="0" lang="da-DK" sz="3000" b="1" i="0" u="none" strike="noStrike" kern="1200" cap="none" spc="0" normalizeH="0" baseline="0" noProof="0" dirty="0">
                <a:ln>
                  <a:noFill/>
                </a:ln>
                <a:solidFill>
                  <a:srgbClr val="7030A0"/>
                </a:solidFill>
                <a:effectLst/>
                <a:uLnTx/>
                <a:uFillTx/>
                <a:latin typeface="Calibri"/>
                <a:ea typeface="+mn-ea"/>
                <a:cs typeface="+mn-cs"/>
              </a:rPr>
              <a:t> </a:t>
            </a:r>
            <a:r>
              <a:rPr kumimoji="0" lang="da-DK" sz="3000" b="1" i="0" u="none" strike="noStrike" kern="1200" cap="none" spc="0" normalizeH="0" baseline="0" noProof="0" dirty="0" err="1">
                <a:ln>
                  <a:noFill/>
                </a:ln>
                <a:solidFill>
                  <a:srgbClr val="7030A0"/>
                </a:solidFill>
                <a:effectLst/>
                <a:uLnTx/>
                <a:uFillTx/>
                <a:latin typeface="Calibri"/>
                <a:ea typeface="+mn-ea"/>
                <a:cs typeface="+mn-cs"/>
              </a:rPr>
              <a:t>are</a:t>
            </a:r>
            <a:r>
              <a:rPr kumimoji="0" lang="da-DK" sz="3000" b="1" i="0" u="none" strike="noStrike" kern="1200" cap="none" spc="0" normalizeH="0" baseline="0" noProof="0" dirty="0">
                <a:ln>
                  <a:noFill/>
                </a:ln>
                <a:solidFill>
                  <a:srgbClr val="7030A0"/>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a-DK" sz="3000" b="1" i="0" u="none" strike="noStrike" kern="1200" cap="none" spc="0" normalizeH="0" baseline="0" noProof="0" dirty="0">
                <a:ln>
                  <a:noFill/>
                </a:ln>
                <a:solidFill>
                  <a:srgbClr val="7030A0"/>
                </a:solidFill>
                <a:effectLst/>
                <a:uLnTx/>
                <a:uFillTx/>
                <a:latin typeface="Calibri"/>
                <a:ea typeface="+mn-ea"/>
                <a:cs typeface="+mn-cs"/>
              </a:rPr>
              <a:t>Prof. Jalid Sehouli, </a:t>
            </a:r>
            <a:r>
              <a:rPr kumimoji="0" lang="da-DK" sz="3000" b="1" i="0" u="none" strike="noStrike" kern="1200" cap="none" spc="0" normalizeH="0" baseline="0" noProof="0" dirty="0" err="1">
                <a:ln>
                  <a:noFill/>
                </a:ln>
                <a:solidFill>
                  <a:srgbClr val="7030A0"/>
                </a:solidFill>
                <a:effectLst/>
                <a:uLnTx/>
                <a:uFillTx/>
                <a:latin typeface="Calibri"/>
                <a:ea typeface="+mn-ea"/>
                <a:cs typeface="+mn-cs"/>
              </a:rPr>
              <a:t>Charité</a:t>
            </a:r>
            <a:r>
              <a:rPr kumimoji="0" lang="da-DK" sz="3000" b="1" i="0" u="none" strike="noStrike" kern="1200" cap="none" spc="0" normalizeH="0" baseline="0" noProof="0" dirty="0">
                <a:ln>
                  <a:noFill/>
                </a:ln>
                <a:solidFill>
                  <a:srgbClr val="7030A0"/>
                </a:solidFill>
                <a:effectLst/>
                <a:uLnTx/>
                <a:uFillTx/>
                <a:latin typeface="Calibri"/>
                <a:ea typeface="+mn-ea"/>
                <a:cs typeface="+mn-cs"/>
              </a:rPr>
              <a:t> </a:t>
            </a:r>
            <a:r>
              <a:rPr kumimoji="0" lang="da-DK" sz="3000" b="1" i="0" u="none" strike="noStrike" kern="1200" cap="none" spc="0" normalizeH="0" baseline="0" noProof="0" dirty="0" err="1">
                <a:ln>
                  <a:noFill/>
                </a:ln>
                <a:solidFill>
                  <a:srgbClr val="7030A0"/>
                </a:solidFill>
                <a:effectLst/>
                <a:uLnTx/>
                <a:uFillTx/>
                <a:latin typeface="Calibri"/>
                <a:ea typeface="+mn-ea"/>
                <a:cs typeface="+mn-cs"/>
              </a:rPr>
              <a:t>Universitätsmedizin</a:t>
            </a:r>
            <a:r>
              <a:rPr kumimoji="0" lang="da-DK" sz="3000" b="1" i="0" u="none" strike="noStrike" kern="1200" cap="none" spc="0" normalizeH="0" baseline="0" noProof="0" dirty="0">
                <a:ln>
                  <a:noFill/>
                </a:ln>
                <a:solidFill>
                  <a:srgbClr val="7030A0"/>
                </a:solidFill>
                <a:effectLst/>
                <a:uLnTx/>
                <a:uFillTx/>
                <a:latin typeface="Calibri"/>
                <a:ea typeface="+mn-ea"/>
                <a:cs typeface="+mn-cs"/>
              </a:rPr>
              <a:t>, Berlin, Co-</a:t>
            </a:r>
            <a:r>
              <a:rPr kumimoji="0" lang="da-DK" sz="3000" b="1" i="0" u="none" strike="noStrike" kern="1200" cap="none" spc="0" normalizeH="0" baseline="0" noProof="0" dirty="0" err="1">
                <a:ln>
                  <a:noFill/>
                </a:ln>
                <a:solidFill>
                  <a:srgbClr val="7030A0"/>
                </a:solidFill>
                <a:effectLst/>
                <a:uLnTx/>
                <a:uFillTx/>
                <a:latin typeface="Calibri"/>
                <a:ea typeface="+mn-ea"/>
                <a:cs typeface="+mn-cs"/>
              </a:rPr>
              <a:t>chair</a:t>
            </a:r>
            <a:r>
              <a:rPr kumimoji="0" lang="da-DK" sz="3000" b="1" i="0" u="none" strike="noStrike" kern="1200" cap="none" spc="0" normalizeH="0" baseline="0" noProof="0" dirty="0">
                <a:ln>
                  <a:noFill/>
                </a:ln>
                <a:solidFill>
                  <a:srgbClr val="7030A0"/>
                </a:solidFill>
                <a:effectLst/>
                <a:uLnTx/>
                <a:uFillTx/>
                <a:latin typeface="Calibri"/>
                <a:ea typeface="+mn-ea"/>
                <a:cs typeface="+mn-cs"/>
              </a:rPr>
              <a:t> of ESGO ENGAGe on </a:t>
            </a:r>
            <a:r>
              <a:rPr kumimoji="0" lang="da-DK" sz="3000" b="1" i="0" u="none" strike="noStrike" kern="1200" cap="none" spc="0" normalizeH="0" baseline="0" noProof="0" dirty="0" err="1">
                <a:ln>
                  <a:noFill/>
                </a:ln>
                <a:solidFill>
                  <a:srgbClr val="7030A0"/>
                </a:solidFill>
                <a:effectLst/>
                <a:uLnTx/>
                <a:uFillTx/>
                <a:latin typeface="Calibri"/>
                <a:ea typeface="+mn-ea"/>
                <a:cs typeface="+mn-cs"/>
              </a:rPr>
              <a:t>behalf</a:t>
            </a:r>
            <a:r>
              <a:rPr kumimoji="0" lang="da-DK" sz="3000" b="1" i="0" u="none" strike="noStrike" kern="1200" cap="none" spc="0" normalizeH="0" baseline="0" noProof="0" dirty="0">
                <a:ln>
                  <a:noFill/>
                </a:ln>
                <a:solidFill>
                  <a:srgbClr val="7030A0"/>
                </a:solidFill>
                <a:effectLst/>
                <a:uLnTx/>
                <a:uFillTx/>
                <a:latin typeface="Calibri"/>
                <a:ea typeface="+mn-ea"/>
                <a:cs typeface="+mn-cs"/>
              </a:rPr>
              <a:t> of ENGOT</a:t>
            </a:r>
          </a:p>
          <a:p>
            <a:pPr marL="342900" lvl="0" indent="-342900">
              <a:buFont typeface="Wingdings" panose="05000000000000000000" pitchFamily="2" charset="2"/>
              <a:buChar char="§"/>
              <a:defRPr/>
            </a:pPr>
            <a:r>
              <a:rPr kumimoji="0" lang="da-DK" sz="3000" b="1" i="0" u="none" strike="noStrike" kern="1200" cap="none" spc="0" normalizeH="0" baseline="0" noProof="0" dirty="0">
                <a:ln>
                  <a:noFill/>
                </a:ln>
                <a:solidFill>
                  <a:srgbClr val="7030A0"/>
                </a:solidFill>
                <a:effectLst/>
                <a:uLnTx/>
                <a:uFillTx/>
                <a:latin typeface="Calibri"/>
                <a:ea typeface="+mn-ea"/>
                <a:cs typeface="+mn-cs"/>
              </a:rPr>
              <a:t>Birthe Lemley, patient, EEG </a:t>
            </a:r>
            <a:r>
              <a:rPr kumimoji="0" lang="da-DK" sz="3000" b="1" i="0" u="none" strike="noStrike" kern="1200" cap="none" spc="0" normalizeH="0" baseline="0" noProof="0" dirty="0" err="1">
                <a:ln>
                  <a:noFill/>
                </a:ln>
                <a:solidFill>
                  <a:srgbClr val="7030A0"/>
                </a:solidFill>
                <a:effectLst/>
                <a:uLnTx/>
                <a:uFillTx/>
                <a:latin typeface="Calibri"/>
                <a:ea typeface="+mn-ea"/>
                <a:cs typeface="+mn-cs"/>
              </a:rPr>
              <a:t>member</a:t>
            </a:r>
            <a:r>
              <a:rPr kumimoji="0" lang="da-DK" sz="3000" b="1" i="0" u="none" strike="noStrike" kern="1200" cap="none" spc="0" normalizeH="0" baseline="0" noProof="0" dirty="0">
                <a:ln>
                  <a:noFill/>
                </a:ln>
                <a:solidFill>
                  <a:srgbClr val="7030A0"/>
                </a:solidFill>
                <a:effectLst/>
                <a:uLnTx/>
                <a:uFillTx/>
                <a:latin typeface="Calibri"/>
                <a:ea typeface="+mn-ea"/>
                <a:cs typeface="+mn-cs"/>
              </a:rPr>
              <a:t> of ESGO ENGAGe, (</a:t>
            </a:r>
            <a:r>
              <a:rPr lang="da-DK" sz="3000" b="1" dirty="0" err="1">
                <a:solidFill>
                  <a:srgbClr val="7030A0"/>
                </a:solidFill>
              </a:rPr>
              <a:t>took</a:t>
            </a:r>
            <a:r>
              <a:rPr lang="da-DK" sz="3000" b="1" dirty="0">
                <a:solidFill>
                  <a:srgbClr val="7030A0"/>
                </a:solidFill>
              </a:rPr>
              <a:t> </a:t>
            </a:r>
            <a:r>
              <a:rPr lang="da-DK" sz="3000" b="1" dirty="0" err="1">
                <a:solidFill>
                  <a:srgbClr val="7030A0"/>
                </a:solidFill>
              </a:rPr>
              <a:t>initiative</a:t>
            </a:r>
            <a:r>
              <a:rPr lang="da-DK" sz="3000" b="1" dirty="0">
                <a:solidFill>
                  <a:srgbClr val="7030A0"/>
                </a:solidFill>
              </a:rPr>
              <a:t> to start the </a:t>
            </a:r>
            <a:r>
              <a:rPr lang="da-DK" sz="3000" b="1" dirty="0" err="1">
                <a:solidFill>
                  <a:srgbClr val="7030A0"/>
                </a:solidFill>
              </a:rPr>
              <a:t>project</a:t>
            </a:r>
            <a:r>
              <a:rPr lang="da-DK" sz="3000" b="1" dirty="0">
                <a:solidFill>
                  <a:srgbClr val="7030A0"/>
                </a:solidFill>
              </a:rPr>
              <a:t>)</a:t>
            </a:r>
            <a:endParaRPr kumimoji="0" lang="da-DK" sz="3000" b="1" i="0" u="none" strike="noStrike" kern="1200" cap="none" spc="0" normalizeH="0" baseline="0" noProof="0" dirty="0">
              <a:ln>
                <a:noFill/>
              </a:ln>
              <a:solidFill>
                <a:srgbClr val="7030A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da-DK" sz="3000" b="1" i="0" u="none" strike="noStrike" kern="1200" cap="none" spc="0" normalizeH="0" baseline="0" noProof="0" dirty="0">
                <a:ln>
                  <a:noFill/>
                </a:ln>
                <a:solidFill>
                  <a:srgbClr val="7030A0"/>
                </a:solidFill>
                <a:effectLst/>
                <a:uLnTx/>
                <a:uFillTx/>
                <a:latin typeface="Calibri"/>
                <a:ea typeface="+mn-ea"/>
                <a:cs typeface="+mn-cs"/>
              </a:rPr>
              <a:t>Petra Adámková, patient </a:t>
            </a:r>
            <a:r>
              <a:rPr kumimoji="0" lang="da-DK" sz="3000" b="1" i="0" u="none" strike="noStrike" kern="1200" cap="none" spc="0" normalizeH="0" baseline="0" noProof="0" dirty="0" err="1">
                <a:ln>
                  <a:noFill/>
                </a:ln>
                <a:solidFill>
                  <a:srgbClr val="7030A0"/>
                </a:solidFill>
                <a:effectLst/>
                <a:uLnTx/>
                <a:uFillTx/>
                <a:latin typeface="Calibri"/>
                <a:ea typeface="+mn-ea"/>
                <a:cs typeface="+mn-cs"/>
              </a:rPr>
              <a:t>advocate</a:t>
            </a:r>
            <a:r>
              <a:rPr kumimoji="0" lang="da-DK" sz="3000" b="1" i="0" u="none" strike="noStrike" kern="1200" cap="none" spc="0" normalizeH="0" baseline="0" noProof="0" dirty="0">
                <a:ln>
                  <a:noFill/>
                </a:ln>
                <a:solidFill>
                  <a:srgbClr val="7030A0"/>
                </a:solidFill>
                <a:effectLst/>
                <a:uLnTx/>
                <a:uFillTx/>
                <a:latin typeface="Calibri"/>
                <a:ea typeface="+mn-ea"/>
                <a:cs typeface="+mn-cs"/>
              </a:rPr>
              <a:t>, </a:t>
            </a:r>
            <a:r>
              <a:rPr kumimoji="0" lang="da-DK" sz="3000" b="1" i="0" u="none" strike="noStrike" kern="1200" cap="none" spc="0" normalizeH="0" baseline="0" noProof="0" dirty="0" err="1">
                <a:ln>
                  <a:noFill/>
                </a:ln>
                <a:solidFill>
                  <a:srgbClr val="7030A0"/>
                </a:solidFill>
                <a:effectLst/>
                <a:uLnTx/>
                <a:uFillTx/>
                <a:latin typeface="Calibri"/>
                <a:ea typeface="+mn-ea"/>
                <a:cs typeface="+mn-cs"/>
              </a:rPr>
              <a:t>past</a:t>
            </a:r>
            <a:r>
              <a:rPr kumimoji="0" lang="da-DK" sz="3000" b="1" i="0" u="none" strike="noStrike" kern="1200" cap="none" spc="0" normalizeH="0" baseline="0" noProof="0" dirty="0">
                <a:ln>
                  <a:noFill/>
                </a:ln>
                <a:solidFill>
                  <a:srgbClr val="7030A0"/>
                </a:solidFill>
                <a:effectLst/>
                <a:uLnTx/>
                <a:uFillTx/>
                <a:latin typeface="Calibri"/>
                <a:ea typeface="+mn-ea"/>
                <a:cs typeface="+mn-cs"/>
              </a:rPr>
              <a:t> Co-</a:t>
            </a:r>
            <a:r>
              <a:rPr kumimoji="0" lang="da-DK" sz="3000" b="1" i="0" u="none" strike="noStrike" kern="1200" cap="none" spc="0" normalizeH="0" baseline="0" noProof="0" dirty="0" err="1">
                <a:ln>
                  <a:noFill/>
                </a:ln>
                <a:solidFill>
                  <a:srgbClr val="7030A0"/>
                </a:solidFill>
                <a:effectLst/>
                <a:uLnTx/>
                <a:uFillTx/>
                <a:latin typeface="Calibri"/>
                <a:ea typeface="+mn-ea"/>
                <a:cs typeface="+mn-cs"/>
              </a:rPr>
              <a:t>chair</a:t>
            </a:r>
            <a:r>
              <a:rPr kumimoji="0" lang="da-DK" sz="3000" b="1" i="0" u="none" strike="noStrike" kern="1200" cap="none" spc="0" normalizeH="0" baseline="0" noProof="0" dirty="0">
                <a:ln>
                  <a:noFill/>
                </a:ln>
                <a:solidFill>
                  <a:srgbClr val="7030A0"/>
                </a:solidFill>
                <a:effectLst/>
                <a:uLnTx/>
                <a:uFillTx/>
                <a:latin typeface="Calibri"/>
                <a:ea typeface="+mn-ea"/>
                <a:cs typeface="+mn-cs"/>
              </a:rPr>
              <a:t> of ESGO ENGAGe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800" b="0" i="0" u="none" strike="noStrike" kern="1200" cap="none" spc="0" normalizeH="0" baseline="0" noProof="0" dirty="0">
              <a:ln>
                <a:noFill/>
              </a:ln>
              <a:solidFill>
                <a:srgbClr val="64408D"/>
              </a:solidFill>
              <a:effectLst/>
              <a:uLnTx/>
              <a:uFillTx/>
              <a:latin typeface="Calibri"/>
              <a:ea typeface="Verdana" panose="020B0604030504040204" pitchFamily="34" charset="0"/>
              <a:cs typeface="+mn-cs"/>
            </a:endParaRPr>
          </a:p>
        </p:txBody>
      </p:sp>
      <p:pic>
        <p:nvPicPr>
          <p:cNvPr id="6" name="Billede 5">
            <a:extLst>
              <a:ext uri="{FF2B5EF4-FFF2-40B4-BE49-F238E27FC236}">
                <a16:creationId xmlns:a16="http://schemas.microsoft.com/office/drawing/2014/main" id="{20D4F68C-60CD-46D1-4A59-5685C210B1D2}"/>
              </a:ext>
            </a:extLst>
          </p:cNvPr>
          <p:cNvPicPr>
            <a:picLocks noChangeAspect="1"/>
          </p:cNvPicPr>
          <p:nvPr/>
        </p:nvPicPr>
        <p:blipFill>
          <a:blip r:embed="rId3"/>
          <a:stretch>
            <a:fillRect/>
          </a:stretch>
        </p:blipFill>
        <p:spPr>
          <a:xfrm>
            <a:off x="325120" y="347778"/>
            <a:ext cx="2639797" cy="725487"/>
          </a:xfrm>
          <a:prstGeom prst="rect">
            <a:avLst/>
          </a:prstGeom>
        </p:spPr>
      </p:pic>
      <p:pic>
        <p:nvPicPr>
          <p:cNvPr id="7" name="Billede 6">
            <a:extLst>
              <a:ext uri="{FF2B5EF4-FFF2-40B4-BE49-F238E27FC236}">
                <a16:creationId xmlns:a16="http://schemas.microsoft.com/office/drawing/2014/main" id="{325CC633-41CD-5C3E-223F-2B616894E21C}"/>
              </a:ext>
            </a:extLst>
          </p:cNvPr>
          <p:cNvPicPr>
            <a:picLocks noChangeAspect="1"/>
          </p:cNvPicPr>
          <p:nvPr/>
        </p:nvPicPr>
        <p:blipFill>
          <a:blip r:embed="rId4"/>
          <a:stretch>
            <a:fillRect/>
          </a:stretch>
        </p:blipFill>
        <p:spPr>
          <a:xfrm>
            <a:off x="4104452" y="76675"/>
            <a:ext cx="2164268" cy="1133954"/>
          </a:xfrm>
          <a:prstGeom prst="rect">
            <a:avLst/>
          </a:prstGeom>
        </p:spPr>
      </p:pic>
      <p:pic>
        <p:nvPicPr>
          <p:cNvPr id="3" name="Obrázek 5" descr="Obsah obrázku text, panoráma, snímek obrazovky&#10;&#10;Popis byl vytvořen automaticky">
            <a:extLst>
              <a:ext uri="{FF2B5EF4-FFF2-40B4-BE49-F238E27FC236}">
                <a16:creationId xmlns:a16="http://schemas.microsoft.com/office/drawing/2014/main" id="{2F5D0625-AC14-52AB-3AE3-70835DF7C8A2}"/>
              </a:ext>
            </a:extLst>
          </p:cNvPr>
          <p:cNvPicPr>
            <a:picLocks noChangeAspect="1"/>
          </p:cNvPicPr>
          <p:nvPr/>
        </p:nvPicPr>
        <p:blipFill>
          <a:blip r:embed="rId5"/>
          <a:stretch>
            <a:fillRect/>
          </a:stretch>
        </p:blipFill>
        <p:spPr>
          <a:xfrm>
            <a:off x="-7573" y="-119549"/>
            <a:ext cx="12207146" cy="1526402"/>
          </a:xfrm>
          <a:prstGeom prst="rect">
            <a:avLst/>
          </a:prstGeom>
        </p:spPr>
      </p:pic>
    </p:spTree>
    <p:extLst>
      <p:ext uri="{BB962C8B-B14F-4D97-AF65-F5344CB8AC3E}">
        <p14:creationId xmlns:p14="http://schemas.microsoft.com/office/powerpoint/2010/main" val="4153937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D4702C5-4232-EE9C-D69C-C42552548F52}"/>
              </a:ext>
            </a:extLst>
          </p:cNvPr>
          <p:cNvSpPr txBox="1"/>
          <p:nvPr/>
        </p:nvSpPr>
        <p:spPr>
          <a:xfrm>
            <a:off x="420582" y="2551524"/>
            <a:ext cx="8304944" cy="360098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900"/>
              </a:spcAft>
              <a:buClrTx/>
              <a:buSzTx/>
              <a:buFont typeface="Wingdings" panose="05000000000000000000" pitchFamily="2" charset="2"/>
              <a:buChar char="ü"/>
              <a:tabLst/>
              <a:defRPr/>
            </a:pPr>
            <a:r>
              <a:rPr lang="en-GB" sz="2200" b="1" dirty="0">
                <a:solidFill>
                  <a:srgbClr val="7030A0"/>
                </a:solidFill>
                <a:latin typeface="Verdana" panose="020B0604030504040204" pitchFamily="34" charset="0"/>
                <a:ea typeface="Verdana" panose="020B0604030504040204" pitchFamily="34" charset="0"/>
              </a:rPr>
              <a:t>3 ½ </a:t>
            </a:r>
            <a:r>
              <a:rPr kumimoji="0" lang="en-GB" sz="22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years </a:t>
            </a:r>
            <a:r>
              <a:rPr kumimoji="0" lang="en-GB" sz="22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of training patient experts</a:t>
            </a:r>
          </a:p>
          <a:p>
            <a:pPr marL="342900" marR="0" lvl="0" indent="-342900" algn="l" defTabSz="914400" rtl="0" eaLnBrk="1" fontAlgn="auto" latinLnBrk="0" hangingPunct="1">
              <a:lnSpc>
                <a:spcPct val="100000"/>
              </a:lnSpc>
              <a:spcBef>
                <a:spcPts val="0"/>
              </a:spcBef>
              <a:spcAft>
                <a:spcPts val="900"/>
              </a:spcAft>
              <a:buClrTx/>
              <a:buSzTx/>
              <a:buFont typeface="Wingdings" panose="05000000000000000000" pitchFamily="2" charset="2"/>
              <a:buChar char="ü"/>
              <a:tabLst/>
              <a:defRPr/>
            </a:pPr>
            <a:r>
              <a:rPr kumimoji="0" lang="en-GB" sz="22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21 members </a:t>
            </a:r>
            <a:r>
              <a:rPr kumimoji="0" lang="en-GB" sz="22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of patient experts in the clinical trials project</a:t>
            </a:r>
          </a:p>
          <a:p>
            <a:pPr marL="342900" marR="0" lvl="0" indent="-342900" algn="l" defTabSz="914400" rtl="0" eaLnBrk="1" fontAlgn="auto" latinLnBrk="0" hangingPunct="1">
              <a:lnSpc>
                <a:spcPct val="100000"/>
              </a:lnSpc>
              <a:spcBef>
                <a:spcPts val="0"/>
              </a:spcBef>
              <a:spcAft>
                <a:spcPts val="900"/>
              </a:spcAft>
              <a:buClrTx/>
              <a:buSzTx/>
              <a:buFont typeface="Wingdings" panose="05000000000000000000" pitchFamily="2" charset="2"/>
              <a:buChar char="ü"/>
              <a:tabLst/>
              <a:defRPr/>
            </a:pPr>
            <a:r>
              <a:rPr lang="en-GB" sz="2200" b="1" dirty="0">
                <a:solidFill>
                  <a:srgbClr val="7030A0"/>
                </a:solidFill>
                <a:latin typeface="Verdana" panose="020B0604030504040204" pitchFamily="34" charset="0"/>
                <a:ea typeface="Verdana" panose="020B0604030504040204" pitchFamily="34" charset="0"/>
              </a:rPr>
              <a:t>11</a:t>
            </a:r>
            <a:r>
              <a:rPr kumimoji="0" lang="en-GB" sz="22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 webinars </a:t>
            </a:r>
            <a:r>
              <a:rPr kumimoji="0" lang="en-GB" sz="22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prepared by ENGOT clinicians for ENGAGe participants of the CT project.</a:t>
            </a:r>
          </a:p>
          <a:p>
            <a:pPr marL="342900" marR="0" lvl="0" indent="-342900" algn="l" defTabSz="914400" rtl="0" eaLnBrk="1" fontAlgn="auto" latinLnBrk="0" hangingPunct="1">
              <a:lnSpc>
                <a:spcPct val="100000"/>
              </a:lnSpc>
              <a:spcBef>
                <a:spcPts val="0"/>
              </a:spcBef>
              <a:spcAft>
                <a:spcPts val="900"/>
              </a:spcAft>
              <a:buClrTx/>
              <a:buSzTx/>
              <a:buFont typeface="Wingdings" panose="05000000000000000000" pitchFamily="2" charset="2"/>
              <a:buChar char="ü"/>
              <a:tabLst/>
              <a:defRPr/>
            </a:pPr>
            <a:r>
              <a:rPr kumimoji="0" lang="en-GB" sz="22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1 Face to face meeting</a:t>
            </a:r>
            <a:r>
              <a:rPr kumimoji="0" lang="en-GB" sz="22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 held in Berlin, October 2022.                                 </a:t>
            </a:r>
          </a:p>
          <a:p>
            <a:pPr marL="342900" marR="0" lvl="0" indent="-342900" algn="l" defTabSz="914400" rtl="0" eaLnBrk="1" fontAlgn="auto" latinLnBrk="0" hangingPunct="1">
              <a:lnSpc>
                <a:spcPct val="100000"/>
              </a:lnSpc>
              <a:spcBef>
                <a:spcPts val="0"/>
              </a:spcBef>
              <a:spcAft>
                <a:spcPts val="900"/>
              </a:spcAft>
              <a:buClrTx/>
              <a:buSzTx/>
              <a:buFont typeface="Wingdings" panose="05000000000000000000" pitchFamily="2" charset="2"/>
              <a:buChar char="ü"/>
              <a:tabLst/>
              <a:defRPr/>
            </a:pPr>
            <a:r>
              <a:rPr lang="en-GB" sz="2200" b="1" dirty="0">
                <a:solidFill>
                  <a:srgbClr val="7030A0"/>
                </a:solidFill>
                <a:latin typeface="Verdana" panose="020B0604030504040204" pitchFamily="34" charset="0"/>
                <a:ea typeface="Verdana" panose="020B0604030504040204" pitchFamily="34" charset="0"/>
              </a:rPr>
              <a:t>3</a:t>
            </a:r>
            <a:r>
              <a:rPr kumimoji="0" lang="en-GB" sz="22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 study books </a:t>
            </a:r>
            <a:r>
              <a:rPr kumimoji="0" lang="en-GB" sz="22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have been produced. The content is summarizing the webinars, which </a:t>
            </a:r>
            <a:r>
              <a:rPr lang="en-GB" sz="2200" dirty="0">
                <a:solidFill>
                  <a:srgbClr val="7030A0"/>
                </a:solidFill>
                <a:latin typeface="Verdana" panose="020B0604030504040204" pitchFamily="34" charset="0"/>
                <a:ea typeface="Verdana" panose="020B0604030504040204" pitchFamily="34" charset="0"/>
              </a:rPr>
              <a:t>were presented</a:t>
            </a:r>
            <a:r>
              <a:rPr kumimoji="0" lang="en-GB" sz="22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 by ENGOT representatives to educate ENGAGe members.</a:t>
            </a:r>
          </a:p>
        </p:txBody>
      </p:sp>
      <p:pic>
        <p:nvPicPr>
          <p:cNvPr id="6" name="Picture 2">
            <a:extLst>
              <a:ext uri="{FF2B5EF4-FFF2-40B4-BE49-F238E27FC236}">
                <a16:creationId xmlns:a16="http://schemas.microsoft.com/office/drawing/2014/main" id="{58C1BBA3-D49F-5FB2-607E-95C9B2E88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6932" y="2303125"/>
            <a:ext cx="2799746" cy="396190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AC530D83-F8B8-DAF3-4BC1-F5345FF08943}"/>
              </a:ext>
            </a:extLst>
          </p:cNvPr>
          <p:cNvSpPr txBox="1"/>
          <p:nvPr/>
        </p:nvSpPr>
        <p:spPr>
          <a:xfrm>
            <a:off x="378605" y="1552289"/>
            <a:ext cx="11684000" cy="105836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da-DK"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ENGAGe and ENGOT h</a:t>
            </a:r>
            <a:r>
              <a:rPr kumimoji="0" lang="cs-CZ"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a</a:t>
            </a:r>
            <a:r>
              <a:rPr kumimoji="0" lang="da-DK"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ve</a:t>
            </a:r>
            <a:r>
              <a:rPr kumimoji="0" lang="cs-CZ"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 </a:t>
            </a:r>
            <a:r>
              <a:rPr kumimoji="0" lang="en-GB"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been developing capacities of </a:t>
            </a:r>
            <a: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patient experts in clinical trials. </a:t>
            </a:r>
            <a:endParaRPr kumimoji="0" lang="en-GB"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endParaRPr>
          </a:p>
        </p:txBody>
      </p:sp>
      <p:pic>
        <p:nvPicPr>
          <p:cNvPr id="10" name="Obrázek 9">
            <a:extLst>
              <a:ext uri="{FF2B5EF4-FFF2-40B4-BE49-F238E27FC236}">
                <a16:creationId xmlns:a16="http://schemas.microsoft.com/office/drawing/2014/main" id="{54218195-1A81-526C-2260-DE4E1C46FCA6}"/>
              </a:ext>
            </a:extLst>
          </p:cNvPr>
          <p:cNvPicPr>
            <a:picLocks noChangeAspect="1"/>
          </p:cNvPicPr>
          <p:nvPr/>
        </p:nvPicPr>
        <p:blipFill>
          <a:blip r:embed="rId3"/>
          <a:stretch>
            <a:fillRect/>
          </a:stretch>
        </p:blipFill>
        <p:spPr>
          <a:xfrm>
            <a:off x="4573054" y="420306"/>
            <a:ext cx="2163026" cy="1131983"/>
          </a:xfrm>
          <a:prstGeom prst="rect">
            <a:avLst/>
          </a:prstGeom>
        </p:spPr>
      </p:pic>
      <p:pic>
        <p:nvPicPr>
          <p:cNvPr id="12" name="Obrázek 11">
            <a:extLst>
              <a:ext uri="{FF2B5EF4-FFF2-40B4-BE49-F238E27FC236}">
                <a16:creationId xmlns:a16="http://schemas.microsoft.com/office/drawing/2014/main" id="{A33CCDED-E920-719B-3035-E9110CFA6DBA}"/>
              </a:ext>
            </a:extLst>
          </p:cNvPr>
          <p:cNvPicPr>
            <a:picLocks noChangeAspect="1"/>
          </p:cNvPicPr>
          <p:nvPr/>
        </p:nvPicPr>
        <p:blipFill>
          <a:blip r:embed="rId4"/>
          <a:stretch>
            <a:fillRect/>
          </a:stretch>
        </p:blipFill>
        <p:spPr>
          <a:xfrm>
            <a:off x="1039288" y="623687"/>
            <a:ext cx="2638632" cy="725222"/>
          </a:xfrm>
          <a:prstGeom prst="rect">
            <a:avLst/>
          </a:prstGeom>
        </p:spPr>
      </p:pic>
      <p:sp>
        <p:nvSpPr>
          <p:cNvPr id="14" name="TextovéPole 13">
            <a:extLst>
              <a:ext uri="{FF2B5EF4-FFF2-40B4-BE49-F238E27FC236}">
                <a16:creationId xmlns:a16="http://schemas.microsoft.com/office/drawing/2014/main" id="{D119F4B4-1348-07A9-D346-32869D84BF11}"/>
              </a:ext>
            </a:extLst>
          </p:cNvPr>
          <p:cNvSpPr txBox="1"/>
          <p:nvPr/>
        </p:nvSpPr>
        <p:spPr>
          <a:xfrm>
            <a:off x="3899422" y="517912"/>
            <a:ext cx="84107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cs-CZ" sz="48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a:t>
            </a:r>
          </a:p>
        </p:txBody>
      </p:sp>
      <p:pic>
        <p:nvPicPr>
          <p:cNvPr id="2" name="Obrázek 5" descr="Obsah obrázku text, panoráma, snímek obrazovky&#10;&#10;Popis byl vytvořen automaticky">
            <a:extLst>
              <a:ext uri="{FF2B5EF4-FFF2-40B4-BE49-F238E27FC236}">
                <a16:creationId xmlns:a16="http://schemas.microsoft.com/office/drawing/2014/main" id="{FFCBF05E-331D-4100-5EDF-CC724B6DE53B}"/>
              </a:ext>
            </a:extLst>
          </p:cNvPr>
          <p:cNvPicPr>
            <a:picLocks noChangeAspect="1"/>
          </p:cNvPicPr>
          <p:nvPr/>
        </p:nvPicPr>
        <p:blipFill>
          <a:blip r:embed="rId5"/>
          <a:stretch>
            <a:fillRect/>
          </a:stretch>
        </p:blipFill>
        <p:spPr>
          <a:xfrm>
            <a:off x="-7573" y="3278"/>
            <a:ext cx="12207146" cy="1526402"/>
          </a:xfrm>
          <a:prstGeom prst="rect">
            <a:avLst/>
          </a:prstGeom>
        </p:spPr>
      </p:pic>
    </p:spTree>
    <p:extLst>
      <p:ext uri="{BB962C8B-B14F-4D97-AF65-F5344CB8AC3E}">
        <p14:creationId xmlns:p14="http://schemas.microsoft.com/office/powerpoint/2010/main" val="196280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78CD1-5B91-B7EF-0685-8D5317C601C4}"/>
            </a:ext>
          </a:extLst>
        </p:cNvPr>
        <p:cNvGrpSpPr/>
        <p:nvPr/>
      </p:nvGrpSpPr>
      <p:grpSpPr>
        <a:xfrm>
          <a:off x="0" y="0"/>
          <a:ext cx="0" cy="0"/>
          <a:chOff x="0" y="0"/>
          <a:chExt cx="0" cy="0"/>
        </a:xfrm>
      </p:grpSpPr>
      <p:pic>
        <p:nvPicPr>
          <p:cNvPr id="10" name="Obrázek 9">
            <a:extLst>
              <a:ext uri="{FF2B5EF4-FFF2-40B4-BE49-F238E27FC236}">
                <a16:creationId xmlns:a16="http://schemas.microsoft.com/office/drawing/2014/main" id="{542A197E-E970-B631-490F-B7AE9CF6E046}"/>
              </a:ext>
            </a:extLst>
          </p:cNvPr>
          <p:cNvPicPr>
            <a:picLocks noChangeAspect="1"/>
          </p:cNvPicPr>
          <p:nvPr/>
        </p:nvPicPr>
        <p:blipFill>
          <a:blip r:embed="rId2"/>
          <a:stretch>
            <a:fillRect/>
          </a:stretch>
        </p:blipFill>
        <p:spPr>
          <a:xfrm>
            <a:off x="4573054" y="420306"/>
            <a:ext cx="2163026" cy="1131983"/>
          </a:xfrm>
          <a:prstGeom prst="rect">
            <a:avLst/>
          </a:prstGeom>
        </p:spPr>
      </p:pic>
      <p:pic>
        <p:nvPicPr>
          <p:cNvPr id="12" name="Obrázek 11">
            <a:extLst>
              <a:ext uri="{FF2B5EF4-FFF2-40B4-BE49-F238E27FC236}">
                <a16:creationId xmlns:a16="http://schemas.microsoft.com/office/drawing/2014/main" id="{75F01690-B1A3-1B34-94D4-184C3F516972}"/>
              </a:ext>
            </a:extLst>
          </p:cNvPr>
          <p:cNvPicPr>
            <a:picLocks noChangeAspect="1"/>
          </p:cNvPicPr>
          <p:nvPr/>
        </p:nvPicPr>
        <p:blipFill>
          <a:blip r:embed="rId3"/>
          <a:stretch>
            <a:fillRect/>
          </a:stretch>
        </p:blipFill>
        <p:spPr>
          <a:xfrm>
            <a:off x="1039288" y="623687"/>
            <a:ext cx="2638632" cy="725222"/>
          </a:xfrm>
          <a:prstGeom prst="rect">
            <a:avLst/>
          </a:prstGeom>
        </p:spPr>
      </p:pic>
      <p:sp>
        <p:nvSpPr>
          <p:cNvPr id="14" name="TextovéPole 13">
            <a:extLst>
              <a:ext uri="{FF2B5EF4-FFF2-40B4-BE49-F238E27FC236}">
                <a16:creationId xmlns:a16="http://schemas.microsoft.com/office/drawing/2014/main" id="{C8D0C8DE-7EA7-E6B2-25D1-E896D0202985}"/>
              </a:ext>
            </a:extLst>
          </p:cNvPr>
          <p:cNvSpPr txBox="1"/>
          <p:nvPr/>
        </p:nvSpPr>
        <p:spPr>
          <a:xfrm>
            <a:off x="3899422" y="517912"/>
            <a:ext cx="84107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cs-CZ" sz="48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a:t>
            </a:r>
          </a:p>
        </p:txBody>
      </p:sp>
      <p:pic>
        <p:nvPicPr>
          <p:cNvPr id="2" name="Billede 1">
            <a:extLst>
              <a:ext uri="{FF2B5EF4-FFF2-40B4-BE49-F238E27FC236}">
                <a16:creationId xmlns:a16="http://schemas.microsoft.com/office/drawing/2014/main" id="{A802BF83-87B1-3025-E2B8-3232232085BE}"/>
              </a:ext>
            </a:extLst>
          </p:cNvPr>
          <p:cNvPicPr>
            <a:picLocks noChangeAspect="1"/>
          </p:cNvPicPr>
          <p:nvPr/>
        </p:nvPicPr>
        <p:blipFill>
          <a:blip r:embed="rId4"/>
          <a:stretch>
            <a:fillRect/>
          </a:stretch>
        </p:blipFill>
        <p:spPr>
          <a:xfrm>
            <a:off x="1048759" y="1446515"/>
            <a:ext cx="3841294" cy="5432991"/>
          </a:xfrm>
          <a:prstGeom prst="rect">
            <a:avLst/>
          </a:prstGeom>
        </p:spPr>
      </p:pic>
      <p:pic>
        <p:nvPicPr>
          <p:cNvPr id="3" name="Billede 2">
            <a:extLst>
              <a:ext uri="{FF2B5EF4-FFF2-40B4-BE49-F238E27FC236}">
                <a16:creationId xmlns:a16="http://schemas.microsoft.com/office/drawing/2014/main" id="{9CEA6244-4397-11C8-9869-9D59D75D9EE7}"/>
              </a:ext>
            </a:extLst>
          </p:cNvPr>
          <p:cNvPicPr>
            <a:picLocks noChangeAspect="1"/>
          </p:cNvPicPr>
          <p:nvPr/>
        </p:nvPicPr>
        <p:blipFill>
          <a:blip r:embed="rId5"/>
          <a:stretch>
            <a:fillRect/>
          </a:stretch>
        </p:blipFill>
        <p:spPr>
          <a:xfrm>
            <a:off x="7054133" y="1446514"/>
            <a:ext cx="3841294" cy="5468095"/>
          </a:xfrm>
          <a:prstGeom prst="rect">
            <a:avLst/>
          </a:prstGeom>
        </p:spPr>
      </p:pic>
      <p:pic>
        <p:nvPicPr>
          <p:cNvPr id="4" name="Obrázek 5" descr="Obsah obrázku text, panoráma, snímek obrazovky&#10;&#10;Popis byl vytvořen automaticky">
            <a:extLst>
              <a:ext uri="{FF2B5EF4-FFF2-40B4-BE49-F238E27FC236}">
                <a16:creationId xmlns:a16="http://schemas.microsoft.com/office/drawing/2014/main" id="{391ABBC0-410E-B737-99E7-6C60EE61FE88}"/>
              </a:ext>
            </a:extLst>
          </p:cNvPr>
          <p:cNvPicPr>
            <a:picLocks noChangeAspect="1"/>
          </p:cNvPicPr>
          <p:nvPr/>
        </p:nvPicPr>
        <p:blipFill>
          <a:blip r:embed="rId6"/>
          <a:stretch>
            <a:fillRect/>
          </a:stretch>
        </p:blipFill>
        <p:spPr>
          <a:xfrm>
            <a:off x="-7573" y="3278"/>
            <a:ext cx="12207146" cy="1526402"/>
          </a:xfrm>
          <a:prstGeom prst="rect">
            <a:avLst/>
          </a:prstGeom>
        </p:spPr>
      </p:pic>
    </p:spTree>
    <p:extLst>
      <p:ext uri="{BB962C8B-B14F-4D97-AF65-F5344CB8AC3E}">
        <p14:creationId xmlns:p14="http://schemas.microsoft.com/office/powerpoint/2010/main" val="74330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a:extLst>
              <a:ext uri="{FF2B5EF4-FFF2-40B4-BE49-F238E27FC236}">
                <a16:creationId xmlns:a16="http://schemas.microsoft.com/office/drawing/2014/main" id="{AC530D83-F8B8-DAF3-4BC1-F5345FF08943}"/>
              </a:ext>
            </a:extLst>
          </p:cNvPr>
          <p:cNvSpPr txBox="1"/>
          <p:nvPr/>
        </p:nvSpPr>
        <p:spPr>
          <a:xfrm>
            <a:off x="1166191" y="1529680"/>
            <a:ext cx="10386456" cy="105836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Educational Workshop on how to read and understand a CT protocol</a:t>
            </a:r>
            <a:endParaRPr kumimoji="0" lang="en-GB"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endParaRPr>
          </a:p>
        </p:txBody>
      </p:sp>
      <p:sp>
        <p:nvSpPr>
          <p:cNvPr id="14" name="TextovéPole 13">
            <a:extLst>
              <a:ext uri="{FF2B5EF4-FFF2-40B4-BE49-F238E27FC236}">
                <a16:creationId xmlns:a16="http://schemas.microsoft.com/office/drawing/2014/main" id="{D119F4B4-1348-07A9-D346-32869D84BF11}"/>
              </a:ext>
            </a:extLst>
          </p:cNvPr>
          <p:cNvSpPr txBox="1"/>
          <p:nvPr/>
        </p:nvSpPr>
        <p:spPr>
          <a:xfrm>
            <a:off x="1166191" y="517912"/>
            <a:ext cx="78507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da-DK" sz="4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ENGAGe </a:t>
            </a:r>
            <a:r>
              <a:rPr kumimoji="0" lang="da-DK"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rPr>
              <a:t>Patient Advocacy Seminar</a:t>
            </a:r>
            <a:endParaRPr kumimoji="0" lang="cs-CZ"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endParaRPr>
          </a:p>
        </p:txBody>
      </p:sp>
      <p:sp>
        <p:nvSpPr>
          <p:cNvPr id="4" name="Tekstfelt 3">
            <a:extLst>
              <a:ext uri="{FF2B5EF4-FFF2-40B4-BE49-F238E27FC236}">
                <a16:creationId xmlns:a16="http://schemas.microsoft.com/office/drawing/2014/main" id="{011FC0AE-44D1-F981-B265-59BAFC832803}"/>
              </a:ext>
            </a:extLst>
          </p:cNvPr>
          <p:cNvSpPr txBox="1"/>
          <p:nvPr/>
        </p:nvSpPr>
        <p:spPr>
          <a:xfrm>
            <a:off x="1270584" y="2448318"/>
            <a:ext cx="10177670" cy="3816429"/>
          </a:xfrm>
          <a:prstGeom prst="rect">
            <a:avLst/>
          </a:prstGeom>
          <a:noFill/>
        </p:spPr>
        <p:txBody>
          <a:bodyPr wrap="square" rtlCol="0">
            <a:spAutoFit/>
          </a:bodyPr>
          <a:lstStyle/>
          <a:p>
            <a:pPr marL="457200" indent="-457200">
              <a:buFont typeface="Arial" panose="020B0604020202020204" pitchFamily="34" charset="0"/>
              <a:buChar char="•"/>
            </a:pPr>
            <a:r>
              <a:rPr lang="en-US" sz="2800" b="1" i="0" dirty="0">
                <a:solidFill>
                  <a:srgbClr val="7030A0"/>
                </a:solidFill>
                <a:effectLst/>
                <a:latin typeface="+mj-lt"/>
              </a:rPr>
              <a:t>A clinical trial aims to find an answer to the main research question or hypothesis that the study </a:t>
            </a:r>
            <a:r>
              <a:rPr lang="en-US" sz="2800" b="1" dirty="0">
                <a:solidFill>
                  <a:srgbClr val="7030A0"/>
                </a:solidFill>
                <a:latin typeface="+mj-lt"/>
              </a:rPr>
              <a:t>intends</a:t>
            </a:r>
            <a:r>
              <a:rPr lang="en-US" sz="2800" b="1" i="0" dirty="0">
                <a:solidFill>
                  <a:srgbClr val="7030A0"/>
                </a:solidFill>
                <a:effectLst/>
                <a:latin typeface="+mj-lt"/>
              </a:rPr>
              <a:t> to answer. </a:t>
            </a:r>
          </a:p>
          <a:p>
            <a:pPr marL="457200" indent="-457200">
              <a:buFont typeface="Arial" panose="020B0604020202020204" pitchFamily="34" charset="0"/>
              <a:buChar char="•"/>
            </a:pPr>
            <a:endParaRPr lang="en-US" sz="900" b="1" dirty="0">
              <a:solidFill>
                <a:srgbClr val="7030A0"/>
              </a:solidFill>
              <a:latin typeface="+mj-lt"/>
            </a:endParaRPr>
          </a:p>
          <a:p>
            <a:pPr marL="457200" indent="-457200">
              <a:buFont typeface="Arial" panose="020B0604020202020204" pitchFamily="34" charset="0"/>
              <a:buChar char="•"/>
            </a:pPr>
            <a:r>
              <a:rPr lang="en-US" sz="2800" b="1" dirty="0">
                <a:solidFill>
                  <a:srgbClr val="7030A0"/>
                </a:solidFill>
                <a:latin typeface="+mj-lt"/>
              </a:rPr>
              <a:t>T</a:t>
            </a:r>
            <a:r>
              <a:rPr lang="en-US" sz="2800" b="1" i="0" dirty="0">
                <a:solidFill>
                  <a:srgbClr val="7030A0"/>
                </a:solidFill>
                <a:effectLst/>
                <a:latin typeface="+mj-lt"/>
              </a:rPr>
              <a:t>he primary clinical research question that the researchers want to investigate is called the Objective of a trial – to address the scientific question by collecting appropriate data.</a:t>
            </a:r>
          </a:p>
          <a:p>
            <a:pPr marL="457200" indent="-457200">
              <a:buFont typeface="Arial" panose="020B0604020202020204" pitchFamily="34" charset="0"/>
              <a:buChar char="•"/>
            </a:pPr>
            <a:endParaRPr lang="en-US" sz="900" b="1" i="0" dirty="0">
              <a:solidFill>
                <a:srgbClr val="7030A0"/>
              </a:solidFill>
              <a:effectLst/>
              <a:latin typeface="+mj-lt"/>
            </a:endParaRPr>
          </a:p>
          <a:p>
            <a:pPr marL="457200" indent="-457200">
              <a:buFont typeface="Arial" panose="020B0604020202020204" pitchFamily="34" charset="0"/>
              <a:buChar char="•"/>
            </a:pPr>
            <a:r>
              <a:rPr lang="en-US" sz="2800" b="1" i="0" dirty="0">
                <a:solidFill>
                  <a:srgbClr val="7030A0"/>
                </a:solidFill>
                <a:effectLst/>
                <a:latin typeface="+mj-lt"/>
              </a:rPr>
              <a:t>The study Endpoints, on the other hand, are the specific response variables that are chosen and used to measure and evaluate this Objective.</a:t>
            </a:r>
            <a:endParaRPr lang="da-DK" sz="2800" b="1" dirty="0">
              <a:solidFill>
                <a:srgbClr val="7030A0"/>
              </a:solidFill>
              <a:latin typeface="+mj-lt"/>
            </a:endParaRPr>
          </a:p>
        </p:txBody>
      </p:sp>
      <p:pic>
        <p:nvPicPr>
          <p:cNvPr id="2" name="Obrázek 5" descr="Obsah obrázku text, panoráma, snímek obrazovky&#10;&#10;Popis byl vytvořen automaticky">
            <a:extLst>
              <a:ext uri="{FF2B5EF4-FFF2-40B4-BE49-F238E27FC236}">
                <a16:creationId xmlns:a16="http://schemas.microsoft.com/office/drawing/2014/main" id="{A079E44F-58C6-E9E3-1524-8C54C63BB326}"/>
              </a:ext>
            </a:extLst>
          </p:cNvPr>
          <p:cNvPicPr>
            <a:picLocks noChangeAspect="1"/>
          </p:cNvPicPr>
          <p:nvPr/>
        </p:nvPicPr>
        <p:blipFill>
          <a:blip r:embed="rId2"/>
          <a:stretch>
            <a:fillRect/>
          </a:stretch>
        </p:blipFill>
        <p:spPr>
          <a:xfrm>
            <a:off x="-7573" y="3278"/>
            <a:ext cx="12207146" cy="1526402"/>
          </a:xfrm>
          <a:prstGeom prst="rect">
            <a:avLst/>
          </a:prstGeom>
        </p:spPr>
      </p:pic>
    </p:spTree>
    <p:extLst>
      <p:ext uri="{BB962C8B-B14F-4D97-AF65-F5344CB8AC3E}">
        <p14:creationId xmlns:p14="http://schemas.microsoft.com/office/powerpoint/2010/main" val="416647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98563-7B99-52BD-1529-3122428B1E5C}"/>
            </a:ext>
          </a:extLst>
        </p:cNvPr>
        <p:cNvGrpSpPr/>
        <p:nvPr/>
      </p:nvGrpSpPr>
      <p:grpSpPr>
        <a:xfrm>
          <a:off x="0" y="0"/>
          <a:ext cx="0" cy="0"/>
          <a:chOff x="0" y="0"/>
          <a:chExt cx="0" cy="0"/>
        </a:xfrm>
      </p:grpSpPr>
      <p:sp>
        <p:nvSpPr>
          <p:cNvPr id="8" name="TextovéPole 7">
            <a:extLst>
              <a:ext uri="{FF2B5EF4-FFF2-40B4-BE49-F238E27FC236}">
                <a16:creationId xmlns:a16="http://schemas.microsoft.com/office/drawing/2014/main" id="{B4B4E1B8-EB72-9977-0251-63364DEF3BE4}"/>
              </a:ext>
            </a:extLst>
          </p:cNvPr>
          <p:cNvSpPr txBox="1"/>
          <p:nvPr/>
        </p:nvSpPr>
        <p:spPr>
          <a:xfrm>
            <a:off x="1166191" y="1435206"/>
            <a:ext cx="10386456" cy="105836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Educational Workshop on how to read and understand a CT protocol</a:t>
            </a:r>
            <a:endParaRPr kumimoji="0" lang="en-GB"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endParaRPr>
          </a:p>
        </p:txBody>
      </p:sp>
      <p:sp>
        <p:nvSpPr>
          <p:cNvPr id="14" name="TextovéPole 13">
            <a:extLst>
              <a:ext uri="{FF2B5EF4-FFF2-40B4-BE49-F238E27FC236}">
                <a16:creationId xmlns:a16="http://schemas.microsoft.com/office/drawing/2014/main" id="{9BE48FED-AC92-85AF-1F34-D350A0D8A336}"/>
              </a:ext>
            </a:extLst>
          </p:cNvPr>
          <p:cNvSpPr txBox="1"/>
          <p:nvPr/>
        </p:nvSpPr>
        <p:spPr>
          <a:xfrm>
            <a:off x="1166191" y="517912"/>
            <a:ext cx="78507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da-DK" sz="4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ENGAGe </a:t>
            </a:r>
            <a:r>
              <a:rPr kumimoji="0" lang="da-DK"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rPr>
              <a:t>Patient Advocacy Seminar</a:t>
            </a:r>
            <a:endParaRPr kumimoji="0" lang="cs-CZ"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endParaRPr>
          </a:p>
        </p:txBody>
      </p:sp>
      <p:sp>
        <p:nvSpPr>
          <p:cNvPr id="4" name="Tekstfelt 3">
            <a:extLst>
              <a:ext uri="{FF2B5EF4-FFF2-40B4-BE49-F238E27FC236}">
                <a16:creationId xmlns:a16="http://schemas.microsoft.com/office/drawing/2014/main" id="{F76202DF-B0D5-AFE1-99C3-DA5C240D3C6D}"/>
              </a:ext>
            </a:extLst>
          </p:cNvPr>
          <p:cNvSpPr txBox="1"/>
          <p:nvPr/>
        </p:nvSpPr>
        <p:spPr>
          <a:xfrm>
            <a:off x="1166191" y="2426605"/>
            <a:ext cx="10177670" cy="4832092"/>
          </a:xfrm>
          <a:prstGeom prst="rect">
            <a:avLst/>
          </a:prstGeom>
          <a:noFill/>
        </p:spPr>
        <p:txBody>
          <a:bodyPr wrap="square" rtlCol="0">
            <a:spAutoFit/>
          </a:bodyPr>
          <a:lstStyle/>
          <a:p>
            <a:r>
              <a:rPr lang="en-US" sz="2800" b="1" i="0" dirty="0">
                <a:solidFill>
                  <a:srgbClr val="7030A0"/>
                </a:solidFill>
                <a:effectLst/>
                <a:latin typeface="+mj-lt"/>
              </a:rPr>
              <a:t>There are 3 phases in a randomized clinical trial:</a:t>
            </a:r>
          </a:p>
          <a:p>
            <a:pPr marL="457200" indent="-457200">
              <a:buFont typeface="Arial" panose="020B0604020202020204" pitchFamily="34" charset="0"/>
              <a:buChar char="•"/>
            </a:pPr>
            <a:r>
              <a:rPr lang="en-US" sz="2800" b="1" dirty="0">
                <a:solidFill>
                  <a:srgbClr val="7030A0"/>
                </a:solidFill>
                <a:latin typeface="+mj-lt"/>
              </a:rPr>
              <a:t>Phase 1 - only a small number of patients (20-60) to find the maximum tolerated dose and the safety of the drug.</a:t>
            </a:r>
            <a:r>
              <a:rPr lang="en-US" sz="2800" b="1" i="0" dirty="0">
                <a:solidFill>
                  <a:srgbClr val="7030A0"/>
                </a:solidFill>
                <a:effectLst/>
                <a:latin typeface="+mj-lt"/>
              </a:rPr>
              <a:t> </a:t>
            </a:r>
          </a:p>
          <a:p>
            <a:pPr marL="457200" indent="-457200">
              <a:buFont typeface="Arial" panose="020B0604020202020204" pitchFamily="34" charset="0"/>
              <a:buChar char="•"/>
            </a:pPr>
            <a:r>
              <a:rPr lang="en-US" sz="2800" b="1" dirty="0">
                <a:solidFill>
                  <a:srgbClr val="7030A0"/>
                </a:solidFill>
                <a:latin typeface="+mj-lt"/>
              </a:rPr>
              <a:t>Phase II - focuses on the efficacy of the drug (20-100 patients involved). In rare cases a drug gets approval after a phase II study.</a:t>
            </a:r>
          </a:p>
          <a:p>
            <a:pPr marL="457200" indent="-457200">
              <a:buFont typeface="Arial" panose="020B0604020202020204" pitchFamily="34" charset="0"/>
              <a:buChar char="•"/>
            </a:pPr>
            <a:r>
              <a:rPr lang="en-US" sz="2800" b="1" dirty="0">
                <a:solidFill>
                  <a:srgbClr val="7030A0"/>
                </a:solidFill>
                <a:latin typeface="+mj-lt"/>
              </a:rPr>
              <a:t>Phase III focuses on comparing the standard of care with the study drug(s) (200-2000 patients involved). Most powerful study to get approval from the FDA in the US and EMA in Europe.</a:t>
            </a:r>
            <a:endParaRPr lang="en-US" sz="2800" b="1" i="0" dirty="0">
              <a:solidFill>
                <a:srgbClr val="7030A0"/>
              </a:solidFill>
              <a:effectLst/>
              <a:latin typeface="+mj-lt"/>
            </a:endParaRPr>
          </a:p>
          <a:p>
            <a:pPr marL="457200" indent="-457200">
              <a:buFont typeface="Arial" panose="020B0604020202020204" pitchFamily="34" charset="0"/>
              <a:buChar char="•"/>
            </a:pPr>
            <a:endParaRPr lang="en-US" sz="2800" b="1" i="0" dirty="0">
              <a:solidFill>
                <a:srgbClr val="7030A0"/>
              </a:solidFill>
              <a:effectLst/>
              <a:latin typeface="+mj-lt"/>
            </a:endParaRPr>
          </a:p>
          <a:p>
            <a:pPr marL="457200" indent="-457200">
              <a:buFont typeface="Arial" panose="020B0604020202020204" pitchFamily="34" charset="0"/>
              <a:buChar char="•"/>
            </a:pPr>
            <a:endParaRPr lang="da-DK" sz="2800" b="1" dirty="0">
              <a:solidFill>
                <a:srgbClr val="7030A0"/>
              </a:solidFill>
              <a:latin typeface="+mj-lt"/>
            </a:endParaRPr>
          </a:p>
        </p:txBody>
      </p:sp>
      <p:pic>
        <p:nvPicPr>
          <p:cNvPr id="2" name="Obrázek 5" descr="Obsah obrázku text, panoráma, snímek obrazovky&#10;&#10;Popis byl vytvořen automaticky">
            <a:extLst>
              <a:ext uri="{FF2B5EF4-FFF2-40B4-BE49-F238E27FC236}">
                <a16:creationId xmlns:a16="http://schemas.microsoft.com/office/drawing/2014/main" id="{A6E3197A-B764-A84A-F36A-9E9E5E305041}"/>
              </a:ext>
            </a:extLst>
          </p:cNvPr>
          <p:cNvPicPr>
            <a:picLocks noChangeAspect="1"/>
          </p:cNvPicPr>
          <p:nvPr/>
        </p:nvPicPr>
        <p:blipFill>
          <a:blip r:embed="rId2"/>
          <a:stretch>
            <a:fillRect/>
          </a:stretch>
        </p:blipFill>
        <p:spPr>
          <a:xfrm>
            <a:off x="-7573" y="3278"/>
            <a:ext cx="12207146" cy="1526402"/>
          </a:xfrm>
          <a:prstGeom prst="rect">
            <a:avLst/>
          </a:prstGeom>
        </p:spPr>
      </p:pic>
    </p:spTree>
    <p:extLst>
      <p:ext uri="{BB962C8B-B14F-4D97-AF65-F5344CB8AC3E}">
        <p14:creationId xmlns:p14="http://schemas.microsoft.com/office/powerpoint/2010/main" val="195544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a:extLst>
              <a:ext uri="{FF2B5EF4-FFF2-40B4-BE49-F238E27FC236}">
                <a16:creationId xmlns:a16="http://schemas.microsoft.com/office/drawing/2014/main" id="{AC530D83-F8B8-DAF3-4BC1-F5345FF08943}"/>
              </a:ext>
            </a:extLst>
          </p:cNvPr>
          <p:cNvSpPr txBox="1"/>
          <p:nvPr/>
        </p:nvSpPr>
        <p:spPr>
          <a:xfrm>
            <a:off x="556591" y="1407885"/>
            <a:ext cx="11393621" cy="112287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Educational Workshop on how to read and understand a CT protocol</a:t>
            </a:r>
            <a:endParaRPr kumimoji="0" lang="en-GB" sz="32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endParaRPr>
          </a:p>
        </p:txBody>
      </p:sp>
      <p:sp>
        <p:nvSpPr>
          <p:cNvPr id="14" name="TextovéPole 13">
            <a:extLst>
              <a:ext uri="{FF2B5EF4-FFF2-40B4-BE49-F238E27FC236}">
                <a16:creationId xmlns:a16="http://schemas.microsoft.com/office/drawing/2014/main" id="{D119F4B4-1348-07A9-D346-32869D84BF11}"/>
              </a:ext>
            </a:extLst>
          </p:cNvPr>
          <p:cNvSpPr txBox="1"/>
          <p:nvPr/>
        </p:nvSpPr>
        <p:spPr>
          <a:xfrm>
            <a:off x="1166191" y="517912"/>
            <a:ext cx="78507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da-DK" sz="4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ENGAGe </a:t>
            </a:r>
            <a:r>
              <a:rPr kumimoji="0" lang="da-DK"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rPr>
              <a:t>Patient Advocacy Seminar</a:t>
            </a:r>
            <a:endParaRPr kumimoji="0" lang="cs-CZ"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endParaRPr>
          </a:p>
        </p:txBody>
      </p:sp>
      <p:sp>
        <p:nvSpPr>
          <p:cNvPr id="4" name="Tekstfelt 3">
            <a:extLst>
              <a:ext uri="{FF2B5EF4-FFF2-40B4-BE49-F238E27FC236}">
                <a16:creationId xmlns:a16="http://schemas.microsoft.com/office/drawing/2014/main" id="{011FC0AE-44D1-F981-B265-59BAFC832803}"/>
              </a:ext>
            </a:extLst>
          </p:cNvPr>
          <p:cNvSpPr txBox="1"/>
          <p:nvPr/>
        </p:nvSpPr>
        <p:spPr>
          <a:xfrm>
            <a:off x="556591" y="2712843"/>
            <a:ext cx="10757517" cy="3231654"/>
          </a:xfrm>
          <a:prstGeom prst="rect">
            <a:avLst/>
          </a:prstGeom>
          <a:noFill/>
        </p:spPr>
        <p:txBody>
          <a:bodyPr wrap="square" rtlCol="0">
            <a:spAutoFit/>
          </a:bodyPr>
          <a:lstStyle/>
          <a:p>
            <a:pPr algn="l"/>
            <a:r>
              <a:rPr lang="en-US" sz="3400" b="1" i="0" u="none" strike="noStrike" baseline="0" dirty="0">
                <a:solidFill>
                  <a:srgbClr val="7030A0"/>
                </a:solidFill>
                <a:latin typeface="+mj-lt"/>
              </a:rPr>
              <a:t>Hypothesis: PRIMA/ENGOT-OV26/GOG-3012 was designed to test the efficacy and safety of niraparib after response to platinum-based chemotherapy in patients with newly diagnosed advanced ovarian cancer, including those at high risk of relapse </a:t>
            </a:r>
          </a:p>
          <a:p>
            <a:pPr algn="l"/>
            <a:r>
              <a:rPr lang="en-US" sz="3400" b="1" i="0" u="none" strike="noStrike" baseline="0" dirty="0">
                <a:solidFill>
                  <a:srgbClr val="7030A0"/>
                </a:solidFill>
                <a:latin typeface="+mj-lt"/>
              </a:rPr>
              <a:t>(ClinicalTrials.gov: NCT02655016).</a:t>
            </a:r>
            <a:endParaRPr lang="da-DK" sz="3400" b="1" dirty="0">
              <a:solidFill>
                <a:srgbClr val="7030A0"/>
              </a:solidFill>
              <a:latin typeface="+mj-lt"/>
            </a:endParaRPr>
          </a:p>
        </p:txBody>
      </p:sp>
      <p:pic>
        <p:nvPicPr>
          <p:cNvPr id="2" name="Obrázek 5" descr="Obsah obrázku text, panoráma, snímek obrazovky&#10;&#10;Popis byl vytvořen automaticky">
            <a:extLst>
              <a:ext uri="{FF2B5EF4-FFF2-40B4-BE49-F238E27FC236}">
                <a16:creationId xmlns:a16="http://schemas.microsoft.com/office/drawing/2014/main" id="{F1587CCF-9F59-37DE-A53B-1AF017B6BCD7}"/>
              </a:ext>
            </a:extLst>
          </p:cNvPr>
          <p:cNvPicPr>
            <a:picLocks noChangeAspect="1"/>
          </p:cNvPicPr>
          <p:nvPr/>
        </p:nvPicPr>
        <p:blipFill>
          <a:blip r:embed="rId2"/>
          <a:stretch>
            <a:fillRect/>
          </a:stretch>
        </p:blipFill>
        <p:spPr>
          <a:xfrm>
            <a:off x="-7573" y="3278"/>
            <a:ext cx="12207146" cy="1526402"/>
          </a:xfrm>
          <a:prstGeom prst="rect">
            <a:avLst/>
          </a:prstGeom>
        </p:spPr>
      </p:pic>
    </p:spTree>
    <p:extLst>
      <p:ext uri="{BB962C8B-B14F-4D97-AF65-F5344CB8AC3E}">
        <p14:creationId xmlns:p14="http://schemas.microsoft.com/office/powerpoint/2010/main" val="1130316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a:extLst>
              <a:ext uri="{FF2B5EF4-FFF2-40B4-BE49-F238E27FC236}">
                <a16:creationId xmlns:a16="http://schemas.microsoft.com/office/drawing/2014/main" id="{AC530D83-F8B8-DAF3-4BC1-F5345FF08943}"/>
              </a:ext>
            </a:extLst>
          </p:cNvPr>
          <p:cNvSpPr txBox="1"/>
          <p:nvPr/>
        </p:nvSpPr>
        <p:spPr>
          <a:xfrm>
            <a:off x="1166191" y="1126379"/>
            <a:ext cx="10386456" cy="545476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How to read and understand a CT protocol – the PRIMA trial as an example.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b="1" dirty="0">
              <a:solidFill>
                <a:srgbClr val="7030A0"/>
              </a:solidFill>
              <a:latin typeface="Calibri"/>
              <a:ea typeface="Verdan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In the PRIMA trial the PARP-inhibitor niraparib was used as maintenance treatment in first line high-grade serous or endometroid ovarian cancer.</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solidFill>
                <a:srgbClr val="7030A0"/>
              </a:solidFill>
              <a:latin typeface="Calibri"/>
              <a:ea typeface="Verdan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Study Population</a:t>
            </a:r>
            <a:br>
              <a:rPr kumimoji="0" lang="en-GB"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br>
            <a:r>
              <a:rPr lang="en-GB" sz="3000" dirty="0">
                <a:solidFill>
                  <a:srgbClr val="7030A0"/>
                </a:solidFill>
                <a:latin typeface="Calibri"/>
                <a:ea typeface="Verdana" panose="020B0604030504040204" pitchFamily="34" charset="0"/>
              </a:rPr>
              <a:t>T</a:t>
            </a:r>
            <a:r>
              <a:rPr kumimoji="0" lang="en-GB"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he study population had stage III or stage IV disease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solidFill>
                <a:srgbClr val="7030A0"/>
              </a:solidFill>
              <a:latin typeface="Calibri"/>
              <a:ea typeface="Verdana" panose="020B060403050404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Randomization</a:t>
            </a:r>
            <a:br>
              <a:rPr kumimoji="0" lang="en-GB" sz="3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br>
            <a:r>
              <a:rPr lang="en-GB" sz="3000" dirty="0">
                <a:solidFill>
                  <a:srgbClr val="7030A0"/>
                </a:solidFill>
                <a:latin typeface="Calibri"/>
                <a:ea typeface="Verdana" panose="020B0604030504040204" pitchFamily="34" charset="0"/>
              </a:rPr>
              <a:t>O</a:t>
            </a:r>
            <a:r>
              <a:rPr kumimoji="0" lang="en-GB"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ne arm to receive the new drug and one arm to receive the standard</a:t>
            </a:r>
            <a:r>
              <a:rPr lang="en-GB" sz="3000" dirty="0">
                <a:solidFill>
                  <a:srgbClr val="7030A0"/>
                </a:solidFill>
                <a:latin typeface="Calibri"/>
                <a:ea typeface="Verdana" panose="020B0604030504040204" pitchFamily="34" charset="0"/>
              </a:rPr>
              <a:t> of care.</a:t>
            </a:r>
            <a:endParaRPr kumimoji="0" lang="en-GB" sz="3000" b="0"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endParaRPr>
          </a:p>
        </p:txBody>
      </p:sp>
      <p:sp>
        <p:nvSpPr>
          <p:cNvPr id="14" name="TextovéPole 13">
            <a:extLst>
              <a:ext uri="{FF2B5EF4-FFF2-40B4-BE49-F238E27FC236}">
                <a16:creationId xmlns:a16="http://schemas.microsoft.com/office/drawing/2014/main" id="{D119F4B4-1348-07A9-D346-32869D84BF11}"/>
              </a:ext>
            </a:extLst>
          </p:cNvPr>
          <p:cNvSpPr txBox="1"/>
          <p:nvPr/>
        </p:nvSpPr>
        <p:spPr>
          <a:xfrm>
            <a:off x="1166191" y="517912"/>
            <a:ext cx="785074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da-DK" sz="4000" b="1" i="0" u="none" strike="noStrike" kern="1200" cap="none" spc="0" normalizeH="0" baseline="0" noProof="0" dirty="0">
                <a:ln>
                  <a:noFill/>
                </a:ln>
                <a:solidFill>
                  <a:srgbClr val="7030A0"/>
                </a:solidFill>
                <a:effectLst/>
                <a:uLnTx/>
                <a:uFillTx/>
                <a:latin typeface="Calibri"/>
                <a:ea typeface="Verdana" panose="020B0604030504040204" pitchFamily="34" charset="0"/>
                <a:cs typeface="+mn-cs"/>
              </a:rPr>
              <a:t>ENGAGe </a:t>
            </a:r>
            <a:r>
              <a:rPr kumimoji="0" lang="da-DK"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rPr>
              <a:t>Patient Advocacy Seminar</a:t>
            </a:r>
            <a:endParaRPr kumimoji="0" lang="cs-CZ" sz="4000" b="1" i="0" u="none" strike="noStrike" kern="1200" cap="none" spc="0" normalizeH="0" baseline="0" noProof="0" dirty="0">
              <a:ln>
                <a:noFill/>
              </a:ln>
              <a:solidFill>
                <a:schemeClr val="accent6">
                  <a:lumMod val="75000"/>
                </a:schemeClr>
              </a:solidFill>
              <a:effectLst/>
              <a:uLnTx/>
              <a:uFillTx/>
              <a:latin typeface="Calibri"/>
              <a:ea typeface="Verdana" panose="020B0604030504040204" pitchFamily="34" charset="0"/>
              <a:cs typeface="+mn-cs"/>
            </a:endParaRPr>
          </a:p>
        </p:txBody>
      </p:sp>
    </p:spTree>
    <p:extLst>
      <p:ext uri="{BB962C8B-B14F-4D97-AF65-F5344CB8AC3E}">
        <p14:creationId xmlns:p14="http://schemas.microsoft.com/office/powerpoint/2010/main" val="1007288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16569</TotalTime>
  <Words>1091</Words>
  <Application>Microsoft Office PowerPoint</Application>
  <PresentationFormat>Widescreen</PresentationFormat>
  <Paragraphs>116</Paragraphs>
  <Slides>19</Slides>
  <Notes>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19</vt:i4>
      </vt:variant>
    </vt:vector>
  </HeadingPairs>
  <TitlesOfParts>
    <vt:vector size="27" baseType="lpstr">
      <vt:lpstr>Aptos</vt:lpstr>
      <vt:lpstr>Arial</vt:lpstr>
      <vt:lpstr>Calibri</vt:lpstr>
      <vt:lpstr>FrutigerCE-Bold</vt:lpstr>
      <vt:lpstr>Verdana</vt:lpstr>
      <vt:lpstr>Verdana Pro</vt:lpstr>
      <vt:lpstr>Wingdings</vt:lpstr>
      <vt:lpstr>1_Office Theme</vt:lpstr>
      <vt:lpstr>Clinical Trials Educational Workshop How to read and understand a clinical trial protocol  </vt:lpstr>
      <vt:lpstr>PowerPoint-præsentation</vt:lpstr>
      <vt:lpstr>ENGAGe + ENGOT Clinical Trials project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Trials project</dc:title>
  <dc:creator>Birthe Lemley</dc:creator>
  <cp:lastModifiedBy>Birthe Lemley</cp:lastModifiedBy>
  <cp:revision>9</cp:revision>
  <cp:lastPrinted>2024-03-05T12:38:20Z</cp:lastPrinted>
  <dcterms:created xsi:type="dcterms:W3CDTF">2024-02-14T08:42:47Z</dcterms:created>
  <dcterms:modified xsi:type="dcterms:W3CDTF">2024-03-07T11:26:28Z</dcterms:modified>
</cp:coreProperties>
</file>