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25"/>
  </p:notesMasterIdLst>
  <p:sldIdLst>
    <p:sldId id="2564" r:id="rId5"/>
    <p:sldId id="2622" r:id="rId6"/>
    <p:sldId id="4461" r:id="rId7"/>
    <p:sldId id="4468" r:id="rId8"/>
    <p:sldId id="375" r:id="rId9"/>
    <p:sldId id="4465" r:id="rId10"/>
    <p:sldId id="4467" r:id="rId11"/>
    <p:sldId id="4466" r:id="rId12"/>
    <p:sldId id="1897" r:id="rId13"/>
    <p:sldId id="1898" r:id="rId14"/>
    <p:sldId id="4459" r:id="rId15"/>
    <p:sldId id="2565" r:id="rId16"/>
    <p:sldId id="4462" r:id="rId17"/>
    <p:sldId id="4463" r:id="rId18"/>
    <p:sldId id="4452" r:id="rId19"/>
    <p:sldId id="4454" r:id="rId20"/>
    <p:sldId id="4458" r:id="rId21"/>
    <p:sldId id="417" r:id="rId22"/>
    <p:sldId id="4464" r:id="rId23"/>
    <p:sldId id="2562" r:id="rId24"/>
  </p:sldIdLst>
  <p:sldSz cx="9144000" cy="5143500" type="screen16x9"/>
  <p:notesSz cx="6858000" cy="9144000"/>
  <p:defaultTextStyle>
    <a:defPPr>
      <a:defRPr lang="cs-CZ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0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C3CE19-6488-5C4B-89E6-A88901997EE0}" v="74" dt="2024-01-09T10:02:38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5775"/>
  </p:normalViewPr>
  <p:slideViewPr>
    <p:cSldViewPr snapToGrid="0">
      <p:cViewPr varScale="1">
        <p:scale>
          <a:sx n="141" d="100"/>
          <a:sy n="141" d="100"/>
        </p:scale>
        <p:origin x="8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7600C-E745-412C-B0E0-CA20CD1DE36C}" type="datetimeFigureOut">
              <a:rPr lang="cs-CZ" smtClean="0"/>
              <a:t>07.03.2024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DFAFE-DE46-448B-ABCE-10E0E4A4F7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727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F9042E6F-B76F-9D8F-0964-D0465DA52622}"/>
              </a:ext>
            </a:extLst>
          </p:cNvPr>
          <p:cNvSpPr/>
          <p:nvPr userDrawn="1"/>
        </p:nvSpPr>
        <p:spPr>
          <a:xfrm>
            <a:off x="1" y="961526"/>
            <a:ext cx="9144000" cy="4181974"/>
          </a:xfrm>
          <a:prstGeom prst="rect">
            <a:avLst/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9E0287-2A8D-93E5-FF87-C81E713C7C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834662" cy="3797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48194" y="1995052"/>
            <a:ext cx="7772400" cy="576698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sz="3300" dirty="0">
                <a:solidFill>
                  <a:schemeClr val="bg1"/>
                </a:solidFill>
                <a:latin typeface="Verdana"/>
                <a:cs typeface="Verdana"/>
              </a:rPr>
              <a:t>Presentation Title Goes Here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48194" y="2571750"/>
            <a:ext cx="6400800" cy="576697"/>
          </a:xfrm>
        </p:spPr>
        <p:txBody>
          <a:bodyPr>
            <a:normAutofit/>
          </a:bodyPr>
          <a:lstStyle>
            <a:lvl1pPr marL="0" indent="0" algn="l" defTabSz="342900">
              <a:spcBef>
                <a:spcPct val="0"/>
              </a:spcBef>
              <a:buNone/>
              <a:defRPr sz="1800">
                <a:solidFill>
                  <a:schemeClr val="bg1"/>
                </a:solidFill>
                <a:latin typeface="Verdana Pro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457200">
              <a:spcBef>
                <a:spcPct val="0"/>
              </a:spcBef>
              <a:defRPr/>
            </a:pPr>
            <a:r>
              <a:rPr lang="en-US" sz="2400" dirty="0">
                <a:solidFill>
                  <a:prstClr val="white"/>
                </a:solidFill>
                <a:latin typeface="Verdana"/>
                <a:cs typeface="Verdana"/>
              </a:rPr>
              <a:t>Presentation Sub-title Goes Here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0C3B414-1CC7-4670-FAEA-998B9C86FF9F}"/>
              </a:ext>
            </a:extLst>
          </p:cNvPr>
          <p:cNvSpPr txBox="1"/>
          <p:nvPr userDrawn="1"/>
        </p:nvSpPr>
        <p:spPr>
          <a:xfrm>
            <a:off x="402020" y="4524448"/>
            <a:ext cx="191551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13" b="1" dirty="0" err="1">
                <a:solidFill>
                  <a:schemeClr val="bg1"/>
                </a:solidFill>
                <a:latin typeface="Frutiger" panose="020B0500000000000000" pitchFamily="34" charset="0"/>
              </a:rPr>
              <a:t>congress.esgo.org</a:t>
            </a:r>
            <a:endParaRPr lang="de-DE" sz="1013" b="1" dirty="0">
              <a:solidFill>
                <a:schemeClr val="bg1"/>
              </a:solidFill>
              <a:latin typeface="Frutiger" panose="020B0500000000000000" pitchFamily="34" charset="0"/>
            </a:endParaRPr>
          </a:p>
        </p:txBody>
      </p:sp>
      <p:pic>
        <p:nvPicPr>
          <p:cNvPr id="5" name="Grafik 4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E595DBB7-BFA8-7843-D560-25C0898CFE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193" y="250873"/>
            <a:ext cx="3242224" cy="55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39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336862-3CD7-1F42-913C-A6D178F54AA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the text style of the pattern</a:t>
            </a:r>
            <a:endParaRPr lang="es-ES" dirty="0"/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Third</a:t>
            </a:r>
          </a:p>
          <a:p>
            <a:pPr lvl="3"/>
            <a:r>
              <a:rPr lang="es-ES" dirty="0"/>
              <a:t>Fourth level </a:t>
            </a:r>
          </a:p>
          <a:p>
            <a:pPr lvl="4"/>
            <a:r>
              <a:rPr lang="es-ES" dirty="0"/>
              <a:t>Fifth level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C4DA63-9184-B949-A87F-48D2055799E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the text style of the pattern</a:t>
            </a:r>
            <a:endParaRPr lang="es-ES" dirty="0"/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Third</a:t>
            </a:r>
          </a:p>
          <a:p>
            <a:pPr lvl="3"/>
            <a:r>
              <a:rPr lang="es-ES" dirty="0"/>
              <a:t>Fourth level </a:t>
            </a:r>
          </a:p>
          <a:p>
            <a:pPr lvl="4"/>
            <a:r>
              <a:rPr lang="es-ES" dirty="0"/>
              <a:t>Fifth level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C1B12A88-9758-8CF6-12B6-0DAED11D0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24" y="249620"/>
            <a:ext cx="8229600" cy="857250"/>
          </a:xfrm>
        </p:spPr>
        <p:txBody>
          <a:bodyPr>
            <a:normAutofit/>
          </a:bodyPr>
          <a:lstStyle>
            <a:lvl1pPr algn="l">
              <a:defRPr sz="2700">
                <a:solidFill>
                  <a:srgbClr val="C1002A"/>
                </a:solidFill>
              </a:defRPr>
            </a:lvl1pPr>
          </a:lstStyle>
          <a:p>
            <a:r>
              <a:rPr lang="en-US" dirty="0"/>
              <a:t>Title of two contents</a:t>
            </a:r>
            <a:endParaRPr lang="cs-CZ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592AF4C-9B6A-8509-0FD3-8B4BA17C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7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of th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Himmel, Wolke, Blume enthält.&#10;&#10;Automatisch generierte Beschreibung">
            <a:extLst>
              <a:ext uri="{FF2B5EF4-FFF2-40B4-BE49-F238E27FC236}">
                <a16:creationId xmlns:a16="http://schemas.microsoft.com/office/drawing/2014/main" id="{E303F83C-88CA-5079-6C39-6B46D2745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2646" cy="514426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0A194BAB-77B1-E195-5294-5DA150F6B5F2}"/>
              </a:ext>
            </a:extLst>
          </p:cNvPr>
          <p:cNvSpPr/>
          <p:nvPr userDrawn="1"/>
        </p:nvSpPr>
        <p:spPr>
          <a:xfrm>
            <a:off x="-2" y="-19878"/>
            <a:ext cx="9144001" cy="981404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7000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ABDACFC-8F63-F53E-29F3-CD7E50C601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9427"/>
            <a:ext cx="4992891" cy="494453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1C0D8CF-100E-6C2A-92C4-D1893DACA11D}"/>
              </a:ext>
            </a:extLst>
          </p:cNvPr>
          <p:cNvSpPr txBox="1"/>
          <p:nvPr userDrawn="1"/>
        </p:nvSpPr>
        <p:spPr>
          <a:xfrm>
            <a:off x="402020" y="4524448"/>
            <a:ext cx="191551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13" b="1" dirty="0" err="1">
                <a:solidFill>
                  <a:schemeClr val="bg1"/>
                </a:solidFill>
                <a:latin typeface="Frutiger" panose="020B0500000000000000" pitchFamily="34" charset="0"/>
              </a:rPr>
              <a:t>congress.esgo.org</a:t>
            </a:r>
            <a:endParaRPr lang="de-DE" sz="1013" b="1" dirty="0">
              <a:solidFill>
                <a:schemeClr val="bg1"/>
              </a:solidFill>
              <a:latin typeface="Frutiger" panose="020B0500000000000000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013E58B-B8EF-2149-A048-0FABFAC98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2020" y="1692657"/>
            <a:ext cx="7772400" cy="1540365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3300" dirty="0">
                <a:solidFill>
                  <a:schemeClr val="bg1"/>
                </a:solidFill>
                <a:latin typeface="Verdana"/>
                <a:cs typeface="Verdana"/>
              </a:rPr>
              <a:t>THANK YOU</a:t>
            </a:r>
            <a:endParaRPr lang="en-US" dirty="0"/>
          </a:p>
        </p:txBody>
      </p:sp>
      <p:pic>
        <p:nvPicPr>
          <p:cNvPr id="15" name="Grafik 14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8578296D-18BA-552D-A1D3-4321D7BA1B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193" y="250873"/>
            <a:ext cx="3242224" cy="55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23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F9042E6F-B76F-9D8F-0964-D0465DA52622}"/>
              </a:ext>
            </a:extLst>
          </p:cNvPr>
          <p:cNvSpPr/>
          <p:nvPr userDrawn="1"/>
        </p:nvSpPr>
        <p:spPr>
          <a:xfrm>
            <a:off x="1" y="961526"/>
            <a:ext cx="9144000" cy="4181974"/>
          </a:xfrm>
          <a:prstGeom prst="rect">
            <a:avLst/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9E0287-2A8D-93E5-FF87-C81E713C7C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834662" cy="379752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0C3B414-1CC7-4670-FAEA-998B9C86FF9F}"/>
              </a:ext>
            </a:extLst>
          </p:cNvPr>
          <p:cNvSpPr txBox="1"/>
          <p:nvPr userDrawn="1"/>
        </p:nvSpPr>
        <p:spPr>
          <a:xfrm>
            <a:off x="402020" y="4524448"/>
            <a:ext cx="191551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13" b="1" dirty="0" err="1">
                <a:solidFill>
                  <a:schemeClr val="bg1"/>
                </a:solidFill>
                <a:latin typeface="Frutiger" panose="020B0500000000000000" pitchFamily="34" charset="0"/>
              </a:rPr>
              <a:t>congress.esgo.org</a:t>
            </a:r>
            <a:endParaRPr lang="de-DE" sz="1013" b="1" dirty="0">
              <a:solidFill>
                <a:schemeClr val="bg1"/>
              </a:solidFill>
              <a:latin typeface="Frutiger" panose="020B0500000000000000" pitchFamily="34" charset="0"/>
            </a:endParaRPr>
          </a:p>
        </p:txBody>
      </p:sp>
      <p:pic>
        <p:nvPicPr>
          <p:cNvPr id="5" name="Grafik 4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E595DBB7-BFA8-7843-D560-25C0898CFE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193" y="250873"/>
            <a:ext cx="3242224" cy="5551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CD5CEF0-61B7-6B3D-BE3C-BAF4358EE366}"/>
              </a:ext>
            </a:extLst>
          </p:cNvPr>
          <p:cNvSpPr txBox="1">
            <a:spLocks/>
          </p:cNvSpPr>
          <p:nvPr userDrawn="1"/>
        </p:nvSpPr>
        <p:spPr>
          <a:xfrm>
            <a:off x="3834662" y="2126223"/>
            <a:ext cx="4358824" cy="1540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latin typeface="Verdana"/>
                <a:cs typeface="Verdana"/>
              </a:rPr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903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4AC106-BDF8-CEF1-825B-31168B6AD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91" y="375333"/>
            <a:ext cx="6852347" cy="302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9C24AF-B323-63B9-86B5-95311227C5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C953F-34B1-4DD2-A3DB-3A35190EAD1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0FF830B-A89E-83C7-F82C-1285D4A79A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3190" y="1233963"/>
            <a:ext cx="7622100" cy="3048715"/>
          </a:xfrm>
        </p:spPr>
        <p:txBody>
          <a:bodyPr/>
          <a:lstStyle>
            <a:lvl1pPr marL="253124" indent="-253124">
              <a:spcAft>
                <a:spcPts val="169"/>
              </a:spcAft>
              <a:buFont typeface="+mj-lt"/>
              <a:buAutoNum type="arabicPeriod"/>
              <a:defRPr sz="1575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688E9D4-0B6A-B7EA-B556-04FDB5E33C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20386" y="4638601"/>
            <a:ext cx="693900" cy="364013"/>
          </a:xfrm>
          <a:prstGeom prst="rect">
            <a:avLst/>
          </a:prstGeom>
        </p:spPr>
      </p:pic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67667763-4FCA-0EAC-9EC9-2D2373BD29E4}"/>
              </a:ext>
            </a:extLst>
          </p:cNvPr>
          <p:cNvCxnSpPr/>
          <p:nvPr userDrawn="1"/>
        </p:nvCxnSpPr>
        <p:spPr>
          <a:xfrm>
            <a:off x="1139400" y="4708800"/>
            <a:ext cx="0" cy="21060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25E98871-4032-17EC-C264-14142C58E0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25612" y="4730339"/>
            <a:ext cx="3086100" cy="189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563">
                <a:solidFill>
                  <a:schemeClr val="accent5"/>
                </a:solidFill>
              </a:defRPr>
            </a:lvl1pPr>
          </a:lstStyle>
          <a:p>
            <a:r>
              <a:rPr lang="de-DE"/>
              <a:t>Optional: Klinik, Zentrum, Arbeits-/Sonderbereich etc.</a:t>
            </a:r>
          </a:p>
        </p:txBody>
      </p:sp>
    </p:spTree>
    <p:extLst>
      <p:ext uri="{BB962C8B-B14F-4D97-AF65-F5344CB8AC3E}">
        <p14:creationId xmlns:p14="http://schemas.microsoft.com/office/powerpoint/2010/main" val="2900637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91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323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Gebäude, Himmel, Baum enthält.&#10;&#10;Automatisch generierte Beschreibung">
            <a:extLst>
              <a:ext uri="{FF2B5EF4-FFF2-40B4-BE49-F238E27FC236}">
                <a16:creationId xmlns:a16="http://schemas.microsoft.com/office/drawing/2014/main" id="{6E0D4152-5AE8-DDE4-E494-9277244D0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928B3B6-6C30-79F1-3E1D-3CCD2F0F1D0F}"/>
              </a:ext>
            </a:extLst>
          </p:cNvPr>
          <p:cNvSpPr/>
          <p:nvPr userDrawn="1"/>
        </p:nvSpPr>
        <p:spPr>
          <a:xfrm>
            <a:off x="-2" y="-19878"/>
            <a:ext cx="9144001" cy="981404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70000">
                <a:schemeClr val="bg1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9E0287-2A8D-93E5-FF87-C81E713C7C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9427"/>
            <a:ext cx="4992891" cy="4944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020" y="1618654"/>
            <a:ext cx="4279310" cy="1249211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z="3300" dirty="0">
                <a:solidFill>
                  <a:schemeClr val="bg1"/>
                </a:solidFill>
                <a:latin typeface="Verdana"/>
                <a:cs typeface="Verdana"/>
              </a:rPr>
              <a:t>Presentation Title Goes Here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2020" y="2911350"/>
            <a:ext cx="4279310" cy="990135"/>
          </a:xfrm>
        </p:spPr>
        <p:txBody>
          <a:bodyPr>
            <a:normAutofit/>
          </a:bodyPr>
          <a:lstStyle>
            <a:lvl1pPr marL="0" indent="0" algn="l" defTabSz="342900">
              <a:spcBef>
                <a:spcPct val="0"/>
              </a:spcBef>
              <a:buNone/>
              <a:defRPr sz="1800">
                <a:solidFill>
                  <a:schemeClr val="bg1"/>
                </a:solidFill>
                <a:latin typeface="Verdana Pro" panose="020B060403050404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457200">
              <a:spcBef>
                <a:spcPct val="0"/>
              </a:spcBef>
              <a:defRPr/>
            </a:pPr>
            <a:r>
              <a:rPr lang="en-US" sz="2400" dirty="0">
                <a:solidFill>
                  <a:prstClr val="white"/>
                </a:solidFill>
                <a:latin typeface="Verdana"/>
                <a:cs typeface="Verdana"/>
              </a:rPr>
              <a:t>Presentation Sub-title Goes Here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0C3B414-1CC7-4670-FAEA-998B9C86FF9F}"/>
              </a:ext>
            </a:extLst>
          </p:cNvPr>
          <p:cNvSpPr txBox="1"/>
          <p:nvPr userDrawn="1"/>
        </p:nvSpPr>
        <p:spPr>
          <a:xfrm>
            <a:off x="402020" y="4524448"/>
            <a:ext cx="191551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13" b="1" dirty="0" err="1">
                <a:solidFill>
                  <a:schemeClr val="bg1"/>
                </a:solidFill>
                <a:latin typeface="Frutiger" panose="020B0500000000000000" pitchFamily="34" charset="0"/>
              </a:rPr>
              <a:t>congress.esgo.org</a:t>
            </a:r>
            <a:endParaRPr lang="de-DE" sz="1013" b="1" dirty="0">
              <a:solidFill>
                <a:schemeClr val="bg1"/>
              </a:solidFill>
              <a:latin typeface="Frutiger" panose="020B0500000000000000" pitchFamily="34" charset="0"/>
            </a:endParaRPr>
          </a:p>
        </p:txBody>
      </p:sp>
      <p:pic>
        <p:nvPicPr>
          <p:cNvPr id="15" name="Grafik 14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A6FB293C-2541-A55F-BF29-0EBE8B3E6B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193" y="250873"/>
            <a:ext cx="3242224" cy="55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2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Wolke, Himmel, Statue, draußen enthält.&#10;&#10;Automatisch generierte Beschreibung">
            <a:extLst>
              <a:ext uri="{FF2B5EF4-FFF2-40B4-BE49-F238E27FC236}">
                <a16:creationId xmlns:a16="http://schemas.microsoft.com/office/drawing/2014/main" id="{C0E48565-4DA5-462B-619B-DCD66BF2F4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-1"/>
            <a:ext cx="9142645" cy="514426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913573-32CF-40EA-311C-112F4B917B45}"/>
              </a:ext>
            </a:extLst>
          </p:cNvPr>
          <p:cNvSpPr/>
          <p:nvPr userDrawn="1"/>
        </p:nvSpPr>
        <p:spPr>
          <a:xfrm>
            <a:off x="1" y="-19"/>
            <a:ext cx="9144000" cy="952745"/>
          </a:xfrm>
          <a:prstGeom prst="rect">
            <a:avLst/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3575D1C-5026-BA23-AAAF-082DEE5E4E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245" r="-3052" b="45854"/>
          <a:stretch/>
        </p:blipFill>
        <p:spPr>
          <a:xfrm>
            <a:off x="0" y="-6999"/>
            <a:ext cx="5367867" cy="9597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FC9A9C9-B41A-8036-7783-0399680375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677" y="29798"/>
            <a:ext cx="7620000" cy="829076"/>
          </a:xfrm>
        </p:spPr>
        <p:txBody>
          <a:bodyPr anchor="ctr">
            <a:normAutofit/>
          </a:bodyPr>
          <a:lstStyle>
            <a:lvl1pPr algn="l">
              <a:defRPr sz="2025" b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cs-CZ" dirty="0" err="1"/>
              <a:t>Declaration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159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Wasser, Landschaft, Himmel enthält.&#10;&#10;Automatisch generierte Beschreibung">
            <a:extLst>
              <a:ext uri="{FF2B5EF4-FFF2-40B4-BE49-F238E27FC236}">
                <a16:creationId xmlns:a16="http://schemas.microsoft.com/office/drawing/2014/main" id="{5ECF5361-7D0F-8AEC-9E6B-4FB3C5C259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2877"/>
            <a:ext cx="9143999" cy="423062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FA6066E-472C-30C9-E2E3-B9004A1917D1}"/>
              </a:ext>
            </a:extLst>
          </p:cNvPr>
          <p:cNvSpPr/>
          <p:nvPr userDrawn="1"/>
        </p:nvSpPr>
        <p:spPr>
          <a:xfrm>
            <a:off x="1" y="-19"/>
            <a:ext cx="9144000" cy="952745"/>
          </a:xfrm>
          <a:prstGeom prst="rect">
            <a:avLst/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A1239A-D8FE-50DB-8F9C-7EBC105CF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245" r="-3052" b="45854"/>
          <a:stretch/>
        </p:blipFill>
        <p:spPr>
          <a:xfrm>
            <a:off x="0" y="-6999"/>
            <a:ext cx="5367867" cy="9597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05D2D47-9CEF-8572-54E9-A8A303812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677" y="29798"/>
            <a:ext cx="7620000" cy="829076"/>
          </a:xfrm>
        </p:spPr>
        <p:txBody>
          <a:bodyPr anchor="ctr">
            <a:normAutofit/>
          </a:bodyPr>
          <a:lstStyle>
            <a:lvl1pPr algn="l">
              <a:defRPr sz="2025" b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cs-CZ" dirty="0" err="1"/>
              <a:t>Declaration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771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Espace réservé du contenu 12">
            <a:extLst>
              <a:ext uri="{FF2B5EF4-FFF2-40B4-BE49-F238E27FC236}">
                <a16:creationId xmlns:a16="http://schemas.microsoft.com/office/drawing/2014/main" id="{97B23987-6A49-91E4-04AB-B91D91B9EBB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7677" y="1391116"/>
            <a:ext cx="8189247" cy="2992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55591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709065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marL="1079473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4pPr>
            <a:lvl5pPr marL="1435064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fr-FR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6DD40C2-4A59-35BD-1180-40908E37BF78}"/>
              </a:ext>
            </a:extLst>
          </p:cNvPr>
          <p:cNvSpPr/>
          <p:nvPr userDrawn="1"/>
        </p:nvSpPr>
        <p:spPr>
          <a:xfrm>
            <a:off x="1" y="-19"/>
            <a:ext cx="9144000" cy="952745"/>
          </a:xfrm>
          <a:prstGeom prst="rect">
            <a:avLst/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C30CCA3-5F09-2C6F-4DDC-D418F6D579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245" r="-3052" b="45854"/>
          <a:stretch/>
        </p:blipFill>
        <p:spPr>
          <a:xfrm>
            <a:off x="0" y="-6999"/>
            <a:ext cx="5367867" cy="95972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EE270A5-5C85-7315-328E-DA978503A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677" y="29798"/>
            <a:ext cx="7620000" cy="829076"/>
          </a:xfrm>
        </p:spPr>
        <p:txBody>
          <a:bodyPr anchor="ctr">
            <a:normAutofit/>
          </a:bodyPr>
          <a:lstStyle>
            <a:lvl1pPr algn="l">
              <a:defRPr sz="2025" b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cs-CZ" dirty="0" err="1"/>
              <a:t>Declaration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805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60A7B48-649F-105F-7F13-DD9EC582A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61"/>
            <a:ext cx="9144000" cy="96316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5CE966F-5D94-CFA5-7F63-E51387C63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245" r="-3052" b="45854"/>
          <a:stretch/>
        </p:blipFill>
        <p:spPr>
          <a:xfrm>
            <a:off x="0" y="-19"/>
            <a:ext cx="5367867" cy="9597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957EF1C-DA3C-57DE-B300-65E9CA7DB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677" y="29798"/>
            <a:ext cx="7620000" cy="829076"/>
          </a:xfrm>
        </p:spPr>
        <p:txBody>
          <a:bodyPr anchor="ctr">
            <a:normAutofit/>
          </a:bodyPr>
          <a:lstStyle>
            <a:lvl1pPr algn="l">
              <a:defRPr sz="2025" b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cs-CZ" dirty="0" err="1"/>
              <a:t>Declaration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en-US" dirty="0"/>
          </a:p>
        </p:txBody>
      </p:sp>
      <p:sp>
        <p:nvSpPr>
          <p:cNvPr id="8" name="Espace réservé du contenu 12">
            <a:extLst>
              <a:ext uri="{FF2B5EF4-FFF2-40B4-BE49-F238E27FC236}">
                <a16:creationId xmlns:a16="http://schemas.microsoft.com/office/drawing/2014/main" id="{97B23987-6A49-91E4-04AB-B91D91B9EBB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7677" y="1391116"/>
            <a:ext cx="8189247" cy="2992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55591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709065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marL="1079473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4pPr>
            <a:lvl5pPr marL="1435064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620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38BD04D-623F-7CA7-1603-9520CFD36E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61"/>
            <a:ext cx="9144000" cy="96316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422049-1E82-E637-85F4-D4659D8B5A2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677" y="1661517"/>
            <a:ext cx="7620000" cy="33210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the text style of the pattern</a:t>
            </a:r>
            <a:endParaRPr lang="es-ES" dirty="0"/>
          </a:p>
          <a:p>
            <a:pPr lvl="1"/>
            <a:r>
              <a:rPr lang="es-ES" dirty="0"/>
              <a:t>Second level</a:t>
            </a:r>
          </a:p>
          <a:p>
            <a:pPr lvl="2"/>
            <a:r>
              <a:rPr lang="es-ES" dirty="0"/>
              <a:t>Third</a:t>
            </a:r>
          </a:p>
          <a:p>
            <a:pPr lvl="3"/>
            <a:r>
              <a:rPr lang="es-ES" dirty="0"/>
              <a:t>Fourth level </a:t>
            </a:r>
          </a:p>
          <a:p>
            <a:pPr lvl="4"/>
            <a:r>
              <a:rPr lang="es-ES" dirty="0"/>
              <a:t>Fifth level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87C7B64-A6D5-DE93-51AC-469E2E121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245" r="-3052" b="45854"/>
          <a:stretch/>
        </p:blipFill>
        <p:spPr>
          <a:xfrm>
            <a:off x="0" y="-19"/>
            <a:ext cx="5367867" cy="9597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E097112-A328-4ED2-1772-75FCB0ACF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677" y="29798"/>
            <a:ext cx="7620000" cy="829076"/>
          </a:xfrm>
        </p:spPr>
        <p:txBody>
          <a:bodyPr anchor="ctr">
            <a:normAutofit/>
          </a:bodyPr>
          <a:lstStyle>
            <a:lvl1pPr algn="l">
              <a:defRPr sz="2025" b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cs-CZ" dirty="0" err="1"/>
              <a:t>Declaration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552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4F905-4E6D-4BAB-837A-FA602D3F14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24" y="249620"/>
            <a:ext cx="8229600" cy="857250"/>
          </a:xfrm>
        </p:spPr>
        <p:txBody>
          <a:bodyPr>
            <a:normAutofit/>
          </a:bodyPr>
          <a:lstStyle>
            <a:lvl1pPr algn="l">
              <a:defRPr sz="2700">
                <a:solidFill>
                  <a:srgbClr val="C1002A"/>
                </a:solidFill>
              </a:defRPr>
            </a:lvl1pPr>
          </a:lstStyle>
          <a:p>
            <a:r>
              <a:rPr lang="en-US" dirty="0"/>
              <a:t>Click here and edit your own profile</a:t>
            </a:r>
            <a:endParaRPr lang="cs-CZ" dirty="0"/>
          </a:p>
        </p:txBody>
      </p:sp>
      <p:sp>
        <p:nvSpPr>
          <p:cNvPr id="5" name="Espace réservé du contenu 12">
            <a:extLst>
              <a:ext uri="{FF2B5EF4-FFF2-40B4-BE49-F238E27FC236}">
                <a16:creationId xmlns:a16="http://schemas.microsoft.com/office/drawing/2014/main" id="{5B4F6994-AB69-6746-9178-E31C5F57C1E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7677" y="1391116"/>
            <a:ext cx="8189247" cy="2992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55591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709065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marL="1079473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4pPr>
            <a:lvl5pPr marL="1435064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fr-FR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AFE6F2E-450A-CE8F-1391-9EC6D3A3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0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4F905-4E6D-4BAB-837A-FA602D3F14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24" y="249620"/>
            <a:ext cx="8229600" cy="857250"/>
          </a:xfrm>
        </p:spPr>
        <p:txBody>
          <a:bodyPr>
            <a:normAutofit/>
          </a:bodyPr>
          <a:lstStyle>
            <a:lvl1pPr algn="l">
              <a:defRPr sz="2700">
                <a:solidFill>
                  <a:srgbClr val="C1002A"/>
                </a:solidFill>
              </a:defRPr>
            </a:lvl1pPr>
          </a:lstStyle>
          <a:p>
            <a:r>
              <a:rPr lang="en-US" dirty="0"/>
              <a:t>First line of the headline</a:t>
            </a:r>
            <a:endParaRPr lang="cs-CZ" dirty="0"/>
          </a:p>
        </p:txBody>
      </p:sp>
      <p:sp>
        <p:nvSpPr>
          <p:cNvPr id="4" name="Espace réservé du contenu 12">
            <a:extLst>
              <a:ext uri="{FF2B5EF4-FFF2-40B4-BE49-F238E27FC236}">
                <a16:creationId xmlns:a16="http://schemas.microsoft.com/office/drawing/2014/main" id="{EB8FB889-FA9B-6543-57E5-8ABB0419D47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7677" y="1391116"/>
            <a:ext cx="8189247" cy="2992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55591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2pPr>
            <a:lvl3pPr marL="709065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3pPr>
            <a:lvl4pPr marL="1079473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4pPr>
            <a:lvl5pPr marL="1435064" indent="0"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fr-FR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959AD4-189D-B778-099C-076053E6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3" y="4821591"/>
            <a:ext cx="471997" cy="321928"/>
          </a:xfrm>
        </p:spPr>
        <p:txBody>
          <a:bodyPr/>
          <a:lstStyle>
            <a:lvl1pPr>
              <a:defRPr sz="825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0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0676885-1CB3-1212-3426-AC31108D2B33}"/>
              </a:ext>
            </a:extLst>
          </p:cNvPr>
          <p:cNvSpPr/>
          <p:nvPr userDrawn="1"/>
        </p:nvSpPr>
        <p:spPr>
          <a:xfrm>
            <a:off x="0" y="4782337"/>
            <a:ext cx="9144000" cy="361164"/>
          </a:xfrm>
          <a:prstGeom prst="rect">
            <a:avLst/>
          </a:prstGeom>
          <a:solidFill>
            <a:srgbClr val="C100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2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1897674E-16A8-EB4C-8FFD-274426B9B8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Grafik 9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3BE10E20-49D8-B7BA-9145-E39E10522F2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508" y="4298534"/>
            <a:ext cx="2266289" cy="38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2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0" r:id="rId2"/>
    <p:sldLayoutId id="2147483677" r:id="rId3"/>
    <p:sldLayoutId id="2147483678" r:id="rId4"/>
    <p:sldLayoutId id="2147483682" r:id="rId5"/>
    <p:sldLayoutId id="2147483672" r:id="rId6"/>
    <p:sldLayoutId id="2147483680" r:id="rId7"/>
    <p:sldLayoutId id="2147483665" r:id="rId8"/>
    <p:sldLayoutId id="2147483679" r:id="rId9"/>
    <p:sldLayoutId id="2147483667" r:id="rId10"/>
    <p:sldLayoutId id="2147483671" r:id="rId11"/>
    <p:sldLayoutId id="2147483681" r:id="rId12"/>
    <p:sldLayoutId id="2147483686" r:id="rId13"/>
    <p:sldLayoutId id="2147483687" r:id="rId14"/>
    <p:sldLayoutId id="2147483690" r:id="rId15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33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>
              <a:lumMod val="65000"/>
              <a:lumOff val="3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5ADD9DD-0DEB-ADAA-3D31-6B3712049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020" y="1322539"/>
            <a:ext cx="4279310" cy="1249211"/>
          </a:xfrm>
        </p:spPr>
        <p:txBody>
          <a:bodyPr>
            <a:normAutofit fontScale="90000"/>
          </a:bodyPr>
          <a:lstStyle/>
          <a:p>
            <a:r>
              <a:rPr lang="de-DE" sz="3600" dirty="0"/>
              <a:t>Patient </a:t>
            </a:r>
            <a:r>
              <a:rPr lang="de-DE" sz="3600" dirty="0" err="1"/>
              <a:t>Advocacy</a:t>
            </a:r>
            <a:r>
              <a:rPr lang="de-DE" sz="3600" dirty="0"/>
              <a:t> Seminar - Guidelines</a:t>
            </a:r>
            <a:br>
              <a:rPr lang="de-DE" sz="3600" dirty="0"/>
            </a:br>
            <a:endParaRPr lang="de-DE" sz="3600" dirty="0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4CB67746-FF55-0791-65C3-1E533702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2020" y="2571750"/>
            <a:ext cx="4279310" cy="459685"/>
          </a:xfrm>
        </p:spPr>
        <p:txBody>
          <a:bodyPr>
            <a:normAutofit fontScale="85000" lnSpcReduction="20000"/>
          </a:bodyPr>
          <a:lstStyle/>
          <a:p>
            <a:r>
              <a:rPr lang="de-DE" b="1" dirty="0">
                <a:latin typeface="Verdana" panose="020B0604030504040204" pitchFamily="34" charset="0"/>
              </a:rPr>
              <a:t>PRE </a:t>
            </a:r>
            <a:r>
              <a:rPr lang="de-DE" b="1" dirty="0" err="1">
                <a:latin typeface="Verdana" panose="020B0604030504040204" pitchFamily="34" charset="0"/>
              </a:rPr>
              <a:t>Helps</a:t>
            </a:r>
            <a:r>
              <a:rPr lang="de-DE" b="1" dirty="0">
                <a:latin typeface="Verdana" panose="020B0604030504040204" pitchFamily="34" charset="0"/>
              </a:rPr>
              <a:t> RE - Guidelines </a:t>
            </a:r>
            <a:r>
              <a:rPr lang="de-DE" b="1" dirty="0" err="1">
                <a:latin typeface="Verdana" panose="020B0604030504040204" pitchFamily="34" charset="0"/>
              </a:rPr>
              <a:t>of</a:t>
            </a:r>
            <a:r>
              <a:rPr lang="de-DE" b="1" dirty="0">
                <a:latin typeface="Verdana" panose="020B0604030504040204" pitchFamily="34" charset="0"/>
              </a:rPr>
              <a:t> </a:t>
            </a:r>
            <a:r>
              <a:rPr lang="de-DE" b="1" dirty="0" err="1">
                <a:latin typeface="Verdana" panose="020B0604030504040204" pitchFamily="34" charset="0"/>
              </a:rPr>
              <a:t>Prehabilitation</a:t>
            </a:r>
            <a:endParaRPr lang="de-DE" b="1" dirty="0">
              <a:latin typeface="Verdana" panose="020B0604030504040204" pitchFamily="34" charset="0"/>
            </a:endParaRPr>
          </a:p>
          <a:p>
            <a:endParaRPr lang="de-DE" dirty="0">
              <a:latin typeface="Verdana" panose="020B060403050404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ADB7092-EE59-2285-3B82-53AA729C512D}"/>
              </a:ext>
            </a:extLst>
          </p:cNvPr>
          <p:cNvSpPr txBox="1">
            <a:spLocks/>
          </p:cNvSpPr>
          <p:nvPr/>
        </p:nvSpPr>
        <p:spPr>
          <a:xfrm>
            <a:off x="402020" y="3031435"/>
            <a:ext cx="7095611" cy="880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  <a:defRPr/>
            </a:pPr>
            <a:r>
              <a:rPr lang="en-US" sz="1200" dirty="0">
                <a:solidFill>
                  <a:prstClr val="white"/>
                </a:solidFill>
                <a:latin typeface="Verdana"/>
                <a:cs typeface="Verdana"/>
              </a:rPr>
              <a:t>Date: 9</a:t>
            </a:r>
            <a:r>
              <a:rPr lang="en-US" sz="1200" baseline="30000" dirty="0">
                <a:solidFill>
                  <a:prstClr val="white"/>
                </a:solidFill>
                <a:latin typeface="Verdana"/>
                <a:cs typeface="Verdana"/>
              </a:rPr>
              <a:t>th</a:t>
            </a:r>
            <a:r>
              <a:rPr lang="en-US" sz="1200" dirty="0">
                <a:solidFill>
                  <a:prstClr val="white"/>
                </a:solidFill>
                <a:latin typeface="Verdana"/>
                <a:cs typeface="Verdana"/>
              </a:rPr>
              <a:t> March 2024</a:t>
            </a:r>
          </a:p>
          <a:p>
            <a:pPr defTabSz="457200">
              <a:spcBef>
                <a:spcPct val="0"/>
              </a:spcBef>
              <a:defRPr/>
            </a:pPr>
            <a:r>
              <a:rPr lang="en-US" sz="1200" dirty="0">
                <a:solidFill>
                  <a:prstClr val="white"/>
                </a:solidFill>
                <a:latin typeface="Verdana"/>
                <a:cs typeface="Verdana"/>
              </a:rPr>
              <a:t>Name: Christina Fotopoulou, London, UK</a:t>
            </a:r>
          </a:p>
        </p:txBody>
      </p:sp>
    </p:spTree>
    <p:extLst>
      <p:ext uri="{BB962C8B-B14F-4D97-AF65-F5344CB8AC3E}">
        <p14:creationId xmlns:p14="http://schemas.microsoft.com/office/powerpoint/2010/main" val="2140558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63E731-AC64-9A58-7D07-D851839E5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5E2D8D7-F7F1-2043-05A3-C9E8A8CFEC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C953F-34B1-4DD2-A3DB-3A35190EAD1A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0D595C4-643F-8C58-7F7E-FA5ED11C7E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BF808A-463E-AD1B-6635-8658E46DE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Optional: Klinik, Zentrum, Arbeits-/Sonderbereich etc.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98DCFAF-55C2-717C-02AA-141520F31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02" y="814"/>
            <a:ext cx="8478200" cy="157085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03541CC-CB48-1EE2-562B-60C27049E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0" y="1564213"/>
            <a:ext cx="3580966" cy="356933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545B438-328A-A39E-5B7E-A574E0D7C9BD}"/>
              </a:ext>
            </a:extLst>
          </p:cNvPr>
          <p:cNvSpPr txBox="1"/>
          <p:nvPr/>
        </p:nvSpPr>
        <p:spPr>
          <a:xfrm>
            <a:off x="4261564" y="1772713"/>
            <a:ext cx="4146347" cy="28161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900"/>
              </a:spcAft>
            </a:pPr>
            <a:r>
              <a:rPr lang="de-DE" sz="2100" b="1" dirty="0">
                <a:solidFill>
                  <a:srgbClr val="FF0000"/>
                </a:solidFill>
              </a:rPr>
              <a:t>- strong </a:t>
            </a:r>
            <a:r>
              <a:rPr lang="de-DE" sz="2100" b="1" dirty="0" err="1">
                <a:solidFill>
                  <a:srgbClr val="FF0000"/>
                </a:solidFill>
              </a:rPr>
              <a:t>association</a:t>
            </a:r>
            <a:r>
              <a:rPr lang="de-DE" sz="2100" b="1" dirty="0">
                <a:solidFill>
                  <a:srgbClr val="FF0000"/>
                </a:solidFill>
              </a:rPr>
              <a:t> </a:t>
            </a:r>
            <a:r>
              <a:rPr lang="de-DE" sz="2100" b="1" dirty="0" err="1">
                <a:solidFill>
                  <a:srgbClr val="FF0000"/>
                </a:solidFill>
              </a:rPr>
              <a:t>between</a:t>
            </a:r>
            <a:r>
              <a:rPr lang="de-DE" sz="2100" b="1" dirty="0">
                <a:solidFill>
                  <a:srgbClr val="FF0000"/>
                </a:solidFill>
              </a:rPr>
              <a:t> </a:t>
            </a:r>
            <a:r>
              <a:rPr lang="de-DE" sz="2100" b="1" dirty="0" err="1">
                <a:solidFill>
                  <a:srgbClr val="FF0000"/>
                </a:solidFill>
              </a:rPr>
              <a:t>preoperative</a:t>
            </a:r>
            <a:r>
              <a:rPr lang="de-DE" sz="2100" b="1" dirty="0">
                <a:solidFill>
                  <a:srgbClr val="FF0000"/>
                </a:solidFill>
              </a:rPr>
              <a:t> „</a:t>
            </a:r>
            <a:r>
              <a:rPr lang="de-DE" sz="2100" b="1" dirty="0" err="1">
                <a:solidFill>
                  <a:srgbClr val="FF0000"/>
                </a:solidFill>
              </a:rPr>
              <a:t>frailty</a:t>
            </a:r>
            <a:r>
              <a:rPr lang="de-DE" sz="2100" b="1" dirty="0">
                <a:solidFill>
                  <a:srgbClr val="FF0000"/>
                </a:solidFill>
              </a:rPr>
              <a:t>“ and </a:t>
            </a:r>
            <a:r>
              <a:rPr lang="de-DE" sz="2100" b="1" dirty="0" err="1">
                <a:solidFill>
                  <a:srgbClr val="FF0000"/>
                </a:solidFill>
              </a:rPr>
              <a:t>surgical</a:t>
            </a:r>
            <a:r>
              <a:rPr lang="de-DE" sz="2100" b="1" dirty="0">
                <a:solidFill>
                  <a:srgbClr val="FF0000"/>
                </a:solidFill>
              </a:rPr>
              <a:t> </a:t>
            </a:r>
            <a:r>
              <a:rPr lang="de-DE" sz="2100" b="1" dirty="0" err="1">
                <a:solidFill>
                  <a:srgbClr val="FF0000"/>
                </a:solidFill>
              </a:rPr>
              <a:t>morbidity</a:t>
            </a:r>
            <a:endParaRPr lang="de-DE" sz="2100" b="1" dirty="0">
              <a:solidFill>
                <a:srgbClr val="FF0000"/>
              </a:solidFill>
            </a:endParaRPr>
          </a:p>
          <a:p>
            <a:pPr>
              <a:spcAft>
                <a:spcPts val="900"/>
              </a:spcAft>
            </a:pPr>
            <a:r>
              <a:rPr lang="de-DE" sz="2100" b="1" dirty="0">
                <a:solidFill>
                  <a:srgbClr val="FF0000"/>
                </a:solidFill>
              </a:rPr>
              <a:t>- </a:t>
            </a:r>
            <a:r>
              <a:rPr lang="de-DE" sz="2100" b="1" dirty="0" err="1">
                <a:solidFill>
                  <a:srgbClr val="FF0000"/>
                </a:solidFill>
              </a:rPr>
              <a:t>assoociation</a:t>
            </a:r>
            <a:r>
              <a:rPr lang="de-DE" sz="2100" b="1" dirty="0">
                <a:solidFill>
                  <a:srgbClr val="FF0000"/>
                </a:solidFill>
              </a:rPr>
              <a:t> </a:t>
            </a:r>
            <a:r>
              <a:rPr lang="de-DE" sz="2100" b="1" dirty="0" err="1">
                <a:solidFill>
                  <a:srgbClr val="FF0000"/>
                </a:solidFill>
              </a:rPr>
              <a:t>with</a:t>
            </a:r>
            <a:r>
              <a:rPr lang="de-DE" sz="2100" b="1" dirty="0">
                <a:solidFill>
                  <a:srgbClr val="FF0000"/>
                </a:solidFill>
              </a:rPr>
              <a:t> </a:t>
            </a:r>
            <a:r>
              <a:rPr lang="de-DE" sz="2100" b="1" dirty="0" err="1">
                <a:solidFill>
                  <a:srgbClr val="FF0000"/>
                </a:solidFill>
              </a:rPr>
              <a:t>poor</a:t>
            </a:r>
            <a:r>
              <a:rPr lang="de-DE" sz="2100" b="1" dirty="0">
                <a:solidFill>
                  <a:srgbClr val="FF0000"/>
                </a:solidFill>
              </a:rPr>
              <a:t> </a:t>
            </a:r>
            <a:r>
              <a:rPr lang="de-DE" sz="2100" b="1" dirty="0" err="1">
                <a:solidFill>
                  <a:srgbClr val="FF0000"/>
                </a:solidFill>
              </a:rPr>
              <a:t>overall</a:t>
            </a:r>
            <a:r>
              <a:rPr lang="de-DE" sz="2100" b="1" dirty="0">
                <a:solidFill>
                  <a:srgbClr val="FF0000"/>
                </a:solidFill>
              </a:rPr>
              <a:t> </a:t>
            </a:r>
            <a:r>
              <a:rPr lang="de-DE" sz="2100" b="1" dirty="0" err="1">
                <a:solidFill>
                  <a:srgbClr val="FF0000"/>
                </a:solidFill>
              </a:rPr>
              <a:t>survival</a:t>
            </a:r>
            <a:endParaRPr lang="de-DE" sz="2100" b="1" dirty="0">
              <a:solidFill>
                <a:srgbClr val="FF0000"/>
              </a:solidFill>
            </a:endParaRPr>
          </a:p>
          <a:p>
            <a:pPr>
              <a:spcAft>
                <a:spcPts val="900"/>
              </a:spcAft>
            </a:pPr>
            <a:r>
              <a:rPr lang="de-DE" sz="2100" b="1" dirty="0">
                <a:solidFill>
                  <a:srgbClr val="FF0000"/>
                </a:solidFill>
              </a:rPr>
              <a:t>- </a:t>
            </a:r>
            <a:r>
              <a:rPr lang="de-DE" sz="2100" b="1" dirty="0" err="1">
                <a:solidFill>
                  <a:srgbClr val="FF0000"/>
                </a:solidFill>
              </a:rPr>
              <a:t>besides</a:t>
            </a:r>
            <a:r>
              <a:rPr lang="de-DE" sz="2100" b="1" dirty="0">
                <a:solidFill>
                  <a:srgbClr val="FF0000"/>
                </a:solidFill>
              </a:rPr>
              <a:t> </a:t>
            </a:r>
            <a:r>
              <a:rPr lang="de-DE" sz="2100" b="1" dirty="0" err="1">
                <a:solidFill>
                  <a:srgbClr val="FF0000"/>
                </a:solidFill>
              </a:rPr>
              <a:t>frailty</a:t>
            </a:r>
            <a:r>
              <a:rPr lang="de-DE" sz="2100" b="1" dirty="0">
                <a:solidFill>
                  <a:srgbClr val="FF0000"/>
                </a:solidFill>
              </a:rPr>
              <a:t>, low </a:t>
            </a:r>
            <a:r>
              <a:rPr lang="de-DE" sz="2100" b="1" dirty="0" err="1">
                <a:solidFill>
                  <a:srgbClr val="FF0000"/>
                </a:solidFill>
              </a:rPr>
              <a:t>albumin</a:t>
            </a:r>
            <a:r>
              <a:rPr lang="de-DE" sz="2100" b="1" dirty="0">
                <a:solidFill>
                  <a:srgbClr val="FF0000"/>
                </a:solidFill>
              </a:rPr>
              <a:t> and postoperative </a:t>
            </a:r>
            <a:r>
              <a:rPr lang="de-DE" sz="2100" b="1" dirty="0" err="1">
                <a:solidFill>
                  <a:srgbClr val="FF0000"/>
                </a:solidFill>
              </a:rPr>
              <a:t>residuals</a:t>
            </a:r>
            <a:r>
              <a:rPr lang="de-DE" sz="2100" b="1" dirty="0">
                <a:solidFill>
                  <a:srgbClr val="FF0000"/>
                </a:solidFill>
              </a:rPr>
              <a:t> </a:t>
            </a:r>
            <a:r>
              <a:rPr lang="de-DE" sz="2100" b="1" dirty="0" err="1">
                <a:solidFill>
                  <a:srgbClr val="FF0000"/>
                </a:solidFill>
              </a:rPr>
              <a:t>are</a:t>
            </a:r>
            <a:r>
              <a:rPr lang="de-DE" sz="2100" b="1" dirty="0">
                <a:solidFill>
                  <a:srgbClr val="FF0000"/>
                </a:solidFill>
              </a:rPr>
              <a:t> risk </a:t>
            </a:r>
            <a:r>
              <a:rPr lang="de-DE" sz="2100" b="1" dirty="0" err="1">
                <a:solidFill>
                  <a:srgbClr val="FF0000"/>
                </a:solidFill>
              </a:rPr>
              <a:t>factors</a:t>
            </a:r>
            <a:endParaRPr lang="de-DE" sz="2100" b="1" dirty="0">
              <a:solidFill>
                <a:srgbClr val="FF0000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F058316-292D-A4C1-5C4D-4063ADA262AB}"/>
              </a:ext>
            </a:extLst>
          </p:cNvPr>
          <p:cNvSpPr/>
          <p:nvPr/>
        </p:nvSpPr>
        <p:spPr>
          <a:xfrm>
            <a:off x="1021246" y="206528"/>
            <a:ext cx="2117035" cy="305628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00" tIns="54000" rIns="94500" bIns="54000" rtlCol="0" anchor="t">
            <a:noAutofit/>
          </a:bodyPr>
          <a:lstStyle/>
          <a:p>
            <a:pPr>
              <a:spcAft>
                <a:spcPts val="450"/>
              </a:spcAft>
            </a:pPr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AB27E5D-94ED-1DCE-9BC8-B1A0EE292F45}"/>
              </a:ext>
            </a:extLst>
          </p:cNvPr>
          <p:cNvSpPr/>
          <p:nvPr/>
        </p:nvSpPr>
        <p:spPr>
          <a:xfrm>
            <a:off x="4795631" y="174288"/>
            <a:ext cx="2117035" cy="305628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00" tIns="54000" rIns="94500" bIns="54000" rtlCol="0" anchor="t">
            <a:noAutofit/>
          </a:bodyPr>
          <a:lstStyle/>
          <a:p>
            <a:pPr>
              <a:spcAft>
                <a:spcPts val="450"/>
              </a:spcAft>
            </a:pPr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AF6EC9B-0169-FD3E-2E74-8478BF326F49}"/>
              </a:ext>
            </a:extLst>
          </p:cNvPr>
          <p:cNvSpPr/>
          <p:nvPr/>
        </p:nvSpPr>
        <p:spPr>
          <a:xfrm>
            <a:off x="267094" y="2199033"/>
            <a:ext cx="3303539" cy="605783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00" tIns="54000" rIns="94500" bIns="54000" rtlCol="0" anchor="t">
            <a:noAutofit/>
          </a:bodyPr>
          <a:lstStyle/>
          <a:p>
            <a:pPr>
              <a:spcAft>
                <a:spcPts val="450"/>
              </a:spcAft>
            </a:pPr>
            <a:endParaRPr lang="de-DE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59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CC1072-D4F8-54BC-7B00-F1D5C7A832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C953F-34B1-4DD2-A3DB-3A35190EAD1A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asted-image.tiff">
            <a:extLst>
              <a:ext uri="{FF2B5EF4-FFF2-40B4-BE49-F238E27FC236}">
                <a16:creationId xmlns:a16="http://schemas.microsoft.com/office/drawing/2014/main" id="{B71D54AF-4AF7-B5B2-BCBF-CA10F7D1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220"/>
          <a:stretch/>
        </p:blipFill>
        <p:spPr>
          <a:xfrm>
            <a:off x="1099557" y="102374"/>
            <a:ext cx="6451034" cy="42228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25975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9602FB-0F23-2184-2BB9-103530A33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7674E-16A8-EB4C-8FFD-274426B9B8AB}" type="slidenum">
              <a:rPr kumimoji="0" lang="en-US" sz="82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BF18F3C-4679-C6CB-F110-E577A4F717E4}"/>
              </a:ext>
            </a:extLst>
          </p:cNvPr>
          <p:cNvSpPr txBox="1">
            <a:spLocks/>
          </p:cNvSpPr>
          <p:nvPr/>
        </p:nvSpPr>
        <p:spPr>
          <a:xfrm>
            <a:off x="6553200" y="4767282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55591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709065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079473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435064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A9C953F-34B1-4DD2-A3DB-3A35190EAD1A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12</a:t>
            </a:fld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10590C-360A-F7F4-F3EB-11A0899EE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67" y="2343023"/>
            <a:ext cx="3739081" cy="1717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17BBB4-CF62-CCCB-831E-ACBD1E7B4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67" y="263116"/>
            <a:ext cx="5094711" cy="1807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B526DE-EF24-BAD4-733C-742742269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266" y="367986"/>
            <a:ext cx="2565400" cy="15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E61AE8-5AE0-2D4A-770E-686816247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495" y="2508498"/>
            <a:ext cx="3937305" cy="1387005"/>
          </a:xfrm>
          <a:prstGeom prst="rect">
            <a:avLst/>
          </a:prstGeom>
          <a:solidFill>
            <a:schemeClr val="accent1">
              <a:lumMod val="75000"/>
              <a:alpha val="27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9946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9F238-6F80-4B28-D400-0A8D4C0EF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24" y="430690"/>
            <a:ext cx="8229600" cy="857250"/>
          </a:xfrm>
        </p:spPr>
        <p:txBody>
          <a:bodyPr>
            <a:noAutofit/>
          </a:bodyPr>
          <a:lstStyle/>
          <a:p>
            <a:r>
              <a:rPr lang="en-US" sz="2000" b="1" dirty="0"/>
              <a:t>The concept of </a:t>
            </a:r>
            <a:r>
              <a:rPr lang="en-US" sz="2000" b="1" dirty="0" err="1"/>
              <a:t>prehabilitation</a:t>
            </a:r>
            <a:r>
              <a:rPr lang="en-US" sz="2000" b="1" dirty="0"/>
              <a:t>: “a process on the continuum of care that occurs between the time of cancer diagnosis and the beginning of acute treatment”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842C6-2D23-5E15-D7BA-9C57799B51C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677" y="1400169"/>
            <a:ext cx="8189247" cy="2992039"/>
          </a:xfrm>
        </p:spPr>
        <p:txBody>
          <a:bodyPr>
            <a:normAutofit/>
          </a:bodyPr>
          <a:lstStyle/>
          <a:p>
            <a:r>
              <a:rPr lang="en-GB" b="1" dirty="0" err="1">
                <a:latin typeface="+mn-lt"/>
              </a:rPr>
              <a:t>Prehabilitation</a:t>
            </a:r>
            <a:r>
              <a:rPr lang="en-GB" b="1" dirty="0">
                <a:latin typeface="+mn-lt"/>
              </a:rPr>
              <a:t> </a:t>
            </a:r>
            <a:r>
              <a:rPr lang="en-GB" b="1" dirty="0">
                <a:effectLst/>
                <a:latin typeface="+mn-lt"/>
              </a:rPr>
              <a:t>includes: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effectLst/>
                <a:latin typeface="+mn-lt"/>
              </a:rPr>
              <a:t>physical and psychological assessments that establish a baseline functional level</a:t>
            </a:r>
          </a:p>
          <a:p>
            <a:r>
              <a:rPr lang="en-GB" dirty="0">
                <a:effectLst/>
                <a:latin typeface="+mn-lt"/>
              </a:rPr>
              <a:t> identifies impairments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latin typeface="+mn-lt"/>
              </a:rPr>
              <a:t>provides targeted interventions that improve a patient’s health to reduce the incidence and the severity of current and future impairments</a:t>
            </a:r>
            <a:endParaRPr lang="en-GB" dirty="0">
              <a:effectLst/>
              <a:latin typeface="+mn-lt"/>
            </a:endParaRPr>
          </a:p>
          <a:p>
            <a:r>
              <a:rPr lang="en-GB" dirty="0" err="1">
                <a:effectLst/>
                <a:latin typeface="+mn-lt"/>
              </a:rPr>
              <a:t>Prehabilitation</a:t>
            </a:r>
            <a:r>
              <a:rPr lang="en-GB" dirty="0">
                <a:effectLst/>
                <a:latin typeface="+mn-lt"/>
              </a:rPr>
              <a:t> aims to: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GB" dirty="0">
                <a:effectLst/>
                <a:latin typeface="+mn-lt"/>
              </a:rPr>
              <a:t> optimize patients’ physical and mental well-being in anticipation of an upcoming stressor rather than a reactive process in which care is provided to restore wellness (</a:t>
            </a:r>
            <a:r>
              <a:rPr lang="en-GB" dirty="0" err="1">
                <a:effectLst/>
                <a:latin typeface="+mn-lt"/>
              </a:rPr>
              <a:t>ie</a:t>
            </a:r>
            <a:r>
              <a:rPr lang="en-GB" dirty="0">
                <a:effectLst/>
                <a:latin typeface="+mn-lt"/>
              </a:rPr>
              <a:t>, rehabilitation)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1228FE-FAAA-FF92-768F-E38F1D315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7674E-16A8-EB4C-8FFD-274426B9B8AB}" type="slidenum">
              <a:rPr kumimoji="0" lang="en-US" sz="82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35067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9E46A-6A8A-62B6-6C3C-46C68C05B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does </a:t>
            </a:r>
            <a:r>
              <a:rPr lang="en-US" b="1" dirty="0" err="1"/>
              <a:t>prehabilitation</a:t>
            </a:r>
            <a:r>
              <a:rPr lang="en-US" b="1" dirty="0"/>
              <a:t> really include?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28824-2D1A-BE1E-CC29-11AD8DB6B2B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sz="1800" b="1" dirty="0">
                <a:effectLst/>
                <a:latin typeface="+mn-lt"/>
              </a:rPr>
              <a:t>There is currently no consensus-based definition, but a multimodal approach that encompasses the following principles is gaining popularity: </a:t>
            </a:r>
          </a:p>
          <a:p>
            <a:pPr marL="342900" indent="-342900">
              <a:buAutoNum type="arabicParenBoth"/>
            </a:pPr>
            <a:r>
              <a:rPr lang="en-GB" sz="1800" dirty="0">
                <a:effectLst/>
                <a:latin typeface="+mn-lt"/>
              </a:rPr>
              <a:t>aerobic and resistance exercises to improve physical function, body composition, and cardiorespiratory fitness</a:t>
            </a:r>
          </a:p>
          <a:p>
            <a:pPr marL="342900" indent="-342900">
              <a:buAutoNum type="arabicParenBoth"/>
            </a:pPr>
            <a:r>
              <a:rPr lang="en-GB" sz="1800" dirty="0">
                <a:effectLst/>
                <a:latin typeface="+mn-lt"/>
              </a:rPr>
              <a:t>targeted functional exercises to minimize/prevent impairments</a:t>
            </a:r>
          </a:p>
          <a:p>
            <a:pPr marL="342900" indent="-342900">
              <a:buAutoNum type="arabicParenBoth"/>
            </a:pPr>
            <a:r>
              <a:rPr lang="en-GB" sz="1800" dirty="0">
                <a:effectLst/>
                <a:latin typeface="+mn-lt"/>
              </a:rPr>
              <a:t>dietary interventions to support exercise-induced anabolism as well as mitigate disease and/or treatment-related malnutrition</a:t>
            </a:r>
          </a:p>
          <a:p>
            <a:pPr marL="342900" indent="-342900">
              <a:buAutoNum type="arabicParenBoth"/>
            </a:pPr>
            <a:r>
              <a:rPr lang="en-GB" sz="1800" dirty="0">
                <a:effectLst/>
                <a:latin typeface="+mn-lt"/>
              </a:rPr>
              <a:t>psychological interventions to reduce stress, support </a:t>
            </a:r>
            <a:r>
              <a:rPr lang="en-GB" sz="1800" dirty="0" err="1">
                <a:effectLst/>
                <a:latin typeface="+mn-lt"/>
              </a:rPr>
              <a:t>behavior</a:t>
            </a:r>
            <a:r>
              <a:rPr lang="en-GB" sz="1800" dirty="0">
                <a:effectLst/>
                <a:latin typeface="+mn-lt"/>
              </a:rPr>
              <a:t> change, and encourage overall well-being.</a:t>
            </a:r>
            <a:endParaRPr lang="en-GB" sz="18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774AF-BDB2-CE57-77CA-26A5AFAB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7674E-16A8-EB4C-8FFD-274426B9B8AB}" type="slidenum">
              <a:rPr kumimoji="0" lang="en-US" sz="82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67077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1D99BF5-AE32-CC90-AF69-86130AE9B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432" y="1979050"/>
            <a:ext cx="4870694" cy="1281571"/>
          </a:xfrm>
          <a:prstGeom prst="rect">
            <a:avLst/>
          </a:prstGeom>
        </p:spPr>
      </p:pic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F19B26E4-AAB6-D6B7-7830-FC4EE94C9E64}"/>
              </a:ext>
            </a:extLst>
          </p:cNvPr>
          <p:cNvSpPr/>
          <p:nvPr/>
        </p:nvSpPr>
        <p:spPr>
          <a:xfrm>
            <a:off x="101600" y="993834"/>
            <a:ext cx="3781833" cy="40169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00" tIns="54000" rIns="94500" bIns="54000" rtlCol="0" anchor="t">
            <a:noAutofit/>
          </a:bodyPr>
          <a:lstStyle/>
          <a:p>
            <a:pPr>
              <a:spcAft>
                <a:spcPts val="450"/>
              </a:spcAft>
              <a:defRPr/>
            </a:pPr>
            <a:endParaRPr lang="de-DE" sz="900" dirty="0">
              <a:solidFill>
                <a:srgbClr val="000000"/>
              </a:solidFill>
              <a:latin typeface="Charité Text Office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395F45A-9D6A-E351-EBAE-A2720D9AE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92" y="737306"/>
            <a:ext cx="4971234" cy="140069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BDBCEF0-097A-99D7-415A-D0FFA4605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433" y="3214021"/>
            <a:ext cx="4912421" cy="128380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814EFDF-6E7E-1BB1-541A-9A68EB2BB2E8}"/>
              </a:ext>
            </a:extLst>
          </p:cNvPr>
          <p:cNvSpPr txBox="1">
            <a:spLocks/>
          </p:cNvSpPr>
          <p:nvPr/>
        </p:nvSpPr>
        <p:spPr>
          <a:xfrm>
            <a:off x="382191" y="375333"/>
            <a:ext cx="6852347" cy="302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de-DE" sz="2400" b="1" dirty="0" err="1">
                <a:solidFill>
                  <a:srgbClr val="004D9B"/>
                </a:solidFill>
                <a:latin typeface="Charité Headline Office"/>
              </a:rPr>
              <a:t>Targeted</a:t>
            </a:r>
            <a:r>
              <a:rPr lang="de-DE" sz="2400" b="1" dirty="0">
                <a:solidFill>
                  <a:srgbClr val="004D9B"/>
                </a:solidFill>
                <a:latin typeface="Charité Headline Office"/>
              </a:rPr>
              <a:t> </a:t>
            </a:r>
            <a:r>
              <a:rPr lang="de-DE" sz="2400" b="1" dirty="0" err="1">
                <a:solidFill>
                  <a:srgbClr val="004D9B"/>
                </a:solidFill>
                <a:latin typeface="Charité Headline Office"/>
              </a:rPr>
              <a:t>Exercise</a:t>
            </a:r>
            <a:r>
              <a:rPr lang="de-DE" sz="2400" b="1" dirty="0">
                <a:solidFill>
                  <a:srgbClr val="004D9B"/>
                </a:solidFill>
                <a:latin typeface="Charité Headline Office"/>
              </a:rPr>
              <a:t> </a:t>
            </a:r>
            <a:r>
              <a:rPr lang="de-DE" sz="2400" b="1" dirty="0" err="1">
                <a:solidFill>
                  <a:srgbClr val="004D9B"/>
                </a:solidFill>
                <a:latin typeface="Charité Headline Office"/>
              </a:rPr>
              <a:t>Program</a:t>
            </a:r>
            <a:endParaRPr lang="de-DE" sz="2400" b="1" dirty="0">
              <a:solidFill>
                <a:srgbClr val="004D9B"/>
              </a:solidFill>
              <a:latin typeface="Charité Headline Office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8B2AAD-5827-B526-6D6D-86FA39C6F7E8}"/>
              </a:ext>
            </a:extLst>
          </p:cNvPr>
          <p:cNvSpPr txBox="1"/>
          <p:nvPr/>
        </p:nvSpPr>
        <p:spPr>
          <a:xfrm>
            <a:off x="203265" y="993834"/>
            <a:ext cx="3578502" cy="357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de-AT" sz="15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de-AT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Intervention</a:t>
            </a:r>
          </a:p>
          <a:p>
            <a:pPr>
              <a:defRPr/>
            </a:pP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Functional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consisting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Body </a:t>
            </a: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resistance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targeting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muscle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groups</a:t>
            </a:r>
            <a:endParaRPr lang="de-AT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Breathing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</a:t>
            </a:r>
            <a:endParaRPr lang="de-AT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Relaxation </a:t>
            </a: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endParaRPr lang="de-AT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de-AT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de-AT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</a:t>
            </a:r>
            <a:r>
              <a:rPr lang="de-AT" sz="1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Recommendation</a:t>
            </a:r>
            <a:r>
              <a:rPr lang="de-AT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defRPr/>
            </a:pP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Aerobic </a:t>
            </a: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3x per </a:t>
            </a:r>
            <a:r>
              <a:rPr lang="de-AT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</a:t>
            </a:r>
            <a:r>
              <a:rPr lang="de-AT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endParaRPr lang="de-DE" dirty="0">
              <a:solidFill>
                <a:srgbClr val="000000"/>
              </a:solidFill>
              <a:latin typeface="Charité Text Office"/>
            </a:endParaRPr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F04F9D49-5736-6B3D-DE6A-C31FDCDC3A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103" y="224134"/>
            <a:ext cx="1943100" cy="5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623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09EE6860-638E-7BDD-6B3F-AE344C1FC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81" y="224133"/>
            <a:ext cx="3170019" cy="3670079"/>
          </a:xfrm>
          <a:prstGeom prst="rect">
            <a:avLst/>
          </a:prstGeom>
        </p:spPr>
      </p:pic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D974830B-5FD8-69EB-DCCC-F995813318CD}"/>
              </a:ext>
            </a:extLst>
          </p:cNvPr>
          <p:cNvSpPr/>
          <p:nvPr/>
        </p:nvSpPr>
        <p:spPr>
          <a:xfrm>
            <a:off x="280193" y="1089665"/>
            <a:ext cx="5371705" cy="30842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00" tIns="54000" rIns="94500" bIns="54000" rtlCol="0" anchor="t">
            <a:noAutofit/>
          </a:bodyPr>
          <a:lstStyle/>
          <a:p>
            <a:pPr>
              <a:spcAft>
                <a:spcPts val="450"/>
              </a:spcAft>
              <a:defRPr/>
            </a:pPr>
            <a:endParaRPr lang="de-DE" sz="900" dirty="0">
              <a:solidFill>
                <a:srgbClr val="000000"/>
              </a:solidFill>
              <a:latin typeface="Charité Text Office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C37DB3-4D2C-1519-99FE-44F9208D5897}"/>
              </a:ext>
            </a:extLst>
          </p:cNvPr>
          <p:cNvSpPr txBox="1">
            <a:spLocks/>
          </p:cNvSpPr>
          <p:nvPr/>
        </p:nvSpPr>
        <p:spPr>
          <a:xfrm>
            <a:off x="71833" y="224133"/>
            <a:ext cx="6852347" cy="302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de-DE" sz="2400" b="1" dirty="0">
                <a:solidFill>
                  <a:srgbClr val="004D9B"/>
                </a:solidFill>
                <a:latin typeface="Charité Headline Office"/>
              </a:rPr>
              <a:t>Nutrition Intervention</a:t>
            </a:r>
          </a:p>
          <a:p>
            <a:pPr defTabSz="685800">
              <a:defRPr/>
            </a:pPr>
            <a:endParaRPr lang="de-DE" sz="2100" b="1" dirty="0">
              <a:solidFill>
                <a:srgbClr val="004D9B">
                  <a:lumMod val="75000"/>
                </a:srgbClr>
              </a:solidFill>
              <a:latin typeface="Charité Headline Office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907C8DB-2222-10DE-571A-3E00F013F61A}"/>
              </a:ext>
            </a:extLst>
          </p:cNvPr>
          <p:cNvSpPr txBox="1"/>
          <p:nvPr/>
        </p:nvSpPr>
        <p:spPr>
          <a:xfrm>
            <a:off x="382191" y="1089665"/>
            <a:ext cx="5167710" cy="22493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144" marR="7144">
              <a:spcBef>
                <a:spcPts val="56"/>
              </a:spcBef>
              <a:spcAft>
                <a:spcPts val="56"/>
              </a:spcAft>
              <a:defRPr/>
            </a:pPr>
            <a:endParaRPr lang="de-AT" dirty="0">
              <a:solidFill>
                <a:srgbClr val="000000"/>
              </a:solidFill>
              <a:latin typeface="Arial,sans-serif"/>
            </a:endParaRPr>
          </a:p>
          <a:p>
            <a:pPr marL="7144" marR="7144">
              <a:spcBef>
                <a:spcPts val="56"/>
              </a:spcBef>
              <a:spcAft>
                <a:spcPts val="56"/>
              </a:spcAft>
              <a:defRPr/>
            </a:pPr>
            <a:r>
              <a:rPr lang="de-AT" sz="1800" b="1" dirty="0">
                <a:solidFill>
                  <a:srgbClr val="000000"/>
                </a:solidFill>
                <a:latin typeface="Arial,sans-serif"/>
              </a:rPr>
              <a:t>Intervention: </a:t>
            </a:r>
          </a:p>
          <a:p>
            <a:pPr marL="221456" marR="7144" indent="-214313">
              <a:spcBef>
                <a:spcPts val="56"/>
              </a:spcBef>
              <a:spcAft>
                <a:spcPts val="56"/>
              </a:spcAft>
              <a:buFontTx/>
              <a:buChar char="-"/>
              <a:defRPr/>
            </a:pPr>
            <a:r>
              <a:rPr lang="de-AT" sz="1800" dirty="0">
                <a:solidFill>
                  <a:srgbClr val="000000"/>
                </a:solidFill>
                <a:latin typeface="Arial,sans-serif"/>
              </a:rPr>
              <a:t>Food First </a:t>
            </a: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approach</a:t>
            </a:r>
            <a:r>
              <a:rPr lang="de-AT" sz="1800" dirty="0">
                <a:solidFill>
                  <a:srgbClr val="000000"/>
                </a:solidFill>
                <a:latin typeface="Arial,sans-serif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with</a:t>
            </a:r>
            <a:r>
              <a:rPr lang="de-AT" sz="1800" dirty="0">
                <a:solidFill>
                  <a:srgbClr val="000000"/>
                </a:solidFill>
                <a:latin typeface="Arial,sans-serif"/>
              </a:rPr>
              <a:t> a </a:t>
            </a: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recommendation</a:t>
            </a:r>
            <a:r>
              <a:rPr lang="de-AT" sz="1800" dirty="0">
                <a:solidFill>
                  <a:srgbClr val="000000"/>
                </a:solidFill>
                <a:latin typeface="Arial,sans-serif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for</a:t>
            </a:r>
            <a:r>
              <a:rPr lang="de-AT" sz="1800" dirty="0">
                <a:solidFill>
                  <a:srgbClr val="000000"/>
                </a:solidFill>
                <a:latin typeface="Arial,sans-serif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energy-dense</a:t>
            </a:r>
            <a:r>
              <a:rPr lang="de-AT" sz="1800" dirty="0">
                <a:solidFill>
                  <a:srgbClr val="000000"/>
                </a:solidFill>
                <a:latin typeface="Arial,sans-serif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food</a:t>
            </a:r>
            <a:r>
              <a:rPr lang="de-AT" sz="1800" dirty="0">
                <a:solidFill>
                  <a:srgbClr val="000000"/>
                </a:solidFill>
                <a:latin typeface="Arial,sans-serif"/>
              </a:rPr>
              <a:t> and </a:t>
            </a: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food</a:t>
            </a:r>
            <a:r>
              <a:rPr lang="de-AT" sz="1800" dirty="0">
                <a:solidFill>
                  <a:srgbClr val="000000"/>
                </a:solidFill>
                <a:latin typeface="Arial,sans-serif"/>
              </a:rPr>
              <a:t>, </a:t>
            </a: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which</a:t>
            </a:r>
            <a:r>
              <a:rPr lang="de-AT" sz="1800" dirty="0">
                <a:solidFill>
                  <a:srgbClr val="000000"/>
                </a:solidFill>
                <a:latin typeface="Arial,sans-serif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is</a:t>
            </a:r>
            <a:r>
              <a:rPr lang="de-AT" sz="1800" dirty="0">
                <a:solidFill>
                  <a:srgbClr val="000000"/>
                </a:solidFill>
                <a:latin typeface="Arial,sans-serif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rich</a:t>
            </a:r>
            <a:r>
              <a:rPr lang="de-AT" sz="1800" dirty="0">
                <a:solidFill>
                  <a:srgbClr val="000000"/>
                </a:solidFill>
                <a:latin typeface="Arial,sans-serif"/>
              </a:rPr>
              <a:t> in </a:t>
            </a: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protein</a:t>
            </a:r>
            <a:r>
              <a:rPr lang="de-AT" sz="1800" dirty="0">
                <a:solidFill>
                  <a:srgbClr val="000000"/>
                </a:solidFill>
                <a:latin typeface="Arial,sans-serif"/>
              </a:rPr>
              <a:t>.</a:t>
            </a:r>
          </a:p>
          <a:p>
            <a:pPr marL="221456" marR="7144" indent="-214313">
              <a:spcBef>
                <a:spcPts val="56"/>
              </a:spcBef>
              <a:spcAft>
                <a:spcPts val="56"/>
              </a:spcAft>
              <a:buFontTx/>
              <a:buChar char="-"/>
              <a:defRPr/>
            </a:pP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Determining</a:t>
            </a:r>
            <a:r>
              <a:rPr lang="de-AT" sz="1800" dirty="0">
                <a:solidFill>
                  <a:srgbClr val="000000"/>
                </a:solidFill>
                <a:latin typeface="Arial,sans-serif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the</a:t>
            </a:r>
            <a:r>
              <a:rPr lang="de-AT" sz="1800" dirty="0">
                <a:solidFill>
                  <a:srgbClr val="000000"/>
                </a:solidFill>
                <a:latin typeface="Arial,sans-serif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need</a:t>
            </a:r>
            <a:r>
              <a:rPr lang="de-AT" sz="1800" dirty="0">
                <a:solidFill>
                  <a:srgbClr val="000000"/>
                </a:solidFill>
                <a:latin typeface="Arial,sans-serif"/>
              </a:rPr>
              <a:t> </a:t>
            </a: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for</a:t>
            </a:r>
            <a:r>
              <a:rPr lang="de-AT" sz="1800" dirty="0">
                <a:solidFill>
                  <a:srgbClr val="000000"/>
                </a:solidFill>
                <a:latin typeface="Arial,sans-serif"/>
              </a:rPr>
              <a:t> oral </a:t>
            </a: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or</a:t>
            </a:r>
            <a:r>
              <a:rPr lang="de-AT" sz="1800" dirty="0">
                <a:solidFill>
                  <a:srgbClr val="000000"/>
                </a:solidFill>
                <a:latin typeface="Arial,sans-serif"/>
              </a:rPr>
              <a:t> parenteral </a:t>
            </a: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supplements</a:t>
            </a:r>
            <a:endParaRPr lang="de-AT" sz="1800" dirty="0">
              <a:solidFill>
                <a:srgbClr val="000000"/>
              </a:solidFill>
              <a:latin typeface="Arial,sans-serif"/>
            </a:endParaRPr>
          </a:p>
          <a:p>
            <a:pPr marL="221456" marR="7144" indent="-214313">
              <a:spcBef>
                <a:spcPts val="56"/>
              </a:spcBef>
              <a:spcAft>
                <a:spcPts val="56"/>
              </a:spcAft>
              <a:buFontTx/>
              <a:buChar char="-"/>
              <a:defRPr/>
            </a:pP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Pre</a:t>
            </a:r>
            <a:r>
              <a:rPr lang="de-AT" sz="1800" dirty="0">
                <a:solidFill>
                  <a:srgbClr val="000000"/>
                </a:solidFill>
                <a:latin typeface="Arial,sans-serif"/>
              </a:rPr>
              <a:t>-operative </a:t>
            </a: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Carboloading</a:t>
            </a:r>
            <a:r>
              <a:rPr lang="de-AT" sz="1800" dirty="0">
                <a:solidFill>
                  <a:srgbClr val="000000"/>
                </a:solidFill>
                <a:latin typeface="Arial,sans-serif"/>
              </a:rPr>
              <a:t> (</a:t>
            </a:r>
            <a:r>
              <a:rPr lang="de-AT" sz="1800" dirty="0" err="1">
                <a:solidFill>
                  <a:srgbClr val="000000"/>
                </a:solidFill>
                <a:latin typeface="Arial,sans-serif"/>
              </a:rPr>
              <a:t>ProvideXtra</a:t>
            </a:r>
            <a:r>
              <a:rPr lang="de-AT" sz="1800" dirty="0">
                <a:solidFill>
                  <a:srgbClr val="000000"/>
                </a:solidFill>
                <a:latin typeface="Arial,sans-serif"/>
              </a:rPr>
              <a:t>)</a:t>
            </a:r>
            <a:endParaRPr lang="de-AT" sz="1500" dirty="0">
              <a:solidFill>
                <a:srgbClr val="000000"/>
              </a:solidFill>
              <a:latin typeface="Charité Text Office"/>
            </a:endParaRPr>
          </a:p>
        </p:txBody>
      </p:sp>
    </p:spTree>
    <p:extLst>
      <p:ext uri="{BB962C8B-B14F-4D97-AF65-F5344CB8AC3E}">
        <p14:creationId xmlns:p14="http://schemas.microsoft.com/office/powerpoint/2010/main" val="3190498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A8B198CA-CC08-CE1A-0122-FF16EBE56611}"/>
              </a:ext>
            </a:extLst>
          </p:cNvPr>
          <p:cNvSpPr/>
          <p:nvPr/>
        </p:nvSpPr>
        <p:spPr>
          <a:xfrm>
            <a:off x="161586" y="771257"/>
            <a:ext cx="4100140" cy="21758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500" tIns="54000" rIns="94500" bIns="54000" rtlCol="0" anchor="t">
            <a:noAutofit/>
          </a:bodyPr>
          <a:lstStyle/>
          <a:p>
            <a:pPr>
              <a:spcAft>
                <a:spcPts val="450"/>
              </a:spcAft>
              <a:defRPr/>
            </a:pPr>
            <a:endParaRPr lang="de-DE" sz="900" dirty="0">
              <a:solidFill>
                <a:srgbClr val="000000"/>
              </a:solidFill>
              <a:latin typeface="Charité Text Office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2CB8450-699B-0111-E5FA-0E35A724F42F}"/>
              </a:ext>
            </a:extLst>
          </p:cNvPr>
          <p:cNvSpPr txBox="1">
            <a:spLocks/>
          </p:cNvSpPr>
          <p:nvPr/>
        </p:nvSpPr>
        <p:spPr>
          <a:xfrm>
            <a:off x="438664" y="491564"/>
            <a:ext cx="4862385" cy="34263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162000" indent="-16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3200" indent="-19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harité Text Office" pitchFamily="2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83200" indent="-19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harité Text Office" pitchFamily="2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83200" indent="-19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harité Text Office" pitchFamily="2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83200" indent="-19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harité Text Office" pitchFamily="2" charset="0"/>
              <a:buChar char="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50000"/>
              </a:lnSpc>
              <a:buNone/>
              <a:defRPr/>
            </a:pPr>
            <a:br>
              <a:rPr lang="de-DE" sz="1200" dirty="0">
                <a:solidFill>
                  <a:srgbClr val="000000"/>
                </a:solidFill>
                <a:latin typeface="Charité Text Office"/>
              </a:rPr>
            </a:br>
            <a:r>
              <a:rPr lang="de-DE" sz="1200" dirty="0">
                <a:solidFill>
                  <a:srgbClr val="000000"/>
                </a:solidFill>
                <a:latin typeface="Charité Text Office"/>
              </a:rPr>
              <a:t>-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7B53728-A323-B3D7-1270-1F474EBF4273}"/>
              </a:ext>
            </a:extLst>
          </p:cNvPr>
          <p:cNvSpPr txBox="1">
            <a:spLocks/>
          </p:cNvSpPr>
          <p:nvPr/>
        </p:nvSpPr>
        <p:spPr>
          <a:xfrm>
            <a:off x="438664" y="224133"/>
            <a:ext cx="6852347" cy="302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sz="28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de-DE" sz="2400" b="1" dirty="0">
                <a:solidFill>
                  <a:srgbClr val="004D9B"/>
                </a:solidFill>
                <a:latin typeface="Charité Headline Office"/>
              </a:rPr>
              <a:t>Mental Health/ Empowerment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CB25A98-BAA1-1C66-DA6E-1CD7C24A2EB2}"/>
              </a:ext>
            </a:extLst>
          </p:cNvPr>
          <p:cNvSpPr txBox="1"/>
          <p:nvPr/>
        </p:nvSpPr>
        <p:spPr>
          <a:xfrm>
            <a:off x="330164" y="861308"/>
            <a:ext cx="541654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de-DE" sz="1800" dirty="0">
                <a:solidFill>
                  <a:srgbClr val="000000"/>
                </a:solidFill>
                <a:latin typeface="Charité Text Office"/>
              </a:rPr>
              <a:t>Individual Coaching Sessions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de-DE" sz="1800" dirty="0">
                <a:solidFill>
                  <a:srgbClr val="000000"/>
                </a:solidFill>
                <a:latin typeface="Charité Text Office"/>
              </a:rPr>
              <a:t>Group Coaching Sessions 1x/ </a:t>
            </a:r>
            <a:r>
              <a:rPr lang="de-DE" sz="1800" dirty="0" err="1">
                <a:solidFill>
                  <a:srgbClr val="000000"/>
                </a:solidFill>
                <a:latin typeface="Charité Text Office"/>
              </a:rPr>
              <a:t>week</a:t>
            </a:r>
            <a:endParaRPr lang="de-DE" sz="1800" dirty="0">
              <a:solidFill>
                <a:srgbClr val="000000"/>
              </a:solidFill>
              <a:latin typeface="Charité Text Office"/>
            </a:endParaRP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de-DE" sz="1800" dirty="0">
                <a:solidFill>
                  <a:srgbClr val="000000"/>
                </a:solidFill>
                <a:latin typeface="Charité Text Office"/>
              </a:rPr>
              <a:t>Education 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de-DE" sz="1800" dirty="0">
                <a:solidFill>
                  <a:srgbClr val="000000"/>
                </a:solidFill>
                <a:latin typeface="Charité Text Office"/>
              </a:rPr>
              <a:t>Relaxation </a:t>
            </a:r>
            <a:r>
              <a:rPr lang="de-DE" sz="1800" dirty="0" err="1">
                <a:solidFill>
                  <a:srgbClr val="000000"/>
                </a:solidFill>
                <a:latin typeface="Charité Text Office"/>
              </a:rPr>
              <a:t>techniques</a:t>
            </a:r>
            <a:r>
              <a:rPr lang="de-DE" sz="1800" dirty="0">
                <a:solidFill>
                  <a:srgbClr val="000000"/>
                </a:solidFill>
                <a:latin typeface="Charité Text Office"/>
              </a:rPr>
              <a:t>/ </a:t>
            </a:r>
            <a:r>
              <a:rPr lang="de-DE" sz="1800" dirty="0" err="1">
                <a:solidFill>
                  <a:srgbClr val="000000"/>
                </a:solidFill>
                <a:latin typeface="Charité Text Office"/>
              </a:rPr>
              <a:t>exercises</a:t>
            </a:r>
            <a:endParaRPr lang="de-DE" sz="1800" dirty="0">
              <a:solidFill>
                <a:srgbClr val="000000"/>
              </a:solidFill>
              <a:latin typeface="Charité Text Office"/>
            </a:endParaRP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de-DE" sz="1800" dirty="0" err="1">
                <a:solidFill>
                  <a:srgbClr val="000000"/>
                </a:solidFill>
                <a:latin typeface="Charité Text Office"/>
              </a:rPr>
              <a:t>Surgical</a:t>
            </a:r>
            <a:r>
              <a:rPr lang="de-DE" sz="1800" dirty="0">
                <a:solidFill>
                  <a:srgbClr val="000000"/>
                </a:solidFill>
                <a:latin typeface="Charité Text Office"/>
              </a:rPr>
              <a:t> </a:t>
            </a:r>
            <a:r>
              <a:rPr lang="de-DE" sz="1800" dirty="0" err="1">
                <a:solidFill>
                  <a:srgbClr val="000000"/>
                </a:solidFill>
                <a:latin typeface="Charité Text Office"/>
              </a:rPr>
              <a:t>Step</a:t>
            </a:r>
            <a:endParaRPr lang="de-DE" sz="1800" dirty="0">
              <a:solidFill>
                <a:srgbClr val="000000"/>
              </a:solidFill>
              <a:latin typeface="Charité Text Office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A1631F-828A-02E6-5134-DEC17D811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04" y="1784638"/>
            <a:ext cx="4552111" cy="240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97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3B262-E999-5543-A205-FC100368D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718" y="313054"/>
            <a:ext cx="5635782" cy="85725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Preoperative 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BC66B-DD47-254F-8C5A-A9CC6DEB7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18" y="1333194"/>
            <a:ext cx="4057153" cy="301752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pl-PL" sz="1800" dirty="0" err="1"/>
              <a:t>Correct</a:t>
            </a:r>
            <a:r>
              <a:rPr lang="pl-PL" sz="1800" dirty="0"/>
              <a:t> anemia (</a:t>
            </a:r>
            <a:r>
              <a:rPr lang="pl-PL" sz="1800" dirty="0" err="1"/>
              <a:t>transfusion</a:t>
            </a:r>
            <a:r>
              <a:rPr lang="pl-PL" sz="1800" dirty="0"/>
              <a:t>)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/>
              <a:t> Protein drinks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/>
              <a:t>Maintain physical activity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/>
              <a:t>If patient has symptomatic ascites or pleura effusion then drain and replace with iv fluids accordingly (if theatre date not immediate)</a:t>
            </a:r>
          </a:p>
          <a:p>
            <a:pPr>
              <a:buFont typeface="Wingdings" pitchFamily="2" charset="2"/>
              <a:buChar char="§"/>
            </a:pPr>
            <a:r>
              <a:rPr lang="en-US" sz="1800" b="1" dirty="0" err="1"/>
              <a:t>Psychooncological</a:t>
            </a:r>
            <a:r>
              <a:rPr lang="en-US" sz="1800" b="1" dirty="0"/>
              <a:t>/ CNS support</a:t>
            </a:r>
          </a:p>
          <a:p>
            <a:pPr>
              <a:buFont typeface="Wingdings" pitchFamily="2" charset="2"/>
              <a:buChar char="§"/>
            </a:pP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B9255-558E-45B9-A354-CA478A832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344" y="1204110"/>
            <a:ext cx="2473433" cy="2473433"/>
          </a:xfrm>
          <a:prstGeom prst="rect">
            <a:avLst/>
          </a:prstGeom>
        </p:spPr>
      </p:pic>
      <p:pic>
        <p:nvPicPr>
          <p:cNvPr id="2050" name="Picture 2" descr="NHS Identity Guidelines | NHS logo">
            <a:extLst>
              <a:ext uri="{FF2B5EF4-FFF2-40B4-BE49-F238E27FC236}">
                <a16:creationId xmlns:a16="http://schemas.microsoft.com/office/drawing/2014/main" id="{C6E2E34B-48C6-4468-1670-B31F6B3A3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4" t="30542" r="14356" b="31385"/>
          <a:stretch/>
        </p:blipFill>
        <p:spPr bwMode="auto">
          <a:xfrm>
            <a:off x="6974414" y="93470"/>
            <a:ext cx="2154725" cy="90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Architect's Guide to Extending &amp; Refurbishing a ...">
            <a:extLst>
              <a:ext uri="{FF2B5EF4-FFF2-40B4-BE49-F238E27FC236}">
                <a16:creationId xmlns:a16="http://schemas.microsoft.com/office/drawing/2014/main" id="{723C5EC4-6FCA-8129-EDE9-2784EFB36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802" y="1170304"/>
            <a:ext cx="4530936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9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C8AE6-9600-8A68-FA08-744A051F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D0FE4231-B401-F240-D390-F687C6FC4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91" r="19156"/>
          <a:stretch/>
        </p:blipFill>
        <p:spPr>
          <a:xfrm>
            <a:off x="153148" y="117694"/>
            <a:ext cx="7759582" cy="1942581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323BFEA1-30D1-19CE-E169-C274D9C38E0D}"/>
              </a:ext>
            </a:extLst>
          </p:cNvPr>
          <p:cNvSpPr txBox="1">
            <a:spLocks/>
          </p:cNvSpPr>
          <p:nvPr/>
        </p:nvSpPr>
        <p:spPr>
          <a:xfrm>
            <a:off x="663438" y="3217445"/>
            <a:ext cx="7662218" cy="123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685800" rtl="0" eaLnBrk="1" latinLnBrk="0" hangingPunct="1">
              <a:defRPr sz="825" kern="1200">
                <a:solidFill>
                  <a:schemeClr val="bg1"/>
                </a:solidFill>
                <a:latin typeface="Verdana"/>
                <a:ea typeface="+mn-ea"/>
                <a:cs typeface="Verdana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Large prospectively RCT with 414 pt with advanced OC</a:t>
            </a:r>
          </a:p>
          <a:p>
            <a:r>
              <a:rPr lang="de-DE"/>
              <a:t>Evaluation of trimodal prehab plus ERAS and preoperative Frailty assesment</a:t>
            </a:r>
          </a:p>
          <a:p>
            <a:r>
              <a:rPr lang="de-DE"/>
              <a:t>Recrution completed in 2024 </a:t>
            </a:r>
            <a:r>
              <a:rPr lang="de-DE">
                <a:sym typeface="Wingdings" pitchFamily="2" charset="2"/>
              </a:rPr>
              <a:t>results soon</a:t>
            </a:r>
          </a:p>
          <a:p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D0D70F-A57D-DAC0-1F76-F4636CD4FC5F}"/>
              </a:ext>
            </a:extLst>
          </p:cNvPr>
          <p:cNvSpPr txBox="1"/>
          <p:nvPr/>
        </p:nvSpPr>
        <p:spPr>
          <a:xfrm>
            <a:off x="497941" y="3344263"/>
            <a:ext cx="7903675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800" dirty="0"/>
              <a:t>Large prospectively RCT with </a:t>
            </a:r>
            <a:r>
              <a:rPr lang="en-US" sz="1800" b="1" dirty="0"/>
              <a:t>414 pat </a:t>
            </a:r>
            <a:r>
              <a:rPr lang="en-US" sz="1800" dirty="0"/>
              <a:t>with advanced OC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800" dirty="0"/>
              <a:t>The intervention group receives an additional multi-level study treatment: (1) standardized frailty assessment followed by (2) a personalized tri-modal pre-habilitation program and (3) peri-operative care according to an ERAS pathway.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800" dirty="0"/>
              <a:t>Recruitment to be completed in 2024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14AA5E-61AF-114C-9037-9E7EC8EED937}"/>
              </a:ext>
            </a:extLst>
          </p:cNvPr>
          <p:cNvSpPr txBox="1"/>
          <p:nvPr/>
        </p:nvSpPr>
        <p:spPr>
          <a:xfrm>
            <a:off x="663438" y="2073320"/>
            <a:ext cx="775958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Melisa </a:t>
            </a:r>
            <a:r>
              <a:rPr lang="en-US" dirty="0" err="1"/>
              <a:t>Guelhan</a:t>
            </a:r>
            <a:r>
              <a:rPr lang="en-US" dirty="0"/>
              <a:t> </a:t>
            </a:r>
            <a:r>
              <a:rPr lang="en-US" dirty="0" err="1"/>
              <a:t>Inci</a:t>
            </a:r>
            <a:r>
              <a:rPr lang="en-US" dirty="0"/>
              <a:t>, </a:t>
            </a:r>
            <a:r>
              <a:rPr lang="en-US" dirty="0" err="1"/>
              <a:t>Jalid</a:t>
            </a:r>
            <a:r>
              <a:rPr lang="en-US" dirty="0"/>
              <a:t> </a:t>
            </a:r>
            <a:r>
              <a:rPr lang="en-US" dirty="0" err="1"/>
              <a:t>Sehouli</a:t>
            </a:r>
            <a:r>
              <a:rPr lang="en-US" dirty="0"/>
              <a:t>, Eva </a:t>
            </a:r>
            <a:r>
              <a:rPr lang="en-US" dirty="0" err="1"/>
              <a:t>Schnura</a:t>
            </a:r>
            <a:r>
              <a:rPr lang="en-US" dirty="0"/>
              <a:t>, Marlene Lee, Stephanie Roll, Thomas Reinhold, Julia </a:t>
            </a:r>
            <a:r>
              <a:rPr lang="en-US" dirty="0" err="1"/>
              <a:t>Klews</a:t>
            </a:r>
            <a:r>
              <a:rPr lang="en-US" dirty="0"/>
              <a:t>, Lutz </a:t>
            </a:r>
            <a:r>
              <a:rPr lang="en-US" dirty="0" err="1"/>
              <a:t>Kaufner</a:t>
            </a:r>
            <a:r>
              <a:rPr lang="en-US" dirty="0"/>
              <a:t>, Phil </a:t>
            </a:r>
            <a:r>
              <a:rPr lang="en-US" dirty="0" err="1"/>
              <a:t>Niggemann</a:t>
            </a:r>
            <a:r>
              <a:rPr lang="en-US" dirty="0"/>
              <a:t>, Harald </a:t>
            </a:r>
            <a:r>
              <a:rPr lang="en-US" dirty="0" err="1"/>
              <a:t>Groeben</a:t>
            </a:r>
            <a:r>
              <a:rPr lang="en-US" dirty="0"/>
              <a:t>, Julia </a:t>
            </a:r>
            <a:r>
              <a:rPr lang="en-US" dirty="0" err="1"/>
              <a:t>Toelkes</a:t>
            </a:r>
            <a:r>
              <a:rPr lang="en-US" dirty="0"/>
              <a:t>, </a:t>
            </a:r>
            <a:r>
              <a:rPr lang="en-US" dirty="0" err="1"/>
              <a:t>Anett</a:t>
            </a:r>
            <a:r>
              <a:rPr lang="en-US" dirty="0"/>
              <a:t> </a:t>
            </a:r>
            <a:r>
              <a:rPr lang="en-US" dirty="0" err="1"/>
              <a:t>Reisshauer</a:t>
            </a:r>
            <a:r>
              <a:rPr lang="en-US" dirty="0"/>
              <a:t>, Max </a:t>
            </a:r>
            <a:r>
              <a:rPr lang="en-US" dirty="0" err="1"/>
              <a:t>Liebl</a:t>
            </a:r>
            <a:r>
              <a:rPr lang="en-US" dirty="0"/>
              <a:t>, Enrico </a:t>
            </a:r>
            <a:r>
              <a:rPr lang="en-US" dirty="0" err="1"/>
              <a:t>Daehnert</a:t>
            </a:r>
            <a:r>
              <a:rPr lang="en-US" dirty="0"/>
              <a:t>, Manuela Zimmerman, </a:t>
            </a:r>
            <a:r>
              <a:rPr lang="en-US" dirty="0" err="1"/>
              <a:t>Barbora</a:t>
            </a:r>
            <a:r>
              <a:rPr lang="en-US" dirty="0"/>
              <a:t> </a:t>
            </a:r>
            <a:r>
              <a:rPr lang="en-US" dirty="0" err="1"/>
              <a:t>Knappe-Drzikova</a:t>
            </a:r>
            <a:r>
              <a:rPr lang="en-US" dirty="0"/>
              <a:t>, Susanne </a:t>
            </a:r>
            <a:r>
              <a:rPr lang="en-US" dirty="0" err="1"/>
              <a:t>Rolker</a:t>
            </a:r>
            <a:r>
              <a:rPr lang="en-US" dirty="0"/>
              <a:t>, Björn </a:t>
            </a:r>
            <a:r>
              <a:rPr lang="en-US" dirty="0" err="1"/>
              <a:t>Nunier</a:t>
            </a:r>
            <a:r>
              <a:rPr lang="en-US" dirty="0"/>
              <a:t>, </a:t>
            </a:r>
            <a:r>
              <a:rPr lang="en-US" dirty="0" err="1"/>
              <a:t>Engi</a:t>
            </a:r>
            <a:r>
              <a:rPr lang="en-US" dirty="0"/>
              <a:t> </a:t>
            </a:r>
            <a:r>
              <a:rPr lang="en-US" dirty="0" err="1"/>
              <a:t>Algharably</a:t>
            </a:r>
            <a:r>
              <a:rPr lang="en-US" dirty="0"/>
              <a:t>, Adak </a:t>
            </a:r>
            <a:r>
              <a:rPr lang="en-US" dirty="0" err="1"/>
              <a:t>Pirmorady</a:t>
            </a:r>
            <a:r>
              <a:rPr lang="en-US" dirty="0"/>
              <a:t> </a:t>
            </a:r>
            <a:r>
              <a:rPr lang="en-US" dirty="0" err="1"/>
              <a:t>Sehouli</a:t>
            </a:r>
            <a:r>
              <a:rPr lang="en-US" dirty="0"/>
              <a:t>, Lena </a:t>
            </a:r>
            <a:r>
              <a:rPr lang="en-US" dirty="0" err="1"/>
              <a:t>Zwantleitner</a:t>
            </a:r>
            <a:r>
              <a:rPr lang="en-US" dirty="0"/>
              <a:t>, Andrea Krull, Florian </a:t>
            </a:r>
            <a:r>
              <a:rPr lang="en-US" dirty="0" err="1"/>
              <a:t>Heitz</a:t>
            </a:r>
            <a:r>
              <a:rPr lang="en-US" dirty="0"/>
              <a:t>, </a:t>
            </a:r>
            <a:r>
              <a:rPr lang="en-US" dirty="0" err="1"/>
              <a:t>Beyhan</a:t>
            </a:r>
            <a:r>
              <a:rPr lang="en-US" dirty="0"/>
              <a:t> </a:t>
            </a:r>
            <a:r>
              <a:rPr lang="en-US" dirty="0" err="1"/>
              <a:t>Ataseven</a:t>
            </a:r>
            <a:r>
              <a:rPr lang="en-US" dirty="0"/>
              <a:t>, </a:t>
            </a:r>
            <a:r>
              <a:rPr lang="en-US" dirty="0" err="1"/>
              <a:t>Radoslav</a:t>
            </a:r>
            <a:r>
              <a:rPr lang="en-US" dirty="0"/>
              <a:t> </a:t>
            </a:r>
            <a:r>
              <a:rPr lang="en-US" dirty="0" err="1"/>
              <a:t>Chekerov</a:t>
            </a:r>
            <a:r>
              <a:rPr lang="en-US" dirty="0"/>
              <a:t>, Philipp Harter, Stephanie Schneider.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56C0C8-BC4B-E2D6-68B0-3BFFB53F8533}"/>
              </a:ext>
            </a:extLst>
          </p:cNvPr>
          <p:cNvSpPr txBox="1"/>
          <p:nvPr/>
        </p:nvSpPr>
        <p:spPr>
          <a:xfrm>
            <a:off x="497941" y="905347"/>
            <a:ext cx="9687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 2023</a:t>
            </a:r>
          </a:p>
        </p:txBody>
      </p:sp>
    </p:spTree>
    <p:extLst>
      <p:ext uri="{BB962C8B-B14F-4D97-AF65-F5344CB8AC3E}">
        <p14:creationId xmlns:p14="http://schemas.microsoft.com/office/powerpoint/2010/main" val="63736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9B5ECFB-589A-3EA6-610E-95010F8E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7674E-16A8-EB4C-8FFD-274426B9B8AB}" type="slidenum">
              <a:rPr kumimoji="0" lang="en-US" sz="82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64D81A9-387E-F31F-3BCB-5A54396E7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b="1" dirty="0"/>
              <a:t>Declaration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interests</a:t>
            </a:r>
            <a:endParaRPr lang="de-DE" sz="2400" b="1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004510-6DBD-CE5F-6330-A62E1CC8DD60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DE" dirty="0" err="1"/>
              <a:t>Honoraria</a:t>
            </a:r>
            <a:r>
              <a:rPr lang="de-DE" dirty="0"/>
              <a:t> </a:t>
            </a:r>
            <a:r>
              <a:rPr lang="de-DE" dirty="0" err="1"/>
              <a:t>received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advisory</a:t>
            </a:r>
            <a:r>
              <a:rPr lang="de-DE" dirty="0"/>
              <a:t> </a:t>
            </a:r>
            <a:r>
              <a:rPr lang="de-DE" dirty="0" err="1"/>
              <a:t>boards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: A</a:t>
            </a:r>
            <a:r>
              <a:rPr lang="en-GB" sz="1800" dirty="0">
                <a:effectLst/>
                <a:latin typeface="AdvTT5235d5a9"/>
              </a:rPr>
              <a:t>Z, MSD, Roche, GSK, </a:t>
            </a:r>
            <a:r>
              <a:rPr lang="en-GB" sz="1800" dirty="0" err="1">
                <a:effectLst/>
                <a:latin typeface="AdvTT5235d5a9"/>
              </a:rPr>
              <a:t>Oncoinvent</a:t>
            </a:r>
            <a:r>
              <a:rPr lang="en-GB" sz="1800" dirty="0">
                <a:effectLst/>
                <a:latin typeface="AdvTT5235d5a9"/>
              </a:rPr>
              <a:t>. </a:t>
            </a:r>
            <a:endParaRPr lang="en-GB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3389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CC5242-240F-8119-91C2-1D7B6BE5E0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474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7B531-64CE-1C4B-BE3F-CB9750894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615F0E-F7C5-19D4-7958-B01BD6C0E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41" y="135801"/>
            <a:ext cx="6075041" cy="45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44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0AF740-27E0-528F-4217-CDF219ED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2" descr="A guide to Zumba and dance: benefits and workouts - Health &amp; Wellbeing">
            <a:extLst>
              <a:ext uri="{FF2B5EF4-FFF2-40B4-BE49-F238E27FC236}">
                <a16:creationId xmlns:a16="http://schemas.microsoft.com/office/drawing/2014/main" id="{A7BDB7C0-902C-44AA-7FA9-8EF81767E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7772"/>
            <a:ext cx="4492273" cy="299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hat Is Reformer Pilates? How To Do The Low-Impact Workout">
            <a:extLst>
              <a:ext uri="{FF2B5EF4-FFF2-40B4-BE49-F238E27FC236}">
                <a16:creationId xmlns:a16="http://schemas.microsoft.com/office/drawing/2014/main" id="{5D094B78-C385-9528-E242-CFDBAA218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4"/>
          <a:stretch/>
        </p:blipFill>
        <p:spPr bwMode="auto">
          <a:xfrm>
            <a:off x="3834903" y="977772"/>
            <a:ext cx="5247707" cy="299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469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/>
          </p:cNvSpPr>
          <p:nvPr>
            <p:ph type="title"/>
          </p:nvPr>
        </p:nvSpPr>
        <p:spPr>
          <a:xfrm>
            <a:off x="660904" y="-21122"/>
            <a:ext cx="8383508" cy="99417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2800" dirty="0"/>
              <a:t>Surgery is also nothing else than a journey…</a:t>
            </a:r>
            <a:endParaRPr sz="2800" dirty="0"/>
          </a:p>
        </p:txBody>
      </p:sp>
      <p:pic>
        <p:nvPicPr>
          <p:cNvPr id="226" name="image2.jpg" descr="ona-prehabilitation-1114-figur_681581.jpg"/>
          <p:cNvPicPr>
            <a:picLocks noChangeAspect="1"/>
          </p:cNvPicPr>
          <p:nvPr/>
        </p:nvPicPr>
        <p:blipFill>
          <a:blip r:embed="rId2"/>
          <a:srcRect t="2048" b="10595"/>
          <a:stretch>
            <a:fillRect/>
          </a:stretch>
        </p:blipFill>
        <p:spPr>
          <a:xfrm>
            <a:off x="1698707" y="753662"/>
            <a:ext cx="5507851" cy="3498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84002518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155BD4-A9F7-12AD-E780-DE22C762B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43" y="172014"/>
            <a:ext cx="5965778" cy="444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76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EF8C2-2B68-367F-EE3E-9B106AB5F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asted-image.tiff">
            <a:extLst>
              <a:ext uri="{FF2B5EF4-FFF2-40B4-BE49-F238E27FC236}">
                <a16:creationId xmlns:a16="http://schemas.microsoft.com/office/drawing/2014/main" id="{CAB8A15B-C229-69F8-BE60-094E9F532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06" y="172015"/>
            <a:ext cx="5722637" cy="42822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3700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B0964-76DF-D1F7-BB53-F24D3008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7674E-16A8-EB4C-8FFD-274426B9B8AB}" type="slidenum">
              <a:rPr lang="en-US" smtClean="0">
                <a:solidFill>
                  <a:prstClr val="white"/>
                </a:solidFill>
              </a:rPr>
              <a:pPr/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A41E11-A699-675F-45D4-2223930A8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61" y="230361"/>
            <a:ext cx="5999012" cy="446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11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A373426-D554-A49F-75C8-017866820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36" y="1063397"/>
            <a:ext cx="6852347" cy="302400"/>
          </a:xfrm>
        </p:spPr>
        <p:txBody>
          <a:bodyPr>
            <a:noAutofit/>
          </a:bodyPr>
          <a:lstStyle/>
          <a:p>
            <a:r>
              <a:rPr lang="de-DE" sz="2400" b="1" dirty="0" err="1"/>
              <a:t>Frailty</a:t>
            </a:r>
            <a:r>
              <a:rPr lang="de-DE" sz="2400" b="1" dirty="0"/>
              <a:t> Index </a:t>
            </a:r>
            <a:r>
              <a:rPr lang="de-DE" sz="2400" b="1" dirty="0" err="1"/>
              <a:t>for</a:t>
            </a:r>
            <a:r>
              <a:rPr lang="de-DE" sz="2400" b="1" dirty="0"/>
              <a:t> </a:t>
            </a:r>
            <a:r>
              <a:rPr lang="de-DE" sz="2400" b="1" dirty="0" err="1"/>
              <a:t>prediction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</a:t>
            </a:r>
            <a:r>
              <a:rPr lang="de-DE" sz="2400" b="1" dirty="0" err="1"/>
              <a:t>surgical</a:t>
            </a:r>
            <a:r>
              <a:rPr lang="de-DE" sz="2400" b="1" dirty="0"/>
              <a:t> </a:t>
            </a:r>
            <a:r>
              <a:rPr lang="de-DE" sz="2400" b="1" dirty="0" err="1"/>
              <a:t>outcome</a:t>
            </a:r>
            <a:r>
              <a:rPr lang="de-DE" sz="2400" b="1" dirty="0"/>
              <a:t> in </a:t>
            </a:r>
            <a:r>
              <a:rPr lang="de-DE" sz="2400" b="1" dirty="0" err="1"/>
              <a:t>ovarian</a:t>
            </a:r>
            <a:r>
              <a:rPr lang="de-DE" sz="2400" b="1" dirty="0"/>
              <a:t> </a:t>
            </a:r>
            <a:r>
              <a:rPr lang="de-DE" sz="2400" b="1" dirty="0" err="1"/>
              <a:t>cancer</a:t>
            </a:r>
            <a:r>
              <a:rPr lang="de-DE" sz="2400" b="1" dirty="0"/>
              <a:t>: </a:t>
            </a:r>
            <a:r>
              <a:rPr lang="de-DE" sz="2400" b="1" dirty="0" err="1"/>
              <a:t>Results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a </a:t>
            </a:r>
            <a:r>
              <a:rPr lang="de-DE" sz="2400" b="1" dirty="0" err="1"/>
              <a:t>prospective</a:t>
            </a:r>
            <a:r>
              <a:rPr lang="de-DE" sz="2400" b="1" dirty="0"/>
              <a:t> </a:t>
            </a:r>
            <a:r>
              <a:rPr lang="de-DE" sz="2400" b="1" dirty="0" err="1"/>
              <a:t>study</a:t>
            </a:r>
            <a:br>
              <a:rPr lang="de-DE" sz="2400" b="1" dirty="0"/>
            </a:br>
            <a:endParaRPr lang="de-DE" sz="2400" b="1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B960978-0BFB-DE99-77E8-147B9CED12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1501" y="2532390"/>
            <a:ext cx="4360499" cy="1048297"/>
          </a:xfrm>
        </p:spPr>
        <p:txBody>
          <a:bodyPr>
            <a:normAutofit fontScale="92500" lnSpcReduction="10000"/>
          </a:bodyPr>
          <a:lstStyle/>
          <a:p>
            <a:r>
              <a:rPr lang="de-DE" dirty="0" err="1"/>
              <a:t>Prospective</a:t>
            </a:r>
            <a:r>
              <a:rPr lang="de-DE" dirty="0"/>
              <a:t> trial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patients</a:t>
            </a:r>
            <a:r>
              <a:rPr lang="de-DE" dirty="0"/>
              <a:t> </a:t>
            </a:r>
            <a:r>
              <a:rPr lang="de-DE" dirty="0" err="1"/>
              <a:t>undergoing</a:t>
            </a:r>
            <a:r>
              <a:rPr lang="de-DE" dirty="0"/>
              <a:t> </a:t>
            </a:r>
            <a:r>
              <a:rPr lang="de-DE" dirty="0" err="1"/>
              <a:t>cytoreductive</a:t>
            </a:r>
            <a:r>
              <a:rPr lang="de-DE" dirty="0"/>
              <a:t> </a:t>
            </a:r>
            <a:r>
              <a:rPr lang="de-DE" dirty="0" err="1"/>
              <a:t>surgery</a:t>
            </a:r>
            <a:r>
              <a:rPr lang="de-DE" dirty="0"/>
              <a:t> in </a:t>
            </a:r>
            <a:r>
              <a:rPr lang="de-DE" dirty="0" err="1"/>
              <a:t>advanced</a:t>
            </a:r>
            <a:r>
              <a:rPr lang="de-DE" dirty="0"/>
              <a:t> </a:t>
            </a:r>
            <a:r>
              <a:rPr lang="de-DE" dirty="0" err="1"/>
              <a:t>ovarian</a:t>
            </a:r>
            <a:r>
              <a:rPr lang="de-DE" dirty="0"/>
              <a:t> </a:t>
            </a:r>
            <a:r>
              <a:rPr lang="de-DE" dirty="0" err="1"/>
              <a:t>cancer</a:t>
            </a:r>
            <a:endParaRPr lang="de-DE" dirty="0"/>
          </a:p>
          <a:p>
            <a:r>
              <a:rPr lang="de-DE" dirty="0"/>
              <a:t>Evaluation of </a:t>
            </a:r>
            <a:r>
              <a:rPr lang="de-DE" dirty="0" err="1"/>
              <a:t>frailty</a:t>
            </a:r>
            <a:r>
              <a:rPr lang="de-DE" dirty="0"/>
              <a:t> </a:t>
            </a:r>
            <a:r>
              <a:rPr lang="de-DE" dirty="0" err="1"/>
              <a:t>index</a:t>
            </a:r>
            <a:r>
              <a:rPr lang="de-DE" dirty="0"/>
              <a:t> in 144 </a:t>
            </a:r>
            <a:r>
              <a:rPr lang="de-DE" dirty="0" err="1"/>
              <a:t>patients</a:t>
            </a:r>
            <a:r>
              <a:rPr lang="de-DE" dirty="0"/>
              <a:t>, </a:t>
            </a:r>
            <a:r>
              <a:rPr lang="de-DE" dirty="0" err="1"/>
              <a:t>endpoint</a:t>
            </a:r>
            <a:r>
              <a:rPr lang="de-DE" dirty="0"/>
              <a:t> </a:t>
            </a:r>
            <a:r>
              <a:rPr lang="de-DE" dirty="0" err="1"/>
              <a:t>severe</a:t>
            </a:r>
            <a:r>
              <a:rPr lang="de-DE" dirty="0"/>
              <a:t> postoperative </a:t>
            </a:r>
            <a:r>
              <a:rPr lang="de-DE" dirty="0" err="1"/>
              <a:t>complications</a:t>
            </a:r>
            <a:endParaRPr lang="de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77CD2C-2302-529F-BF4B-6293C261541B}"/>
              </a:ext>
            </a:extLst>
          </p:cNvPr>
          <p:cNvSpPr txBox="1"/>
          <p:nvPr/>
        </p:nvSpPr>
        <p:spPr>
          <a:xfrm>
            <a:off x="416459" y="1786880"/>
            <a:ext cx="37300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Melisa </a:t>
            </a:r>
            <a:r>
              <a:rPr lang="en-US" dirty="0" err="1"/>
              <a:t>Guelhan</a:t>
            </a:r>
            <a:r>
              <a:rPr lang="en-US" dirty="0"/>
              <a:t> Inc </a:t>
            </a:r>
            <a:r>
              <a:rPr lang="en-US" dirty="0" err="1"/>
              <a:t>et.al</a:t>
            </a:r>
            <a:r>
              <a:rPr lang="en-US" dirty="0"/>
              <a:t>. </a:t>
            </a:r>
            <a:r>
              <a:rPr lang="en-US" dirty="0" err="1"/>
              <a:t>Gynecol</a:t>
            </a:r>
            <a:r>
              <a:rPr lang="en-US" dirty="0"/>
              <a:t> Oncol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EE25E4-B067-7295-316D-075138BDA522}"/>
              </a:ext>
            </a:extLst>
          </p:cNvPr>
          <p:cNvSpPr txBox="1"/>
          <p:nvPr/>
        </p:nvSpPr>
        <p:spPr>
          <a:xfrm>
            <a:off x="4997513" y="1936921"/>
            <a:ext cx="3648546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u="none" strike="noStrike" dirty="0">
                <a:solidFill>
                  <a:srgbClr val="10234E"/>
                </a:solidFill>
                <a:effectLst/>
                <a:latin typeface="Helvetica" pitchFamily="2" charset="0"/>
              </a:rPr>
              <a:t>Highlights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•</a:t>
            </a:r>
            <a:r>
              <a:rPr lang="en-GB" b="0" i="0" u="none" strike="noStrike" dirty="0">
                <a:solidFill>
                  <a:srgbClr val="505050"/>
                </a:solidFill>
                <a:effectLst/>
                <a:latin typeface="Helvetica" pitchFamily="2" charset="0"/>
              </a:rPr>
              <a:t>Frailty Index &gt;0.26 is associated with severe postoperative complications in patients with ovarian cancer.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•</a:t>
            </a:r>
            <a:r>
              <a:rPr lang="en-GB" b="0" i="0" u="none" strike="noStrike" dirty="0">
                <a:solidFill>
                  <a:srgbClr val="505050"/>
                </a:solidFill>
                <a:effectLst/>
                <a:latin typeface="Helvetica" pitchFamily="2" charset="0"/>
              </a:rPr>
              <a:t>Frailty Index can help surgeons to estimate the risk of postoperative complications in ovarian cancer.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•</a:t>
            </a:r>
            <a:r>
              <a:rPr lang="en-GB" b="0" i="0" u="none" strike="noStrike" dirty="0">
                <a:solidFill>
                  <a:srgbClr val="505050"/>
                </a:solidFill>
                <a:effectLst/>
                <a:latin typeface="Helvetica" pitchFamily="2" charset="0"/>
              </a:rPr>
              <a:t>Besides </a:t>
            </a:r>
            <a:r>
              <a:rPr lang="en-GB" b="0" i="0" u="none" strike="noStrike" dirty="0" err="1">
                <a:solidFill>
                  <a:srgbClr val="505050"/>
                </a:solidFill>
                <a:effectLst/>
                <a:latin typeface="Helvetica" pitchFamily="2" charset="0"/>
              </a:rPr>
              <a:t>tumor</a:t>
            </a:r>
            <a:r>
              <a:rPr lang="en-GB" b="0" i="0" u="none" strike="noStrike" dirty="0">
                <a:solidFill>
                  <a:srgbClr val="505050"/>
                </a:solidFill>
                <a:effectLst/>
                <a:latin typeface="Helvetica" pitchFamily="2" charset="0"/>
              </a:rPr>
              <a:t> residuals and low albumin levels a Frailty Index &gt;0.15 predicts poor survival in patients with ovarian cancer.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15703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A6651F5DE3B904A8D39B67A5C99C5CF" ma:contentTypeVersion="17" ma:contentTypeDescription="Ein neues Dokument erstellen." ma:contentTypeScope="" ma:versionID="d62f1b5d449286dec1279029df10a930">
  <xsd:schema xmlns:xsd="http://www.w3.org/2001/XMLSchema" xmlns:xs="http://www.w3.org/2001/XMLSchema" xmlns:p="http://schemas.microsoft.com/office/2006/metadata/properties" xmlns:ns2="8cce29ee-e15c-48d3-82ce-ba4722b44f7d" xmlns:ns3="85978c5f-7ba0-4905-bfe4-177c3f569d7f" targetNamespace="http://schemas.microsoft.com/office/2006/metadata/properties" ma:root="true" ma:fieldsID="81b5dd1297d1b3bc53480d74541e5677" ns2:_="" ns3:_="">
    <xsd:import namespace="8cce29ee-e15c-48d3-82ce-ba4722b44f7d"/>
    <xsd:import namespace="85978c5f-7ba0-4905-bfe4-177c3f569d7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ce29ee-e15c-48d3-82ce-ba4722b44f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372cbc-bc11-46ca-92f3-7987f007322a}" ma:internalName="TaxCatchAll" ma:showField="CatchAllData" ma:web="8cce29ee-e15c-48d3-82ce-ba4722b44f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978c5f-7ba0-4905-bfe4-177c3f569d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9222a986-bb6c-4a2b-b40f-47da8bd952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cce29ee-e15c-48d3-82ce-ba4722b44f7d" xsi:nil="true"/>
    <lcf76f155ced4ddcb4097134ff3c332f xmlns="85978c5f-7ba0-4905-bfe4-177c3f569d7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27CA19F-1778-45E6-B17D-D7A1188040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ce29ee-e15c-48d3-82ce-ba4722b44f7d"/>
    <ds:schemaRef ds:uri="85978c5f-7ba0-4905-bfe4-177c3f569d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E3708A-7308-4340-AF1C-0649FA0EFF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65D07E-C710-42AA-8619-D3F4578CF638}">
  <ds:schemaRefs>
    <ds:schemaRef ds:uri="http://schemas.microsoft.com/office/2006/metadata/properties"/>
    <ds:schemaRef ds:uri="http://schemas.microsoft.com/office/infopath/2007/PartnerControls"/>
    <ds:schemaRef ds:uri="8cce29ee-e15c-48d3-82ce-ba4722b44f7d"/>
    <ds:schemaRef ds:uri="85978c5f-7ba0-4905-bfe4-177c3f569d7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695</Words>
  <Application>Microsoft Macintosh PowerPoint</Application>
  <PresentationFormat>On-screen Show (16:9)</PresentationFormat>
  <Paragraphs>82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AdvTT5235d5a9</vt:lpstr>
      <vt:lpstr>Arial</vt:lpstr>
      <vt:lpstr>Arial,sans-serif</vt:lpstr>
      <vt:lpstr>Calibri</vt:lpstr>
      <vt:lpstr>Charité Headline Office</vt:lpstr>
      <vt:lpstr>Charité Text Office</vt:lpstr>
      <vt:lpstr>Frutiger</vt:lpstr>
      <vt:lpstr>Helvetica</vt:lpstr>
      <vt:lpstr>Verdana</vt:lpstr>
      <vt:lpstr>Verdana Pro</vt:lpstr>
      <vt:lpstr>Wingdings</vt:lpstr>
      <vt:lpstr>Template_Office</vt:lpstr>
      <vt:lpstr>Patient Advocacy Seminar - Guidelines </vt:lpstr>
      <vt:lpstr>Declaration of interests</vt:lpstr>
      <vt:lpstr>PowerPoint Presentation</vt:lpstr>
      <vt:lpstr>PowerPoint Presentation</vt:lpstr>
      <vt:lpstr>Surgery is also nothing else than a journey…</vt:lpstr>
      <vt:lpstr>PowerPoint Presentation</vt:lpstr>
      <vt:lpstr>PowerPoint Presentation</vt:lpstr>
      <vt:lpstr>PowerPoint Presentation</vt:lpstr>
      <vt:lpstr>Frailty Index for prediction of surgical outcome in ovarian cancer: Results of a prospective study </vt:lpstr>
      <vt:lpstr>PowerPoint Presentation</vt:lpstr>
      <vt:lpstr>PowerPoint Presentation</vt:lpstr>
      <vt:lpstr>PowerPoint Presentation</vt:lpstr>
      <vt:lpstr>The concept of prehabilitation: “a process on the continuum of care that occurs between the time of cancer diagnosis and the beginning of acute treatment” </vt:lpstr>
      <vt:lpstr>What does prehabilitation really include?</vt:lpstr>
      <vt:lpstr>PowerPoint Presentation</vt:lpstr>
      <vt:lpstr>PowerPoint Presentation</vt:lpstr>
      <vt:lpstr>PowerPoint Presentation</vt:lpstr>
      <vt:lpstr>Preoperative optimization</vt:lpstr>
      <vt:lpstr>PowerPoint Presentation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  in One or Two Lines</dc:title>
  <dc:creator>Esgo Esgo</dc:creator>
  <cp:lastModifiedBy>Christina Fotopoulou</cp:lastModifiedBy>
  <cp:revision>69</cp:revision>
  <dcterms:created xsi:type="dcterms:W3CDTF">2020-04-15T16:22:23Z</dcterms:created>
  <dcterms:modified xsi:type="dcterms:W3CDTF">2024-03-07T21:17:27Z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0x010100BA6651F5DE3B904A8D39B67A5C99C5CF</vt:lpwstr>
  </property>
  <property fmtid="{D5CDD505-2E9C-101B-9397-08002B2CF9AE}" pid="3" name="MediaServiceImageTags">
    <vt:lpwstr/>
  </property>
</Properties>
</file>