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media/image1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50"/>
  </p:notesMasterIdLst>
  <p:sldIdLst>
    <p:sldId id="2564" r:id="rId5"/>
    <p:sldId id="2560" r:id="rId6"/>
    <p:sldId id="387" r:id="rId7"/>
    <p:sldId id="2570" r:id="rId8"/>
    <p:sldId id="2578" r:id="rId9"/>
    <p:sldId id="2571" r:id="rId10"/>
    <p:sldId id="2572" r:id="rId11"/>
    <p:sldId id="2573" r:id="rId12"/>
    <p:sldId id="2584" r:id="rId13"/>
    <p:sldId id="2585" r:id="rId14"/>
    <p:sldId id="2586" r:id="rId15"/>
    <p:sldId id="2587" r:id="rId16"/>
    <p:sldId id="2588" r:id="rId17"/>
    <p:sldId id="2589" r:id="rId18"/>
    <p:sldId id="2590" r:id="rId19"/>
    <p:sldId id="2591" r:id="rId20"/>
    <p:sldId id="2592" r:id="rId21"/>
    <p:sldId id="2593" r:id="rId22"/>
    <p:sldId id="2594" r:id="rId23"/>
    <p:sldId id="2623" r:id="rId24"/>
    <p:sldId id="2595" r:id="rId25"/>
    <p:sldId id="2596" r:id="rId26"/>
    <p:sldId id="2598" r:id="rId27"/>
    <p:sldId id="2604" r:id="rId28"/>
    <p:sldId id="2599" r:id="rId29"/>
    <p:sldId id="2600" r:id="rId30"/>
    <p:sldId id="1631" r:id="rId31"/>
    <p:sldId id="2603" r:id="rId32"/>
    <p:sldId id="2602" r:id="rId33"/>
    <p:sldId id="2607" r:id="rId34"/>
    <p:sldId id="2620" r:id="rId35"/>
    <p:sldId id="2608" r:id="rId36"/>
    <p:sldId id="2621" r:id="rId37"/>
    <p:sldId id="2146847093" r:id="rId38"/>
    <p:sldId id="2609" r:id="rId39"/>
    <p:sldId id="2610" r:id="rId40"/>
    <p:sldId id="2618" r:id="rId41"/>
    <p:sldId id="2611" r:id="rId42"/>
    <p:sldId id="2615" r:id="rId43"/>
    <p:sldId id="2616" r:id="rId44"/>
    <p:sldId id="2622" r:id="rId45"/>
    <p:sldId id="2617" r:id="rId46"/>
    <p:sldId id="792" r:id="rId47"/>
    <p:sldId id="2146847085" r:id="rId48"/>
    <p:sldId id="2562" r:id="rId49"/>
  </p:sldIdLst>
  <p:sldSz cx="9144000" cy="5143500" type="screen16x9"/>
  <p:notesSz cx="6858000" cy="9144000"/>
  <p:defaultTextStyle>
    <a:defPPr>
      <a:defRPr lang="cs-CZ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29"/>
    <a:srgbClr val="FF0066"/>
    <a:srgbClr val="C10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75" autoAdjust="0"/>
    <p:restoredTop sz="95018" autoAdjust="0"/>
  </p:normalViewPr>
  <p:slideViewPr>
    <p:cSldViewPr snapToGrid="0">
      <p:cViewPr varScale="1">
        <p:scale>
          <a:sx n="98" d="100"/>
          <a:sy n="98" d="100"/>
        </p:scale>
        <p:origin x="3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2017\projekty\ESGO%20survey%20CX\Survey(04-09-2017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366CC"/>
              </a:solidFill>
            </c:spPr>
            <c:extLst>
              <c:ext xmlns:c16="http://schemas.microsoft.com/office/drawing/2014/chart" uri="{C3380CC4-5D6E-409C-BE32-E72D297353CC}">
                <c16:uniqueId val="{00000001-F841-4DB0-9A5E-D979AAB8304C}"/>
              </c:ext>
            </c:extLst>
          </c:dPt>
          <c:dPt>
            <c:idx val="1"/>
            <c:bubble3D val="0"/>
            <c:spPr>
              <a:solidFill>
                <a:srgbClr val="DC3912"/>
              </a:solidFill>
            </c:spPr>
            <c:extLst>
              <c:ext xmlns:c16="http://schemas.microsoft.com/office/drawing/2014/chart" uri="{C3380CC4-5D6E-409C-BE32-E72D297353CC}">
                <c16:uniqueId val="{00000003-F841-4DB0-9A5E-D979AAB8304C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5-F841-4DB0-9A5E-D979AAB8304C}"/>
              </c:ext>
            </c:extLst>
          </c:dPt>
          <c:dPt>
            <c:idx val="3"/>
            <c:bubble3D val="0"/>
            <c:spPr>
              <a:solidFill>
                <a:srgbClr val="109618"/>
              </a:solidFill>
            </c:spPr>
            <c:extLst>
              <c:ext xmlns:c16="http://schemas.microsoft.com/office/drawing/2014/chart" uri="{C3380CC4-5D6E-409C-BE32-E72D297353CC}">
                <c16:uniqueId val="{00000007-F841-4DB0-9A5E-D979AAB830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Souhrn!$J$350:$J$353</c:f>
              <c:strCache>
                <c:ptCount val="4"/>
                <c:pt idx="0">
                  <c:v>No LND</c:v>
                </c:pt>
                <c:pt idx="1">
                  <c:v>SLN only</c:v>
                </c:pt>
                <c:pt idx="2">
                  <c:v>SLN + PLND</c:v>
                </c:pt>
                <c:pt idx="3">
                  <c:v>PLND</c:v>
                </c:pt>
              </c:strCache>
            </c:strRef>
          </c:cat>
          <c:val>
            <c:numRef>
              <c:f>Souhrn!$K$350:$K$353</c:f>
              <c:numCache>
                <c:formatCode>General</c:formatCode>
                <c:ptCount val="4"/>
                <c:pt idx="0">
                  <c:v>91</c:v>
                </c:pt>
                <c:pt idx="1">
                  <c:v>114</c:v>
                </c:pt>
                <c:pt idx="2">
                  <c:v>105</c:v>
                </c:pt>
                <c:pt idx="3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41-4DB0-9A5E-D979AAB83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 baseline="0"/>
          </a:pPr>
          <a:endParaRPr lang="cs-CZ"/>
        </a:p>
      </c:txPr>
    </c:legend>
    <c:plotVisOnly val="1"/>
    <c:dispBlanksAs val="zero"/>
    <c:showDLblsOverMax val="1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600C-E745-412C-B0E0-CA20CD1DE36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FAFE-DE46-448B-ABCE-10E0E4A4F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2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DFAFE-DE46-448B-ABCE-10E0E4A4F7A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28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27950" cy="434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9D1375F4-5153-5046-9BDE-01C249B388C7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01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de-DE" dirty="0">
                <a:latin typeface="Arial"/>
                <a:cs typeface="Arial"/>
              </a:rPr>
              <a:t>HPV evades the immune system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altLang="de-DE" dirty="0">
                <a:latin typeface="Arial"/>
                <a:cs typeface="Arial"/>
              </a:rPr>
              <a:t>Low levels of viral protein</a:t>
            </a:r>
          </a:p>
          <a:p>
            <a:pPr marL="171450" indent="-171450">
              <a:buFontTx/>
              <a:buChar char="-"/>
            </a:pPr>
            <a:r>
              <a:rPr lang="en-US" altLang="de-DE" dirty="0">
                <a:latin typeface="Arial"/>
                <a:cs typeface="Arial"/>
              </a:rPr>
              <a:t>Replicates without cell death and resulting in proinflammatory mechanisms</a:t>
            </a:r>
          </a:p>
          <a:p>
            <a:pPr marL="171450" indent="-171450">
              <a:buFontTx/>
              <a:buChar char="-"/>
            </a:pPr>
            <a:r>
              <a:rPr lang="en-US" altLang="de-DE" dirty="0">
                <a:latin typeface="Arial"/>
                <a:cs typeface="Arial"/>
              </a:rPr>
              <a:t>HPV</a:t>
            </a:r>
            <a:r>
              <a:rPr lang="en-US" altLang="de-DE" baseline="0" dirty="0">
                <a:latin typeface="Arial"/>
                <a:cs typeface="Arial"/>
              </a:rPr>
              <a:t> replication occurs in an immunologically isolated site</a:t>
            </a:r>
            <a:endParaRPr lang="en-US" altLang="de-DE" dirty="0">
              <a:latin typeface="Arial"/>
              <a:cs typeface="Arial"/>
            </a:endParaRPr>
          </a:p>
          <a:p>
            <a:endParaRPr lang="en-US" altLang="de-DE" dirty="0">
              <a:latin typeface="Arial" pitchFamily="34" charset="0"/>
            </a:endParaRPr>
          </a:p>
          <a:p>
            <a:r>
              <a:rPr lang="en-US" altLang="de-DE" dirty="0">
                <a:latin typeface="Arial"/>
                <a:cs typeface="Arial"/>
              </a:rPr>
              <a:t>HPVs are non-enveloped, double-stranded, circular DNA, </a:t>
            </a:r>
            <a:r>
              <a:rPr lang="en-US" altLang="de-DE" dirty="0" err="1">
                <a:latin typeface="Arial"/>
                <a:cs typeface="Arial"/>
              </a:rPr>
              <a:t>onkoproteine</a:t>
            </a:r>
            <a:endParaRPr lang="en-US" altLang="de-DE" dirty="0">
              <a:latin typeface="Arial"/>
              <a:cs typeface="Arial"/>
            </a:endParaRPr>
          </a:p>
          <a:p>
            <a:r>
              <a:rPr lang="en-US" altLang="de-DE" dirty="0">
                <a:latin typeface="Arial"/>
                <a:cs typeface="Arial"/>
              </a:rPr>
              <a:t>viruses of the family </a:t>
            </a:r>
            <a:r>
              <a:rPr lang="en-US" altLang="de-DE" dirty="0" err="1">
                <a:latin typeface="Arial"/>
                <a:cs typeface="Arial"/>
              </a:rPr>
              <a:t>Papovaviridae</a:t>
            </a:r>
            <a:r>
              <a:rPr lang="en-US" altLang="de-DE" dirty="0">
                <a:latin typeface="Arial"/>
                <a:cs typeface="Arial"/>
              </a:rPr>
              <a:t> whose genome encodes six ‘early’ proteins (E1, E2, E4,</a:t>
            </a:r>
          </a:p>
          <a:p>
            <a:r>
              <a:rPr lang="en-US" altLang="de-DE" dirty="0">
                <a:latin typeface="Arial"/>
                <a:cs typeface="Arial"/>
              </a:rPr>
              <a:t>E5, E6 and E7) and two ‘late’ proteins (L1 and L2).</a:t>
            </a:r>
          </a:p>
          <a:p>
            <a:r>
              <a:rPr lang="de-DE" altLang="de-DE" dirty="0">
                <a:latin typeface="Arial"/>
                <a:cs typeface="Arial"/>
              </a:rPr>
              <a:t>The HPV </a:t>
            </a:r>
            <a:r>
              <a:rPr lang="de-DE" altLang="de-DE" dirty="0" err="1">
                <a:latin typeface="Arial"/>
                <a:cs typeface="Arial"/>
              </a:rPr>
              <a:t>early</a:t>
            </a:r>
            <a:r>
              <a:rPr lang="de-DE" altLang="de-DE" dirty="0">
                <a:latin typeface="Arial"/>
                <a:cs typeface="Arial"/>
              </a:rPr>
              <a:t> </a:t>
            </a:r>
            <a:r>
              <a:rPr lang="de-DE" altLang="de-DE" dirty="0" err="1">
                <a:latin typeface="Arial"/>
                <a:cs typeface="Arial"/>
              </a:rPr>
              <a:t>proteins</a:t>
            </a:r>
            <a:endParaRPr lang="de-DE" altLang="de-DE" dirty="0">
              <a:latin typeface="Arial"/>
              <a:cs typeface="Arial"/>
            </a:endParaRPr>
          </a:p>
          <a:p>
            <a:r>
              <a:rPr lang="en-US" altLang="de-DE" dirty="0">
                <a:latin typeface="Arial"/>
                <a:cs typeface="Arial"/>
              </a:rPr>
              <a:t>are potential target antigens since they are expressed throughout the life cycle and help</a:t>
            </a:r>
          </a:p>
          <a:p>
            <a:r>
              <a:rPr lang="en-US" altLang="de-DE" dirty="0">
                <a:latin typeface="Arial"/>
                <a:cs typeface="Arial"/>
              </a:rPr>
              <a:t>regulate progression of the disease. In particular, the HPV-encoded proteins E6 and E7</a:t>
            </a:r>
          </a:p>
          <a:p>
            <a:r>
              <a:rPr lang="en-US" altLang="de-DE" dirty="0">
                <a:latin typeface="Arial"/>
                <a:cs typeface="Arial"/>
              </a:rPr>
              <a:t>represent ideal targets for the development of therapeutic HPV vaccines. Firstly, E6 and E7</a:t>
            </a:r>
          </a:p>
          <a:p>
            <a:r>
              <a:rPr lang="en-US" altLang="de-DE" dirty="0">
                <a:latin typeface="Arial"/>
                <a:cs typeface="Arial"/>
              </a:rPr>
              <a:t>proteins are constitutively expressed by HPV-associated tumors. Secondly, because E6 and</a:t>
            </a:r>
          </a:p>
          <a:p>
            <a:r>
              <a:rPr lang="en-US" altLang="de-DE" dirty="0">
                <a:latin typeface="Arial"/>
                <a:cs typeface="Arial"/>
              </a:rPr>
              <a:t>E7 are critical for the induction and maintenance of cellular transformation in HPV-infected</a:t>
            </a:r>
          </a:p>
          <a:p>
            <a:r>
              <a:rPr lang="en-US" altLang="de-DE" dirty="0">
                <a:latin typeface="Arial"/>
                <a:cs typeface="Arial"/>
              </a:rPr>
              <a:t>cells, it is unlikely that the tumor cells can escape immune attack through antigen loss.</a:t>
            </a:r>
          </a:p>
          <a:p>
            <a:r>
              <a:rPr lang="en-US" altLang="de-DE" dirty="0">
                <a:latin typeface="Arial"/>
                <a:cs typeface="Arial"/>
              </a:rPr>
              <a:t>Thirdly, as E6 and E7 are foreign proteins, immunization against HPV-associated tumors</a:t>
            </a:r>
          </a:p>
          <a:p>
            <a:r>
              <a:rPr lang="en-US" altLang="de-DE" dirty="0">
                <a:latin typeface="Arial"/>
                <a:cs typeface="Arial"/>
              </a:rPr>
              <a:t>circumvents some common cancer-vaccine-associated problems such as immune tolerance.</a:t>
            </a:r>
            <a:endParaRPr lang="de-DE" altLang="de-DE" dirty="0">
              <a:latin typeface="Arial"/>
              <a:cs typeface="Arial"/>
            </a:endParaRPr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DFB39-86AC-4532-B050-A142B35A39E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02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9042E6F-B76F-9D8F-0964-D0465DA52622}"/>
              </a:ext>
            </a:extLst>
          </p:cNvPr>
          <p:cNvSpPr/>
          <p:nvPr userDrawn="1"/>
        </p:nvSpPr>
        <p:spPr>
          <a:xfrm>
            <a:off x="1" y="961526"/>
            <a:ext cx="9144000" cy="4181974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9E0287-2A8D-93E5-FF87-C81E713C7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834662" cy="3797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8194" y="1995052"/>
            <a:ext cx="7772400" cy="57669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Verdana"/>
                <a:cs typeface="Verdana"/>
              </a:rPr>
              <a:t>Presentation Title Goes Here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48194" y="2571750"/>
            <a:ext cx="6400800" cy="576697"/>
          </a:xfrm>
        </p:spPr>
        <p:txBody>
          <a:bodyPr>
            <a:normAutofit/>
          </a:bodyPr>
          <a:lstStyle>
            <a:lvl1pPr marL="0" indent="0" algn="l" defTabSz="342900">
              <a:spcBef>
                <a:spcPct val="0"/>
              </a:spcBef>
              <a:buNone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Verdana"/>
                <a:cs typeface="Verdana"/>
              </a:rPr>
              <a:t>Presentation Sub-title Goes Here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C3B414-1CC7-4670-FAEA-998B9C86FF9F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5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E595DBB7-BFA8-7843-D560-25C0898CF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3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336862-3CD7-1F42-913C-A6D178F54AA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4DA63-9184-B949-A87F-48D2055799E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1B12A88-9758-8CF6-12B6-0DAED11D0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4" y="249620"/>
            <a:ext cx="8229600" cy="857250"/>
          </a:xfrm>
        </p:spPr>
        <p:txBody>
          <a:bodyPr>
            <a:normAutofit/>
          </a:bodyPr>
          <a:lstStyle>
            <a:lvl1pPr algn="l">
              <a:defRPr sz="27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Title of two contents</a:t>
            </a:r>
            <a:endParaRPr lang="cs-CZ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92AF4C-9B6A-8509-0FD3-8B4BA17C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7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of th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Wolke, Blume enthält.&#10;&#10;Automatisch generierte Beschreibung">
            <a:extLst>
              <a:ext uri="{FF2B5EF4-FFF2-40B4-BE49-F238E27FC236}">
                <a16:creationId xmlns:a16="http://schemas.microsoft.com/office/drawing/2014/main" id="{E303F83C-88CA-5079-6C39-6B46D2745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A194BAB-77B1-E195-5294-5DA150F6B5F2}"/>
              </a:ext>
            </a:extLst>
          </p:cNvPr>
          <p:cNvSpPr/>
          <p:nvPr userDrawn="1"/>
        </p:nvSpPr>
        <p:spPr>
          <a:xfrm>
            <a:off x="-2" y="-19878"/>
            <a:ext cx="9144001" cy="981404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7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BDACFC-8F63-F53E-29F3-CD7E50C601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9427"/>
            <a:ext cx="4992891" cy="494453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C0D8CF-100E-6C2A-92C4-D1893DACA11D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13E58B-B8EF-2149-A048-0FABFAC98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020" y="1692657"/>
            <a:ext cx="7772400" cy="1540365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Verdana"/>
                <a:cs typeface="Verdana"/>
              </a:rPr>
              <a:t>THANK YOU</a:t>
            </a:r>
            <a:endParaRPr lang="en-US" dirty="0"/>
          </a:p>
        </p:txBody>
      </p:sp>
      <p:pic>
        <p:nvPicPr>
          <p:cNvPr id="15" name="Grafik 1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8578296D-18BA-552D-A1D3-4321D7BA1B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2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9042E6F-B76F-9D8F-0964-D0465DA52622}"/>
              </a:ext>
            </a:extLst>
          </p:cNvPr>
          <p:cNvSpPr/>
          <p:nvPr userDrawn="1"/>
        </p:nvSpPr>
        <p:spPr>
          <a:xfrm>
            <a:off x="1" y="961526"/>
            <a:ext cx="9144000" cy="4181974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9E0287-2A8D-93E5-FF87-C81E713C7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834662" cy="379752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0C3B414-1CC7-4670-FAEA-998B9C86FF9F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5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E595DBB7-BFA8-7843-D560-25C0898CF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D5CEF0-61B7-6B3D-BE3C-BAF4358EE366}"/>
              </a:ext>
            </a:extLst>
          </p:cNvPr>
          <p:cNvSpPr txBox="1">
            <a:spLocks/>
          </p:cNvSpPr>
          <p:nvPr userDrawn="1"/>
        </p:nvSpPr>
        <p:spPr>
          <a:xfrm>
            <a:off x="3834662" y="2126223"/>
            <a:ext cx="4358824" cy="1540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latin typeface="Verdana"/>
                <a:cs typeface="Verdana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0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53648"/>
            <a:ext cx="8229600" cy="2862318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6588125" y="4725591"/>
            <a:ext cx="2133600" cy="273844"/>
          </a:xfrm>
          <a:prstGeom prst="rect">
            <a:avLst/>
          </a:prstGeom>
        </p:spPr>
        <p:txBody>
          <a:bodyPr/>
          <a:lstStyle>
            <a:lvl1pPr algn="r" defTabSz="685580" fontAlgn="auto">
              <a:spcBef>
                <a:spcPts val="0"/>
              </a:spcBef>
              <a:spcAft>
                <a:spcPts val="0"/>
              </a:spcAft>
              <a:defRPr sz="105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BA877A-E7F5-4D1A-A3EE-672E5CCDD23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8373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close up of a logo&#10;&#10;Description automatically generated"/>
          <p:cNvPicPr>
            <a:picLocks noChangeAspect="1"/>
          </p:cNvPicPr>
          <p:nvPr userDrawn="1"/>
        </p:nvPicPr>
        <p:blipFill>
          <a:blip r:embed="rId2"/>
          <a:srcRect l="3706" t="5548" r="79289" b="83339"/>
          <a:stretch>
            <a:fillRect/>
          </a:stretch>
        </p:blipFill>
        <p:spPr bwMode="auto">
          <a:xfrm>
            <a:off x="264618" y="130216"/>
            <a:ext cx="2072837" cy="76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36099" y="344632"/>
            <a:ext cx="6227381" cy="381063"/>
          </a:xfrm>
          <a:prstGeom prst="rect">
            <a:avLst/>
          </a:prstGeom>
        </p:spPr>
        <p:txBody>
          <a:bodyPr/>
          <a:lstStyle>
            <a:lvl1pPr>
              <a:defRPr sz="2381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10049" y="747635"/>
            <a:ext cx="8446197" cy="381063"/>
          </a:xfrm>
          <a:prstGeom prst="rect">
            <a:avLst/>
          </a:prstGeom>
        </p:spPr>
        <p:txBody>
          <a:bodyPr/>
          <a:lstStyle>
            <a:lvl1pPr>
              <a:defRPr sz="1852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0049" y="1333295"/>
            <a:ext cx="8446197" cy="3465573"/>
          </a:xfrm>
          <a:prstGeom prst="rect">
            <a:avLst/>
          </a:prstGeom>
        </p:spPr>
        <p:txBody>
          <a:bodyPr/>
          <a:lstStyle>
            <a:lvl1pPr>
              <a:defRPr sz="1588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652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793049C-7BF4-0748-847D-6DE71A4A59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5BDBDF2-5F0F-504D-4597-C796E4E6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281D7-C5DC-284C-E56C-7B89AE5E2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2676" y="4993085"/>
            <a:ext cx="347519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 b="0">
                <a:solidFill>
                  <a:schemeClr val="bg1"/>
                </a:solidFill>
              </a:defRPr>
            </a:lvl1pPr>
          </a:lstStyle>
          <a:p>
            <a:fld id="{2C2FA36E-FA80-B34E-B27F-652B2FE2F09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71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Gebäude, Himmel, Baum enthält.&#10;&#10;Automatisch generierte Beschreibung">
            <a:extLst>
              <a:ext uri="{FF2B5EF4-FFF2-40B4-BE49-F238E27FC236}">
                <a16:creationId xmlns:a16="http://schemas.microsoft.com/office/drawing/2014/main" id="{6E0D4152-5AE8-DDE4-E494-9277244D0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928B3B6-6C30-79F1-3E1D-3CCD2F0F1D0F}"/>
              </a:ext>
            </a:extLst>
          </p:cNvPr>
          <p:cNvSpPr/>
          <p:nvPr userDrawn="1"/>
        </p:nvSpPr>
        <p:spPr>
          <a:xfrm>
            <a:off x="-2" y="-19878"/>
            <a:ext cx="9144001" cy="981404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7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9E0287-2A8D-93E5-FF87-C81E713C7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9427"/>
            <a:ext cx="4992891" cy="4944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020" y="1618654"/>
            <a:ext cx="4279310" cy="124921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Verdana"/>
                <a:cs typeface="Verdana"/>
              </a:rPr>
              <a:t>Presentation Title Goes Here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020" y="2911350"/>
            <a:ext cx="4279310" cy="990135"/>
          </a:xfrm>
        </p:spPr>
        <p:txBody>
          <a:bodyPr>
            <a:normAutofit/>
          </a:bodyPr>
          <a:lstStyle>
            <a:lvl1pPr marL="0" indent="0" algn="l" defTabSz="342900">
              <a:spcBef>
                <a:spcPct val="0"/>
              </a:spcBef>
              <a:buNone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Verdana"/>
                <a:cs typeface="Verdana"/>
              </a:rPr>
              <a:t>Presentation Sub-title Goes Here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C3B414-1CC7-4670-FAEA-998B9C86FF9F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15" name="Grafik 1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A6FB293C-2541-A55F-BF29-0EBE8B3E6B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2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olke, Himmel, Statue, draußen enthält.&#10;&#10;Automatisch generierte Beschreibung">
            <a:extLst>
              <a:ext uri="{FF2B5EF4-FFF2-40B4-BE49-F238E27FC236}">
                <a16:creationId xmlns:a16="http://schemas.microsoft.com/office/drawing/2014/main" id="{C0E48565-4DA5-462B-619B-DCD66BF2F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-1"/>
            <a:ext cx="9142645" cy="514426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913573-32CF-40EA-311C-112F4B917B45}"/>
              </a:ext>
            </a:extLst>
          </p:cNvPr>
          <p:cNvSpPr/>
          <p:nvPr userDrawn="1"/>
        </p:nvSpPr>
        <p:spPr>
          <a:xfrm>
            <a:off x="1" y="-19"/>
            <a:ext cx="9144000" cy="952745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3575D1C-5026-BA23-AAAF-082DEE5E4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" r="-3052" b="296"/>
          <a:stretch/>
        </p:blipFill>
        <p:spPr>
          <a:xfrm>
            <a:off x="0" y="-6999"/>
            <a:ext cx="5367867" cy="95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FC9A9C9-B41A-8036-7783-039968037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5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Wasser, Landschaft, Himmel enthält.&#10;&#10;Automatisch generierte Beschreibung">
            <a:extLst>
              <a:ext uri="{FF2B5EF4-FFF2-40B4-BE49-F238E27FC236}">
                <a16:creationId xmlns:a16="http://schemas.microsoft.com/office/drawing/2014/main" id="{5ECF5361-7D0F-8AEC-9E6B-4FB3C5C25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77"/>
            <a:ext cx="9143999" cy="423062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FA6066E-472C-30C9-E2E3-B9004A1917D1}"/>
              </a:ext>
            </a:extLst>
          </p:cNvPr>
          <p:cNvSpPr/>
          <p:nvPr userDrawn="1"/>
        </p:nvSpPr>
        <p:spPr>
          <a:xfrm>
            <a:off x="1" y="-19"/>
            <a:ext cx="9144000" cy="952745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A1239A-D8FE-50DB-8F9C-7EBC105CF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" r="-3052" b="296"/>
          <a:stretch/>
        </p:blipFill>
        <p:spPr>
          <a:xfrm>
            <a:off x="0" y="-6999"/>
            <a:ext cx="5367867" cy="9597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05D2D47-9CEF-8572-54E9-A8A303812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7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97B23987-6A49-91E4-04AB-B91D91B9EBB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6DD40C2-4A59-35BD-1180-40908E37BF78}"/>
              </a:ext>
            </a:extLst>
          </p:cNvPr>
          <p:cNvSpPr/>
          <p:nvPr userDrawn="1"/>
        </p:nvSpPr>
        <p:spPr>
          <a:xfrm>
            <a:off x="1" y="-19"/>
            <a:ext cx="9144000" cy="952745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30CCA3-5F09-2C6F-4DDC-D418F6D57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" r="-3052" b="296"/>
          <a:stretch/>
        </p:blipFill>
        <p:spPr>
          <a:xfrm>
            <a:off x="0" y="-6999"/>
            <a:ext cx="5367867" cy="9597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E270A5-5C85-7315-328E-DA978503A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0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0A7B48-649F-105F-7F13-DD9EC582A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1"/>
            <a:ext cx="9144000" cy="9631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CE966F-5D94-CFA5-7F63-E51387C63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" r="-3052" b="296"/>
          <a:stretch/>
        </p:blipFill>
        <p:spPr>
          <a:xfrm>
            <a:off x="0" y="-19"/>
            <a:ext cx="5367867" cy="9597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57EF1C-DA3C-57DE-B300-65E9CA7DB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97B23987-6A49-91E4-04AB-B91D91B9EBB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20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38BD04D-623F-7CA7-1603-9520CFD36E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1"/>
            <a:ext cx="9144000" cy="9631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422049-1E82-E637-85F4-D4659D8B5A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677" y="1661517"/>
            <a:ext cx="7620000" cy="33210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7C7B64-A6D5-DE93-51AC-469E2E121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" r="-3052" b="296"/>
          <a:stretch/>
        </p:blipFill>
        <p:spPr>
          <a:xfrm>
            <a:off x="0" y="-19"/>
            <a:ext cx="5367867" cy="9597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E097112-A328-4ED2-1772-75FCB0ACF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5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F905-4E6D-4BAB-837A-FA602D3F1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4" y="249620"/>
            <a:ext cx="8229600" cy="857250"/>
          </a:xfrm>
        </p:spPr>
        <p:txBody>
          <a:bodyPr>
            <a:normAutofit/>
          </a:bodyPr>
          <a:lstStyle>
            <a:lvl1pPr algn="l">
              <a:defRPr sz="27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Click here and edit your own profile</a:t>
            </a:r>
            <a:endParaRPr lang="cs-CZ" dirty="0"/>
          </a:p>
        </p:txBody>
      </p:sp>
      <p:sp>
        <p:nvSpPr>
          <p:cNvPr id="5" name="Espace réservé du contenu 12">
            <a:extLst>
              <a:ext uri="{FF2B5EF4-FFF2-40B4-BE49-F238E27FC236}">
                <a16:creationId xmlns:a16="http://schemas.microsoft.com/office/drawing/2014/main" id="{5B4F6994-AB69-6746-9178-E31C5F57C1E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AFE6F2E-450A-CE8F-1391-9EC6D3A3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0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F905-4E6D-4BAB-837A-FA602D3F1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4" y="249620"/>
            <a:ext cx="8229600" cy="857250"/>
          </a:xfrm>
        </p:spPr>
        <p:txBody>
          <a:bodyPr>
            <a:normAutofit/>
          </a:bodyPr>
          <a:lstStyle>
            <a:lvl1pPr algn="l">
              <a:defRPr sz="27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First line of the headline</a:t>
            </a:r>
            <a:endParaRPr lang="cs-CZ" dirty="0"/>
          </a:p>
        </p:txBody>
      </p:sp>
      <p:sp>
        <p:nvSpPr>
          <p:cNvPr id="4" name="Espace réservé du contenu 12">
            <a:extLst>
              <a:ext uri="{FF2B5EF4-FFF2-40B4-BE49-F238E27FC236}">
                <a16:creationId xmlns:a16="http://schemas.microsoft.com/office/drawing/2014/main" id="{EB8FB889-FA9B-6543-57E5-8ABB0419D4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959AD4-189D-B778-099C-076053E6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0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0676885-1CB3-1212-3426-AC31108D2B33}"/>
              </a:ext>
            </a:extLst>
          </p:cNvPr>
          <p:cNvSpPr/>
          <p:nvPr userDrawn="1"/>
        </p:nvSpPr>
        <p:spPr>
          <a:xfrm>
            <a:off x="0" y="4782337"/>
            <a:ext cx="9144000" cy="361164"/>
          </a:xfrm>
          <a:prstGeom prst="rect">
            <a:avLst/>
          </a:prstGeom>
          <a:solidFill>
            <a:srgbClr val="C100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1897674E-16A8-EB4C-8FFD-274426B9B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Grafik 9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3BE10E20-49D8-B7BA-9145-E39E10522F2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08" y="4298534"/>
            <a:ext cx="2266289" cy="3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7" r:id="rId3"/>
    <p:sldLayoutId id="2147483678" r:id="rId4"/>
    <p:sldLayoutId id="2147483682" r:id="rId5"/>
    <p:sldLayoutId id="2147483672" r:id="rId6"/>
    <p:sldLayoutId id="2147483680" r:id="rId7"/>
    <p:sldLayoutId id="2147483665" r:id="rId8"/>
    <p:sldLayoutId id="2147483679" r:id="rId9"/>
    <p:sldLayoutId id="2147483667" r:id="rId10"/>
    <p:sldLayoutId id="2147483671" r:id="rId11"/>
    <p:sldLayoutId id="2147483681" r:id="rId12"/>
    <p:sldLayoutId id="2147483683" r:id="rId13"/>
    <p:sldLayoutId id="2147483684" r:id="rId14"/>
    <p:sldLayoutId id="2147483685" r:id="rId15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5ADD9DD-0DEB-ADAA-3D31-6B3712049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020" y="1322539"/>
            <a:ext cx="4279310" cy="1249211"/>
          </a:xfrm>
        </p:spPr>
        <p:txBody>
          <a:bodyPr>
            <a:noAutofit/>
          </a:bodyPr>
          <a:lstStyle/>
          <a:p>
            <a:r>
              <a:rPr lang="cs-CZ" sz="2000" dirty="0" err="1"/>
              <a:t>Treatment</a:t>
            </a:r>
            <a:r>
              <a:rPr lang="cs-CZ" sz="2000" dirty="0"/>
              <a:t> </a:t>
            </a:r>
            <a:r>
              <a:rPr lang="cs-CZ" sz="2000" dirty="0" err="1"/>
              <a:t>innovations</a:t>
            </a:r>
            <a:r>
              <a:rPr lang="cs-CZ" sz="2000" dirty="0"/>
              <a:t> in </a:t>
            </a:r>
            <a:r>
              <a:rPr lang="cs-CZ" sz="2000" dirty="0" err="1"/>
              <a:t>cervical</a:t>
            </a:r>
            <a:r>
              <a:rPr lang="cs-CZ" sz="2000" dirty="0"/>
              <a:t> cancer</a:t>
            </a:r>
            <a:endParaRPr lang="de-DE" sz="2000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CB67746-FF55-0791-65C3-1E533702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020" y="2644726"/>
            <a:ext cx="4279310" cy="696351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Verdana" panose="020B0604030504040204" pitchFamily="34" charset="0"/>
              </a:rPr>
              <a:t>ENGAGE </a:t>
            </a:r>
            <a:r>
              <a:rPr lang="cs-CZ" sz="1800" dirty="0" err="1">
                <a:latin typeface="Verdana" panose="020B0604030504040204" pitchFamily="34" charset="0"/>
              </a:rPr>
              <a:t>Patient</a:t>
            </a:r>
            <a:r>
              <a:rPr lang="cs-CZ" sz="1800" dirty="0">
                <a:latin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</a:rPr>
              <a:t>Advocacy</a:t>
            </a:r>
            <a:r>
              <a:rPr lang="cs-CZ" sz="1800" dirty="0">
                <a:latin typeface="Verdana" panose="020B0604030504040204" pitchFamily="34" charset="0"/>
              </a:rPr>
              <a:t> </a:t>
            </a:r>
            <a:r>
              <a:rPr lang="cs-CZ" sz="1800" dirty="0" err="1">
                <a:latin typeface="Verdana" panose="020B0604030504040204" pitchFamily="34" charset="0"/>
              </a:rPr>
              <a:t>Seminar</a:t>
            </a:r>
            <a:r>
              <a:rPr lang="cs-CZ" sz="1800" dirty="0">
                <a:latin typeface="Verdana" panose="020B0604030504040204" pitchFamily="34" charset="0"/>
              </a:rPr>
              <a:t> </a:t>
            </a:r>
            <a:endParaRPr lang="de-DE" sz="1800" dirty="0">
              <a:latin typeface="Verdan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DB7092-EE59-2285-3B82-53AA729C512D}"/>
              </a:ext>
            </a:extLst>
          </p:cNvPr>
          <p:cNvSpPr txBox="1">
            <a:spLocks/>
          </p:cNvSpPr>
          <p:nvPr/>
        </p:nvSpPr>
        <p:spPr>
          <a:xfrm>
            <a:off x="402020" y="3287364"/>
            <a:ext cx="7095611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609585">
              <a:spcBef>
                <a:spcPct val="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Date: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Verdana"/>
                <a:cs typeface="Verdana"/>
              </a:rPr>
              <a:t>March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 8, 2024 </a:t>
            </a:r>
            <a:endParaRPr lang="en-US" sz="1200" dirty="0">
              <a:solidFill>
                <a:prstClr val="white"/>
              </a:solidFill>
              <a:latin typeface="Verdana"/>
              <a:cs typeface="Verdana"/>
            </a:endParaRPr>
          </a:p>
          <a:p>
            <a:pPr defTabSz="609585">
              <a:spcBef>
                <a:spcPct val="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Name: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 David Cibula</a:t>
            </a: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55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8F1095A-E6AB-D353-7869-09EE949752A4}"/>
              </a:ext>
            </a:extLst>
          </p:cNvPr>
          <p:cNvSpPr txBox="1">
            <a:spLocks/>
          </p:cNvSpPr>
          <p:nvPr/>
        </p:nvSpPr>
        <p:spPr>
          <a:xfrm>
            <a:off x="381013" y="-171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457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cap="all" dirty="0">
                <a:latin typeface="Calibri" panose="020F0502020204030204"/>
                <a:ea typeface="+mn-ea"/>
              </a:rPr>
              <a:t>De-</a:t>
            </a:r>
            <a:r>
              <a:rPr lang="cs-CZ" sz="2400" b="1" cap="all" dirty="0" err="1">
                <a:latin typeface="Calibri" panose="020F0502020204030204"/>
                <a:ea typeface="+mn-ea"/>
              </a:rPr>
              <a:t>escalation</a:t>
            </a:r>
            <a:r>
              <a:rPr lang="cs-CZ" sz="2400" b="1" cap="all" dirty="0">
                <a:latin typeface="Calibri" panose="020F0502020204030204"/>
                <a:ea typeface="+mn-ea"/>
              </a:rPr>
              <a:t> </a:t>
            </a:r>
            <a:r>
              <a:rPr lang="cs-CZ" sz="2400" b="1" cap="all" dirty="0" err="1">
                <a:latin typeface="Calibri" panose="020F0502020204030204"/>
                <a:ea typeface="+mn-ea"/>
              </a:rPr>
              <a:t>trends</a:t>
            </a:r>
            <a:endParaRPr lang="en-US" sz="2400" b="1" cap="all" dirty="0">
              <a:latin typeface="Calibri" panose="020F0502020204030204"/>
              <a:ea typeface="+mn-ea"/>
            </a:endParaRP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924A22B5-A68B-7B23-A497-3F2C10D6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4A1DD45-7339-DE8B-4213-DCE89D0F9EF9}"/>
              </a:ext>
            </a:extLst>
          </p:cNvPr>
          <p:cNvSpPr txBox="1">
            <a:spLocks/>
          </p:cNvSpPr>
          <p:nvPr/>
        </p:nvSpPr>
        <p:spPr>
          <a:xfrm>
            <a:off x="290931" y="1049156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	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000" dirty="0" err="1">
                <a:solidFill>
                  <a:srgbClr val="E10454"/>
                </a:solidFill>
              </a:rPr>
              <a:t>Removal</a:t>
            </a:r>
            <a:r>
              <a:rPr lang="cs-CZ" sz="2000" dirty="0">
                <a:solidFill>
                  <a:srgbClr val="E10454"/>
                </a:solidFill>
              </a:rPr>
              <a:t> </a:t>
            </a:r>
            <a:r>
              <a:rPr lang="cs-CZ" sz="2000" dirty="0" err="1">
                <a:solidFill>
                  <a:srgbClr val="E10454"/>
                </a:solidFill>
              </a:rPr>
              <a:t>of</a:t>
            </a:r>
            <a:r>
              <a:rPr lang="cs-CZ" sz="2000" dirty="0">
                <a:solidFill>
                  <a:srgbClr val="E10454"/>
                </a:solidFill>
              </a:rPr>
              <a:t> a </a:t>
            </a:r>
            <a:r>
              <a:rPr lang="cs-CZ" sz="2000" dirty="0" err="1">
                <a:solidFill>
                  <a:srgbClr val="E10454"/>
                </a:solidFill>
              </a:rPr>
              <a:t>few</a:t>
            </a:r>
            <a:r>
              <a:rPr lang="cs-CZ" sz="2000" dirty="0">
                <a:solidFill>
                  <a:srgbClr val="E10454"/>
                </a:solidFill>
              </a:rPr>
              <a:t> „sentinel </a:t>
            </a:r>
            <a:r>
              <a:rPr lang="cs-CZ" sz="2000" dirty="0" err="1">
                <a:solidFill>
                  <a:srgbClr val="E10454"/>
                </a:solidFill>
              </a:rPr>
              <a:t>lymph</a:t>
            </a:r>
            <a:r>
              <a:rPr lang="cs-CZ" sz="2000" dirty="0">
                <a:solidFill>
                  <a:srgbClr val="E10454"/>
                </a:solidFill>
              </a:rPr>
              <a:t> </a:t>
            </a:r>
            <a:r>
              <a:rPr lang="cs-CZ" sz="2000" dirty="0" err="1">
                <a:solidFill>
                  <a:srgbClr val="E10454"/>
                </a:solidFill>
              </a:rPr>
              <a:t>nodes</a:t>
            </a:r>
            <a:r>
              <a:rPr lang="cs-CZ" sz="2000" dirty="0">
                <a:solidFill>
                  <a:srgbClr val="E10454"/>
                </a:solidFill>
              </a:rPr>
              <a:t>“ </a:t>
            </a:r>
            <a:r>
              <a:rPr lang="cs-CZ" sz="2000" dirty="0" err="1">
                <a:solidFill>
                  <a:srgbClr val="E10454"/>
                </a:solidFill>
              </a:rPr>
              <a:t>instead</a:t>
            </a:r>
            <a:r>
              <a:rPr lang="cs-CZ" sz="2000" dirty="0">
                <a:solidFill>
                  <a:srgbClr val="E10454"/>
                </a:solidFill>
              </a:rPr>
              <a:t> </a:t>
            </a:r>
            <a:r>
              <a:rPr lang="cs-CZ" sz="2000" dirty="0" err="1">
                <a:solidFill>
                  <a:srgbClr val="E10454"/>
                </a:solidFill>
              </a:rPr>
              <a:t>of</a:t>
            </a:r>
            <a:r>
              <a:rPr lang="cs-CZ" sz="2000" dirty="0">
                <a:solidFill>
                  <a:srgbClr val="E10454"/>
                </a:solidFill>
              </a:rPr>
              <a:t>  </a:t>
            </a:r>
            <a:r>
              <a:rPr lang="cs-CZ" sz="2000" dirty="0" err="1">
                <a:solidFill>
                  <a:srgbClr val="E10454"/>
                </a:solidFill>
              </a:rPr>
              <a:t>pelvic</a:t>
            </a:r>
            <a:r>
              <a:rPr lang="cs-CZ" sz="2000" dirty="0">
                <a:solidFill>
                  <a:srgbClr val="E10454"/>
                </a:solidFill>
              </a:rPr>
              <a:t> </a:t>
            </a:r>
            <a:r>
              <a:rPr lang="cs-CZ" sz="2000" dirty="0" err="1">
                <a:solidFill>
                  <a:srgbClr val="E10454"/>
                </a:solidFill>
              </a:rPr>
              <a:t>lymphadenectomy</a:t>
            </a:r>
            <a:endParaRPr lang="cs-CZ" sz="2000" dirty="0">
              <a:solidFill>
                <a:srgbClr val="E10454"/>
              </a:solidFill>
            </a:endParaRP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2874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8F1095A-E6AB-D353-7869-09EE949752A4}"/>
              </a:ext>
            </a:extLst>
          </p:cNvPr>
          <p:cNvSpPr txBox="1">
            <a:spLocks/>
          </p:cNvSpPr>
          <p:nvPr/>
        </p:nvSpPr>
        <p:spPr>
          <a:xfrm>
            <a:off x="381013" y="-171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400" b="1" dirty="0"/>
              <a:t>ESGO-ESTRO-ESP Cervical cancer Guidelines (2023) </a:t>
            </a:r>
            <a:br>
              <a:rPr lang="en-GB" sz="2400" b="1" dirty="0"/>
            </a:br>
            <a:r>
              <a:rPr lang="en-GB" sz="2400" b="1" dirty="0"/>
              <a:t>LN staging </a:t>
            </a:r>
            <a:endParaRPr lang="cs-CZ" sz="2400" dirty="0"/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3E626C04-2070-05FE-D0C5-7809A27D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" name="Obrázek 50">
            <a:extLst>
              <a:ext uri="{FF2B5EF4-FFF2-40B4-BE49-F238E27FC236}">
                <a16:creationId xmlns:a16="http://schemas.microsoft.com/office/drawing/2014/main" id="{7B463FD1-7E21-E202-F98A-C0A1AA05D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22" y="840056"/>
            <a:ext cx="6389478" cy="3636642"/>
          </a:xfrm>
          <a:prstGeom prst="rect">
            <a:avLst/>
          </a:prstGeom>
        </p:spPr>
      </p:pic>
      <p:sp>
        <p:nvSpPr>
          <p:cNvPr id="52" name="TextovéPole 51">
            <a:extLst>
              <a:ext uri="{FF2B5EF4-FFF2-40B4-BE49-F238E27FC236}">
                <a16:creationId xmlns:a16="http://schemas.microsoft.com/office/drawing/2014/main" id="{B624E183-20FC-0B59-9F38-FD824043F2F0}"/>
              </a:ext>
            </a:extLst>
          </p:cNvPr>
          <p:cNvSpPr txBox="1"/>
          <p:nvPr/>
        </p:nvSpPr>
        <p:spPr>
          <a:xfrm>
            <a:off x="5977334" y="3946264"/>
            <a:ext cx="2675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121131"/>
                </a:solidFill>
                <a:latin typeface="BlinkMacSystemFont"/>
              </a:rPr>
              <a:t>Int J </a:t>
            </a:r>
            <a:r>
              <a:rPr lang="en-US" sz="1000" i="1" dirty="0" err="1">
                <a:solidFill>
                  <a:srgbClr val="121131"/>
                </a:solidFill>
                <a:latin typeface="BlinkMacSystemFont"/>
              </a:rPr>
              <a:t>Gynecol</a:t>
            </a:r>
            <a:r>
              <a:rPr lang="en-US" sz="1000" i="1" dirty="0">
                <a:solidFill>
                  <a:srgbClr val="121131"/>
                </a:solidFill>
                <a:latin typeface="BlinkMacSystemFont"/>
              </a:rPr>
              <a:t> Cancer. 2023 May 1;33(5):649-666</a:t>
            </a:r>
            <a:endParaRPr lang="cs-CZ" sz="1000" i="1" dirty="0">
              <a:solidFill>
                <a:srgbClr val="121131"/>
              </a:solidFill>
            </a:endParaRP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D6BC7C0A-0712-58A3-04DD-44B5688DE38B}"/>
              </a:ext>
            </a:extLst>
          </p:cNvPr>
          <p:cNvSpPr txBox="1"/>
          <p:nvPr/>
        </p:nvSpPr>
        <p:spPr>
          <a:xfrm>
            <a:off x="5586747" y="4821591"/>
            <a:ext cx="2930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BlinkMacSystemFont"/>
              </a:rPr>
              <a:t>Int J </a:t>
            </a:r>
            <a:r>
              <a:rPr lang="en-US" sz="1100" i="1" dirty="0" err="1">
                <a:solidFill>
                  <a:schemeClr val="bg1"/>
                </a:solidFill>
                <a:latin typeface="BlinkMacSystemFont"/>
              </a:rPr>
              <a:t>Gynecol</a:t>
            </a:r>
            <a:r>
              <a:rPr lang="en-US" sz="1100" i="1" dirty="0">
                <a:solidFill>
                  <a:schemeClr val="bg1"/>
                </a:solidFill>
                <a:latin typeface="BlinkMacSystemFont"/>
              </a:rPr>
              <a:t> Cancer. 2023 May 1;33(5):649-666</a:t>
            </a:r>
            <a:endParaRPr lang="cs-CZ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8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FA49DCEB-3D7B-7DE6-0F10-1F60D961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Obrázek 2" descr="Sentix TC_final 8.-1">
            <a:extLst>
              <a:ext uri="{FF2B5EF4-FFF2-40B4-BE49-F238E27FC236}">
                <a16:creationId xmlns:a16="http://schemas.microsoft.com/office/drawing/2014/main" id="{0EDE1BF1-5A60-C503-955B-DB12164DFD39}"/>
              </a:ext>
            </a:extLst>
          </p:cNvPr>
          <p:cNvPicPr/>
          <p:nvPr/>
        </p:nvPicPr>
        <p:blipFill>
          <a:blip r:embed="rId2"/>
          <a:srcRect t="22188" b="13142"/>
          <a:stretch/>
        </p:blipFill>
        <p:spPr>
          <a:xfrm>
            <a:off x="544945" y="1209964"/>
            <a:ext cx="5589478" cy="2507134"/>
          </a:xfrm>
          <a:prstGeom prst="rect">
            <a:avLst/>
          </a:prstGeom>
          <a:ln w="0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FAAABE6-2498-0072-0C51-36C03D7E999E}"/>
              </a:ext>
            </a:extLst>
          </p:cNvPr>
          <p:cNvSpPr txBox="1">
            <a:spLocks/>
          </p:cNvSpPr>
          <p:nvPr/>
        </p:nvSpPr>
        <p:spPr>
          <a:xfrm>
            <a:off x="185853" y="116064"/>
            <a:ext cx="791180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altLang="en-US" sz="2400" b="1" dirty="0"/>
              <a:t>SENTIX trial design</a:t>
            </a:r>
            <a:r>
              <a:rPr lang="en-GB" altLang="en-US" sz="2400" dirty="0"/>
              <a:t> </a:t>
            </a:r>
            <a:endParaRPr lang="cs-CZ" altLang="en-US" sz="2400" dirty="0"/>
          </a:p>
          <a:p>
            <a:r>
              <a:rPr lang="en-GB" altLang="en-US" sz="1400" dirty="0"/>
              <a:t>SLN biopsy in early cervical cancer</a:t>
            </a:r>
            <a:endParaRPr lang="cs-CZ" sz="1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AEE34EA-E3D2-8BD8-F82C-CAAB5199E37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40" y="351386"/>
            <a:ext cx="1307146" cy="38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7">
            <a:extLst>
              <a:ext uri="{FF2B5EF4-FFF2-40B4-BE49-F238E27FC236}">
                <a16:creationId xmlns:a16="http://schemas.microsoft.com/office/drawing/2014/main" id="{B92DF9F6-F9D1-8240-3C4E-D79ECF465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27" y="257049"/>
            <a:ext cx="2305591" cy="57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65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8F1095A-E6AB-D353-7869-09EE949752A4}"/>
              </a:ext>
            </a:extLst>
          </p:cNvPr>
          <p:cNvSpPr txBox="1">
            <a:spLocks/>
          </p:cNvSpPr>
          <p:nvPr/>
        </p:nvSpPr>
        <p:spPr>
          <a:xfrm>
            <a:off x="381013" y="-17194"/>
            <a:ext cx="195330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sz="2400" dirty="0"/>
              <a:t>RESULTS</a:t>
            </a:r>
            <a:endParaRPr lang="de-DE" sz="1800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0B41A0FB-61E3-3737-A58C-D95DBFDA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019198-54D4-A928-167A-78AE9938C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26" y="41860"/>
            <a:ext cx="1583473" cy="5580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FF9C15-45BC-86B7-47C2-0190645AD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2" y="1158935"/>
            <a:ext cx="7583493" cy="28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46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0B41A0FB-61E3-3737-A58C-D95DBFDA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C65D755-EE9A-C150-805A-04852E9E6702}"/>
              </a:ext>
            </a:extLst>
          </p:cNvPr>
          <p:cNvSpPr txBox="1">
            <a:spLocks/>
          </p:cNvSpPr>
          <p:nvPr/>
        </p:nvSpPr>
        <p:spPr>
          <a:xfrm>
            <a:off x="381013" y="-17194"/>
            <a:ext cx="56555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sz="2400" dirty="0" err="1"/>
              <a:t>Intensive</a:t>
            </a:r>
            <a:r>
              <a:rPr lang="cs-CZ" sz="2400" dirty="0"/>
              <a:t> SLN </a:t>
            </a:r>
            <a:r>
              <a:rPr lang="cs-CZ" sz="2400" dirty="0" err="1"/>
              <a:t>ultrastaging</a:t>
            </a:r>
            <a:endParaRPr lang="de-DE" sz="1800" dirty="0"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C7907274-8610-5E03-1B2C-1A0971C6F0EA}"/>
              </a:ext>
            </a:extLst>
          </p:cNvPr>
          <p:cNvSpPr/>
          <p:nvPr/>
        </p:nvSpPr>
        <p:spPr>
          <a:xfrm>
            <a:off x="3553522" y="973591"/>
            <a:ext cx="2334704" cy="2862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object 23">
            <a:extLst>
              <a:ext uri="{FF2B5EF4-FFF2-40B4-BE49-F238E27FC236}">
                <a16:creationId xmlns:a16="http://schemas.microsoft.com/office/drawing/2014/main" id="{40958D9F-ADD5-A8AA-047C-6CA652FD0EE3}"/>
              </a:ext>
            </a:extLst>
          </p:cNvPr>
          <p:cNvGrpSpPr/>
          <p:nvPr/>
        </p:nvGrpSpPr>
        <p:grpSpPr>
          <a:xfrm>
            <a:off x="2495476" y="2232183"/>
            <a:ext cx="935584" cy="679134"/>
            <a:chOff x="2895961" y="3932764"/>
            <a:chExt cx="1163320" cy="836294"/>
          </a:xfrm>
        </p:grpSpPr>
        <p:sp>
          <p:nvSpPr>
            <p:cNvPr id="11" name="object 24">
              <a:extLst>
                <a:ext uri="{FF2B5EF4-FFF2-40B4-BE49-F238E27FC236}">
                  <a16:creationId xmlns:a16="http://schemas.microsoft.com/office/drawing/2014/main" id="{54B6EFC1-ACA7-D5A5-4D91-9F4C7FE80089}"/>
                </a:ext>
              </a:extLst>
            </p:cNvPr>
            <p:cNvSpPr/>
            <p:nvPr/>
          </p:nvSpPr>
          <p:spPr>
            <a:xfrm>
              <a:off x="2964751" y="4100855"/>
              <a:ext cx="922655" cy="599440"/>
            </a:xfrm>
            <a:custGeom>
              <a:avLst/>
              <a:gdLst/>
              <a:ahLst/>
              <a:cxnLst/>
              <a:rect l="l" t="t" r="r" b="b"/>
              <a:pathLst>
                <a:path w="922654" h="599439">
                  <a:moveTo>
                    <a:pt x="0" y="598944"/>
                  </a:moveTo>
                  <a:lnTo>
                    <a:pt x="922286" y="0"/>
                  </a:lnTo>
                </a:path>
              </a:pathLst>
            </a:custGeom>
            <a:ln w="137579">
              <a:solidFill>
                <a:srgbClr val="4A72B8"/>
              </a:solidFill>
            </a:ln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63EC0EE6-B3AA-EA7E-462D-8982E1468053}"/>
                </a:ext>
              </a:extLst>
            </p:cNvPr>
            <p:cNvSpPr/>
            <p:nvPr/>
          </p:nvSpPr>
          <p:spPr>
            <a:xfrm>
              <a:off x="3678008" y="3940581"/>
              <a:ext cx="374015" cy="416559"/>
            </a:xfrm>
            <a:custGeom>
              <a:avLst/>
              <a:gdLst/>
              <a:ahLst/>
              <a:cxnLst/>
              <a:rect l="l" t="t" r="r" b="b"/>
              <a:pathLst>
                <a:path w="374014" h="416560">
                  <a:moveTo>
                    <a:pt x="0" y="0"/>
                  </a:moveTo>
                  <a:lnTo>
                    <a:pt x="177914" y="180505"/>
                  </a:lnTo>
                  <a:lnTo>
                    <a:pt x="270446" y="416445"/>
                  </a:lnTo>
                  <a:lnTo>
                    <a:pt x="373392" y="53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2B8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1987BE38-C1AA-047A-2E6E-9A34397C3ED8}"/>
                </a:ext>
              </a:extLst>
            </p:cNvPr>
            <p:cNvSpPr/>
            <p:nvPr/>
          </p:nvSpPr>
          <p:spPr>
            <a:xfrm>
              <a:off x="3678008" y="3940581"/>
              <a:ext cx="374015" cy="416559"/>
            </a:xfrm>
            <a:custGeom>
              <a:avLst/>
              <a:gdLst/>
              <a:ahLst/>
              <a:cxnLst/>
              <a:rect l="l" t="t" r="r" b="b"/>
              <a:pathLst>
                <a:path w="374014" h="416560">
                  <a:moveTo>
                    <a:pt x="270446" y="416445"/>
                  </a:moveTo>
                  <a:lnTo>
                    <a:pt x="177914" y="180505"/>
                  </a:lnTo>
                  <a:lnTo>
                    <a:pt x="0" y="0"/>
                  </a:lnTo>
                  <a:lnTo>
                    <a:pt x="373392" y="53555"/>
                  </a:lnTo>
                  <a:lnTo>
                    <a:pt x="270446" y="416445"/>
                  </a:lnTo>
                  <a:close/>
                </a:path>
              </a:pathLst>
            </a:custGeom>
            <a:ln w="15633">
              <a:solidFill>
                <a:srgbClr val="4A72B8"/>
              </a:solidFill>
            </a:ln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object 27">
            <a:extLst>
              <a:ext uri="{FF2B5EF4-FFF2-40B4-BE49-F238E27FC236}">
                <a16:creationId xmlns:a16="http://schemas.microsoft.com/office/drawing/2014/main" id="{04C2C520-0482-1504-6D9B-F7388DC48FE5}"/>
              </a:ext>
            </a:extLst>
          </p:cNvPr>
          <p:cNvSpPr txBox="1"/>
          <p:nvPr/>
        </p:nvSpPr>
        <p:spPr>
          <a:xfrm>
            <a:off x="485141" y="842996"/>
            <a:ext cx="2397689" cy="1205263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67371" rIns="0" bIns="0" rtlCol="0">
            <a:spAutoFit/>
          </a:bodyPr>
          <a:lstStyle/>
          <a:p>
            <a:pPr marL="171014" marR="209593">
              <a:lnSpc>
                <a:spcPct val="122200"/>
              </a:lnSpc>
              <a:spcBef>
                <a:spcPts val="531"/>
              </a:spcBef>
            </a:pPr>
            <a:r>
              <a:rPr sz="1200" spc="-36" dirty="0">
                <a:solidFill>
                  <a:srgbClr val="58595B"/>
                </a:solidFill>
                <a:latin typeface="Trebuchet MS"/>
                <a:cs typeface="Trebuchet MS"/>
              </a:rPr>
              <a:t>After </a:t>
            </a:r>
            <a:r>
              <a:rPr sz="1200" spc="-27" dirty="0">
                <a:solidFill>
                  <a:srgbClr val="58595B"/>
                </a:solidFill>
                <a:latin typeface="Trebuchet MS"/>
                <a:cs typeface="Trebuchet MS"/>
              </a:rPr>
              <a:t>fixation </a:t>
            </a:r>
            <a:r>
              <a:rPr sz="1200" spc="-32" dirty="0">
                <a:solidFill>
                  <a:srgbClr val="58595B"/>
                </a:solidFill>
                <a:latin typeface="Trebuchet MS"/>
                <a:cs typeface="Trebuchet MS"/>
              </a:rPr>
              <a:t>in</a:t>
            </a:r>
            <a:r>
              <a:rPr sz="1200" spc="4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lang="cs-CZ" sz="1200" spc="219" dirty="0">
                <a:solidFill>
                  <a:srgbClr val="58595B"/>
                </a:solidFill>
                <a:latin typeface="Trebuchet MS"/>
                <a:cs typeface="Trebuchet MS"/>
              </a:rPr>
              <a:t>1</a:t>
            </a:r>
            <a:r>
              <a:rPr sz="1200" spc="219" dirty="0">
                <a:solidFill>
                  <a:srgbClr val="58595B"/>
                </a:solidFill>
                <a:latin typeface="Trebuchet MS"/>
                <a:cs typeface="Trebuchet MS"/>
              </a:rPr>
              <a:t>0%</a:t>
            </a:r>
            <a:r>
              <a:rPr sz="1200" spc="-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58595B"/>
                </a:solidFill>
                <a:latin typeface="Trebuchet MS"/>
                <a:cs typeface="Trebuchet MS"/>
              </a:rPr>
              <a:t>buffered </a:t>
            </a:r>
            <a:r>
              <a:rPr sz="1200" spc="-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spc="-32" dirty="0">
                <a:solidFill>
                  <a:srgbClr val="58595B"/>
                </a:solidFill>
                <a:latin typeface="Trebuchet MS"/>
                <a:cs typeface="Trebuchet MS"/>
              </a:rPr>
              <a:t>formalin, </a:t>
            </a:r>
            <a:r>
              <a:rPr sz="1200" spc="-55" dirty="0">
                <a:solidFill>
                  <a:srgbClr val="58595B"/>
                </a:solidFill>
                <a:latin typeface="Trebuchet MS"/>
                <a:cs typeface="Trebuchet MS"/>
              </a:rPr>
              <a:t>all </a:t>
            </a:r>
            <a:r>
              <a:rPr sz="1200" spc="141" dirty="0">
                <a:solidFill>
                  <a:srgbClr val="58595B"/>
                </a:solidFill>
                <a:latin typeface="Trebuchet MS"/>
                <a:cs typeface="Trebuchet MS"/>
              </a:rPr>
              <a:t>SLNs </a:t>
            </a:r>
            <a:r>
              <a:rPr lang="cs-CZ" sz="1200" spc="-19" dirty="0" err="1">
                <a:solidFill>
                  <a:srgbClr val="58595B"/>
                </a:solidFill>
                <a:latin typeface="Trebuchet MS"/>
                <a:cs typeface="Trebuchet MS"/>
              </a:rPr>
              <a:t>were</a:t>
            </a:r>
            <a:r>
              <a:rPr sz="1200" spc="-19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spc="19" dirty="0">
                <a:solidFill>
                  <a:srgbClr val="58595B"/>
                </a:solidFill>
                <a:latin typeface="Trebuchet MS"/>
                <a:cs typeface="Trebuchet MS"/>
              </a:rPr>
              <a:t>sliced  </a:t>
            </a:r>
            <a:r>
              <a:rPr sz="1200" b="1" spc="32" dirty="0">
                <a:solidFill>
                  <a:srgbClr val="EF426F"/>
                </a:solidFill>
                <a:latin typeface="Arial"/>
                <a:cs typeface="Arial"/>
              </a:rPr>
              <a:t>at </a:t>
            </a:r>
            <a:r>
              <a:rPr sz="1200" b="1" spc="-5" dirty="0">
                <a:solidFill>
                  <a:srgbClr val="EF426F"/>
                </a:solidFill>
                <a:latin typeface="Arial"/>
                <a:cs typeface="Arial"/>
              </a:rPr>
              <a:t>2 </a:t>
            </a:r>
            <a:r>
              <a:rPr sz="1200" b="1" spc="27" dirty="0">
                <a:solidFill>
                  <a:srgbClr val="EF426F"/>
                </a:solidFill>
                <a:latin typeface="Arial"/>
                <a:cs typeface="Arial"/>
              </a:rPr>
              <a:t>mm</a:t>
            </a:r>
            <a:r>
              <a:rPr sz="1200" b="1" spc="41" dirty="0">
                <a:solidFill>
                  <a:srgbClr val="EF426F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EF426F"/>
                </a:solidFill>
                <a:latin typeface="Arial"/>
                <a:cs typeface="Arial"/>
              </a:rPr>
              <a:t>intervals</a:t>
            </a:r>
            <a:endParaRPr sz="1200" dirty="0">
              <a:solidFill>
                <a:srgbClr val="EF426F"/>
              </a:solidFill>
              <a:latin typeface="Arial"/>
              <a:cs typeface="Arial"/>
            </a:endParaRPr>
          </a:p>
          <a:p>
            <a:pPr marL="171014">
              <a:spcBef>
                <a:spcPts val="367"/>
              </a:spcBef>
            </a:pPr>
            <a:r>
              <a:rPr sz="1200" spc="32" dirty="0">
                <a:solidFill>
                  <a:srgbClr val="58595B"/>
                </a:solidFill>
                <a:latin typeface="Trebuchet MS"/>
                <a:cs typeface="Trebuchet MS"/>
              </a:rPr>
              <a:t>and embedded </a:t>
            </a:r>
            <a:r>
              <a:rPr sz="1200" spc="-32" dirty="0">
                <a:solidFill>
                  <a:srgbClr val="58595B"/>
                </a:solidFill>
                <a:latin typeface="Trebuchet MS"/>
                <a:cs typeface="Trebuchet MS"/>
              </a:rPr>
              <a:t>in</a:t>
            </a:r>
            <a:r>
              <a:rPr sz="1200" spc="-87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spc="-32" dirty="0">
                <a:solidFill>
                  <a:srgbClr val="58595B"/>
                </a:solidFill>
                <a:latin typeface="Trebuchet MS"/>
                <a:cs typeface="Trebuchet MS"/>
              </a:rPr>
              <a:t>paraffin.</a:t>
            </a:r>
            <a:endParaRPr sz="12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681D006C-AFD5-DD40-047D-75314FD5B932}"/>
              </a:ext>
            </a:extLst>
          </p:cNvPr>
          <p:cNvSpPr txBox="1"/>
          <p:nvPr/>
        </p:nvSpPr>
        <p:spPr>
          <a:xfrm>
            <a:off x="5638140" y="700588"/>
            <a:ext cx="2909177" cy="140476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113436" rIns="0" bIns="0" rtlCol="0">
            <a:spAutoFit/>
          </a:bodyPr>
          <a:lstStyle/>
          <a:p>
            <a:pPr marL="171014">
              <a:spcBef>
                <a:spcPts val="893"/>
              </a:spcBef>
            </a:pPr>
            <a:r>
              <a:rPr sz="1200" spc="15" dirty="0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sz="1200" spc="23" dirty="0">
                <a:solidFill>
                  <a:srgbClr val="58595B"/>
                </a:solidFill>
                <a:latin typeface="Arial"/>
                <a:cs typeface="Arial"/>
              </a:rPr>
              <a:t>consecutive</a:t>
            </a:r>
            <a:r>
              <a:rPr sz="1200" spc="32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200" spc="23" dirty="0">
                <a:solidFill>
                  <a:srgbClr val="58595B"/>
                </a:solidFill>
                <a:latin typeface="Arial"/>
                <a:cs typeface="Arial"/>
              </a:rPr>
              <a:t>sections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1014" marR="114009">
              <a:lnSpc>
                <a:spcPct val="122200"/>
              </a:lnSpc>
              <a:spcBef>
                <a:spcPts val="5"/>
              </a:spcBef>
            </a:pPr>
            <a:r>
              <a:rPr sz="1200" spc="-45" dirty="0">
                <a:solidFill>
                  <a:srgbClr val="58595B"/>
                </a:solidFill>
                <a:latin typeface="Trebuchet MS"/>
                <a:cs typeface="Trebuchet MS"/>
              </a:rPr>
              <a:t>(4 </a:t>
            </a:r>
            <a:r>
              <a:rPr sz="1200" spc="-9" dirty="0">
                <a:solidFill>
                  <a:srgbClr val="58595B"/>
                </a:solidFill>
                <a:latin typeface="Trebuchet MS"/>
                <a:cs typeface="Trebuchet MS"/>
              </a:rPr>
              <a:t>μm-thick) </a:t>
            </a:r>
            <a:r>
              <a:rPr sz="1200" spc="5" dirty="0">
                <a:solidFill>
                  <a:srgbClr val="58595B"/>
                </a:solidFill>
                <a:latin typeface="Trebuchet MS"/>
                <a:cs typeface="Trebuchet MS"/>
              </a:rPr>
              <a:t>obtained </a:t>
            </a:r>
            <a:r>
              <a:rPr sz="1200" spc="-32" dirty="0">
                <a:solidFill>
                  <a:srgbClr val="58595B"/>
                </a:solidFill>
                <a:latin typeface="Trebuchet MS"/>
                <a:cs typeface="Trebuchet MS"/>
              </a:rPr>
              <a:t>in </a:t>
            </a:r>
            <a:r>
              <a:rPr sz="1200" spc="-9" dirty="0">
                <a:solidFill>
                  <a:srgbClr val="58595B"/>
                </a:solidFill>
                <a:latin typeface="Trebuchet MS"/>
                <a:cs typeface="Trebuchet MS"/>
              </a:rPr>
              <a:t>regular </a:t>
            </a:r>
            <a:r>
              <a:rPr sz="1200" spc="-9" dirty="0">
                <a:solidFill>
                  <a:srgbClr val="EF426F"/>
                </a:solidFill>
                <a:latin typeface="Trebuchet MS"/>
                <a:cs typeface="Trebuchet MS"/>
              </a:rPr>
              <a:t> </a:t>
            </a:r>
            <a:r>
              <a:rPr sz="1200" b="1" spc="5" dirty="0">
                <a:solidFill>
                  <a:srgbClr val="EF426F"/>
                </a:solidFill>
                <a:latin typeface="Arial"/>
                <a:cs typeface="Arial"/>
              </a:rPr>
              <a:t>150 μm </a:t>
            </a:r>
            <a:r>
              <a:rPr sz="1200" b="1" spc="-9" dirty="0">
                <a:solidFill>
                  <a:srgbClr val="EF426F"/>
                </a:solidFill>
                <a:latin typeface="Arial"/>
                <a:cs typeface="Arial"/>
              </a:rPr>
              <a:t>intervals</a:t>
            </a:r>
            <a:r>
              <a:rPr sz="1200" spc="-9" dirty="0">
                <a:solidFill>
                  <a:srgbClr val="58595B"/>
                </a:solidFill>
                <a:latin typeface="Trebuchet MS"/>
                <a:cs typeface="Trebuchet MS"/>
              </a:rPr>
              <a:t>, </a:t>
            </a:r>
            <a:r>
              <a:rPr sz="1200" spc="15" dirty="0">
                <a:solidFill>
                  <a:srgbClr val="58595B"/>
                </a:solidFill>
                <a:latin typeface="Trebuchet MS"/>
                <a:cs typeface="Trebuchet MS"/>
              </a:rPr>
              <a:t>which</a:t>
            </a:r>
            <a:r>
              <a:rPr sz="1200" spc="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lang="cs-CZ" sz="1200" spc="-19" dirty="0" err="1">
                <a:solidFill>
                  <a:srgbClr val="58595B"/>
                </a:solidFill>
                <a:latin typeface="Trebuchet MS"/>
                <a:cs typeface="Trebuchet MS"/>
              </a:rPr>
              <a:t>were</a:t>
            </a:r>
            <a:r>
              <a:rPr sz="1200" spc="-19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58595B"/>
                </a:solidFill>
                <a:latin typeface="Trebuchet MS"/>
                <a:cs typeface="Trebuchet MS"/>
              </a:rPr>
              <a:t>cut </a:t>
            </a:r>
            <a:r>
              <a:rPr sz="1200" spc="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58595B"/>
                </a:solidFill>
                <a:latin typeface="Trebuchet MS"/>
                <a:cs typeface="Trebuchet MS"/>
              </a:rPr>
              <a:t>from </a:t>
            </a:r>
            <a:r>
              <a:rPr sz="1200" spc="27" dirty="0">
                <a:solidFill>
                  <a:srgbClr val="58595B"/>
                </a:solidFill>
                <a:latin typeface="Trebuchet MS"/>
                <a:cs typeface="Trebuchet MS"/>
              </a:rPr>
              <a:t>each </a:t>
            </a:r>
            <a:r>
              <a:rPr sz="1200" spc="-23" dirty="0">
                <a:solidFill>
                  <a:srgbClr val="58595B"/>
                </a:solidFill>
                <a:latin typeface="Trebuchet MS"/>
                <a:cs typeface="Trebuchet MS"/>
              </a:rPr>
              <a:t>paraffin </a:t>
            </a:r>
            <a:r>
              <a:rPr sz="1200" spc="23" dirty="0">
                <a:solidFill>
                  <a:srgbClr val="58595B"/>
                </a:solidFill>
                <a:latin typeface="Trebuchet MS"/>
                <a:cs typeface="Trebuchet MS"/>
              </a:rPr>
              <a:t>block</a:t>
            </a:r>
            <a:r>
              <a:rPr lang="cs-CZ" sz="1200" spc="23" dirty="0">
                <a:solidFill>
                  <a:srgbClr val="58595B"/>
                </a:solidFill>
                <a:latin typeface="Trebuchet MS"/>
                <a:cs typeface="Trebuchet MS"/>
              </a:rPr>
              <a:t> …</a:t>
            </a:r>
            <a:r>
              <a:rPr sz="1200" spc="23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endParaRPr lang="cs-CZ" sz="1200" spc="23" dirty="0">
              <a:solidFill>
                <a:srgbClr val="58595B"/>
              </a:solidFill>
              <a:latin typeface="Trebuchet MS"/>
              <a:cs typeface="Trebuchet MS"/>
            </a:endParaRPr>
          </a:p>
          <a:p>
            <a:pPr marL="171014" marR="114009">
              <a:lnSpc>
                <a:spcPct val="122200"/>
              </a:lnSpc>
              <a:spcBef>
                <a:spcPts val="5"/>
              </a:spcBef>
            </a:pPr>
            <a:r>
              <a:rPr lang="cs-CZ" sz="1200" b="1" spc="-5" dirty="0">
                <a:solidFill>
                  <a:srgbClr val="EF426F"/>
                </a:solidFill>
                <a:latin typeface="Arial"/>
                <a:cs typeface="Arial"/>
              </a:rPr>
              <a:t>U</a:t>
            </a:r>
            <a:r>
              <a:rPr sz="1200" b="1" spc="-5" dirty="0" err="1">
                <a:solidFill>
                  <a:srgbClr val="EF426F"/>
                </a:solidFill>
                <a:latin typeface="Arial"/>
                <a:cs typeface="Arial"/>
              </a:rPr>
              <a:t>ntil</a:t>
            </a:r>
            <a:r>
              <a:rPr sz="1200" b="1" spc="-5" dirty="0">
                <a:solidFill>
                  <a:srgbClr val="EF426F"/>
                </a:solidFill>
                <a:latin typeface="Arial"/>
                <a:cs typeface="Arial"/>
              </a:rPr>
              <a:t>  </a:t>
            </a:r>
            <a:r>
              <a:rPr sz="1200" b="1" spc="19" dirty="0">
                <a:solidFill>
                  <a:srgbClr val="EF426F"/>
                </a:solidFill>
                <a:latin typeface="Arial"/>
                <a:cs typeface="Arial"/>
              </a:rPr>
              <a:t>there </a:t>
            </a:r>
            <a:r>
              <a:rPr lang="cs-CZ" sz="1200" b="1" spc="-23" dirty="0" err="1">
                <a:solidFill>
                  <a:srgbClr val="EF426F"/>
                </a:solidFill>
                <a:latin typeface="Arial"/>
                <a:cs typeface="Arial"/>
              </a:rPr>
              <a:t>was</a:t>
            </a:r>
            <a:r>
              <a:rPr sz="1200" b="1" spc="-23" dirty="0">
                <a:solidFill>
                  <a:srgbClr val="EF426F"/>
                </a:solidFill>
                <a:latin typeface="Arial"/>
                <a:cs typeface="Arial"/>
              </a:rPr>
              <a:t> </a:t>
            </a:r>
            <a:r>
              <a:rPr sz="1200" b="1" spc="-9" dirty="0">
                <a:solidFill>
                  <a:srgbClr val="EF426F"/>
                </a:solidFill>
                <a:latin typeface="Arial"/>
                <a:cs typeface="Arial"/>
              </a:rPr>
              <a:t>no lymph </a:t>
            </a:r>
            <a:r>
              <a:rPr sz="1200" b="1" spc="9" dirty="0">
                <a:solidFill>
                  <a:srgbClr val="EF426F"/>
                </a:solidFill>
                <a:latin typeface="Arial"/>
                <a:cs typeface="Arial"/>
              </a:rPr>
              <a:t>node</a:t>
            </a:r>
            <a:r>
              <a:rPr sz="1200" b="1" spc="123" dirty="0">
                <a:solidFill>
                  <a:srgbClr val="EF426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EF426F"/>
                </a:solidFill>
                <a:latin typeface="Arial"/>
                <a:cs typeface="Arial"/>
              </a:rPr>
              <a:t>tissue</a:t>
            </a:r>
            <a:r>
              <a:rPr lang="cs-CZ" sz="1200" b="1" spc="-15" dirty="0">
                <a:solidFill>
                  <a:srgbClr val="EF426F"/>
                </a:solidFill>
                <a:latin typeface="Arial"/>
                <a:cs typeface="Arial"/>
              </a:rPr>
              <a:t> </a:t>
            </a:r>
            <a:r>
              <a:rPr lang="cs-CZ" sz="1200" b="1" spc="-15" dirty="0" err="1">
                <a:solidFill>
                  <a:srgbClr val="EF426F"/>
                </a:solidFill>
                <a:latin typeface="Arial"/>
                <a:cs typeface="Arial"/>
              </a:rPr>
              <a:t>remaining</a:t>
            </a:r>
            <a:r>
              <a:rPr sz="1200" spc="-15" dirty="0">
                <a:solidFill>
                  <a:srgbClr val="EF426F"/>
                </a:solidFill>
                <a:latin typeface="Trebuchet MS"/>
                <a:cs typeface="Trebuchet MS"/>
              </a:rPr>
              <a:t>.</a:t>
            </a:r>
            <a:endParaRPr sz="1200" dirty="0">
              <a:solidFill>
                <a:srgbClr val="EF426F"/>
              </a:solidFill>
              <a:latin typeface="Trebuchet MS"/>
              <a:cs typeface="Trebuchet MS"/>
            </a:endParaRPr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E5C4F181-FE3F-3BA7-F6EA-EC0674E7A259}"/>
              </a:ext>
            </a:extLst>
          </p:cNvPr>
          <p:cNvSpPr txBox="1"/>
          <p:nvPr/>
        </p:nvSpPr>
        <p:spPr>
          <a:xfrm>
            <a:off x="6148916" y="2451350"/>
            <a:ext cx="2666525" cy="117358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67371" rIns="0" bIns="0" rtlCol="0">
            <a:spAutoFit/>
          </a:bodyPr>
          <a:lstStyle/>
          <a:p>
            <a:pPr marL="171014" marR="260840">
              <a:lnSpc>
                <a:spcPct val="122300"/>
              </a:lnSpc>
              <a:spcBef>
                <a:spcPts val="531"/>
              </a:spcBef>
            </a:pPr>
            <a:r>
              <a:rPr sz="1200" spc="5" dirty="0">
                <a:solidFill>
                  <a:srgbClr val="58595B"/>
                </a:solidFill>
                <a:latin typeface="Trebuchet MS"/>
                <a:cs typeface="Trebuchet MS"/>
              </a:rPr>
              <a:t>The </a:t>
            </a:r>
            <a:r>
              <a:rPr lang="cs-CZ" sz="1200" spc="-41" dirty="0">
                <a:solidFill>
                  <a:srgbClr val="58595B"/>
                </a:solidFill>
                <a:latin typeface="Trebuchet MS"/>
                <a:cs typeface="Trebuchet MS"/>
              </a:rPr>
              <a:t>1</a:t>
            </a:r>
            <a:r>
              <a:rPr lang="cs-CZ" sz="1200" spc="-41" baseline="30000" dirty="0">
                <a:solidFill>
                  <a:srgbClr val="58595B"/>
                </a:solidFill>
                <a:latin typeface="Trebuchet MS"/>
                <a:cs typeface="Trebuchet MS"/>
              </a:rPr>
              <a:t>st</a:t>
            </a:r>
            <a:r>
              <a:rPr sz="1200" spc="-41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spc="15" dirty="0">
                <a:solidFill>
                  <a:srgbClr val="58595B"/>
                </a:solidFill>
                <a:latin typeface="Trebuchet MS"/>
                <a:cs typeface="Trebuchet MS"/>
              </a:rPr>
              <a:t>section </a:t>
            </a:r>
            <a:r>
              <a:rPr lang="cs-CZ" sz="1200" spc="27" dirty="0" err="1">
                <a:solidFill>
                  <a:srgbClr val="58595B"/>
                </a:solidFill>
                <a:latin typeface="Trebuchet MS"/>
                <a:cs typeface="Trebuchet MS"/>
              </a:rPr>
              <a:t>was</a:t>
            </a:r>
            <a:r>
              <a:rPr sz="1200" spc="27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58595B"/>
                </a:solidFill>
                <a:latin typeface="Trebuchet MS"/>
                <a:cs typeface="Trebuchet MS"/>
              </a:rPr>
              <a:t>stained  </a:t>
            </a:r>
            <a:r>
              <a:rPr sz="1200" spc="32" dirty="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sz="1200" b="1" spc="-9" dirty="0">
                <a:solidFill>
                  <a:srgbClr val="EF426F"/>
                </a:solidFill>
                <a:latin typeface="Arial"/>
                <a:cs typeface="Arial"/>
              </a:rPr>
              <a:t>H&amp;E </a:t>
            </a:r>
            <a:r>
              <a:rPr sz="1200" spc="15" dirty="0">
                <a:solidFill>
                  <a:srgbClr val="58595B"/>
                </a:solidFill>
                <a:latin typeface="Arial"/>
                <a:cs typeface="Arial"/>
              </a:rPr>
              <a:t>and the </a:t>
            </a:r>
            <a:r>
              <a:rPr lang="cs-CZ" sz="1200" spc="15" dirty="0">
                <a:solidFill>
                  <a:srgbClr val="58595B"/>
                </a:solidFill>
                <a:latin typeface="Arial"/>
                <a:cs typeface="Arial"/>
              </a:rPr>
              <a:t>2</a:t>
            </a:r>
            <a:r>
              <a:rPr lang="cs-CZ" sz="1200" spc="15" baseline="30000" dirty="0">
                <a:solidFill>
                  <a:srgbClr val="58595B"/>
                </a:solidFill>
                <a:latin typeface="Arial"/>
                <a:cs typeface="Arial"/>
              </a:rPr>
              <a:t>nd</a:t>
            </a:r>
            <a:r>
              <a:rPr lang="cs-CZ" sz="1200" spc="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cs-CZ" sz="1200" spc="5" dirty="0" err="1">
                <a:solidFill>
                  <a:srgbClr val="58595B"/>
                </a:solidFill>
                <a:latin typeface="Arial"/>
                <a:cs typeface="Arial"/>
              </a:rPr>
              <a:t>was</a:t>
            </a:r>
            <a:r>
              <a:rPr sz="1200" spc="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58595B"/>
                </a:solidFill>
                <a:latin typeface="Arial"/>
                <a:cs typeface="Arial"/>
              </a:rPr>
              <a:t>examined</a:t>
            </a:r>
            <a:r>
              <a:rPr lang="cs-CZ" sz="1200" spc="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200" spc="23" dirty="0">
                <a:solidFill>
                  <a:srgbClr val="58595B"/>
                </a:solidFill>
                <a:latin typeface="Arial"/>
                <a:cs typeface="Arial"/>
              </a:rPr>
              <a:t>immunohistochemically</a:t>
            </a:r>
            <a:r>
              <a:rPr lang="cs-CZ" sz="1200" spc="23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200" spc="-32" dirty="0">
                <a:solidFill>
                  <a:srgbClr val="58595B"/>
                </a:solidFill>
                <a:latin typeface="Trebuchet MS"/>
                <a:cs typeface="Trebuchet MS"/>
              </a:rPr>
              <a:t>with </a:t>
            </a:r>
            <a:r>
              <a:rPr sz="1200" spc="9" dirty="0">
                <a:solidFill>
                  <a:srgbClr val="58595B"/>
                </a:solidFill>
                <a:latin typeface="Trebuchet MS"/>
                <a:cs typeface="Trebuchet MS"/>
              </a:rPr>
              <a:t>antibody </a:t>
            </a:r>
            <a:r>
              <a:rPr sz="1200" spc="23" dirty="0">
                <a:solidFill>
                  <a:srgbClr val="58595B"/>
                </a:solidFill>
                <a:latin typeface="Trebuchet MS"/>
                <a:cs typeface="Trebuchet MS"/>
              </a:rPr>
              <a:t>against </a:t>
            </a:r>
            <a:r>
              <a:rPr sz="1200" dirty="0" err="1">
                <a:solidFill>
                  <a:srgbClr val="58595B"/>
                </a:solidFill>
                <a:latin typeface="Trebuchet MS"/>
                <a:cs typeface="Trebuchet MS"/>
              </a:rPr>
              <a:t>cytokeratins</a:t>
            </a:r>
            <a:r>
              <a:rPr sz="120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1200" b="1" spc="-23" dirty="0">
                <a:solidFill>
                  <a:srgbClr val="EF426F"/>
                </a:solidFill>
                <a:latin typeface="Arial"/>
                <a:cs typeface="Arial"/>
              </a:rPr>
              <a:t>(AE1 </a:t>
            </a:r>
            <a:r>
              <a:rPr sz="1200" b="1" spc="123" dirty="0">
                <a:solidFill>
                  <a:srgbClr val="EF426F"/>
                </a:solidFill>
                <a:latin typeface="Arial"/>
                <a:cs typeface="Arial"/>
              </a:rPr>
              <a:t>/</a:t>
            </a:r>
            <a:r>
              <a:rPr lang="cs-CZ" sz="1200" b="1" spc="55" dirty="0">
                <a:solidFill>
                  <a:srgbClr val="EF426F"/>
                </a:solidFill>
                <a:latin typeface="Arial"/>
                <a:cs typeface="Arial"/>
              </a:rPr>
              <a:t> </a:t>
            </a:r>
            <a:r>
              <a:rPr sz="1200" b="1" spc="-41" dirty="0">
                <a:solidFill>
                  <a:srgbClr val="EF426F"/>
                </a:solidFill>
                <a:latin typeface="Arial"/>
                <a:cs typeface="Arial"/>
              </a:rPr>
              <a:t>AE3)</a:t>
            </a:r>
            <a:r>
              <a:rPr sz="1200" spc="-41" dirty="0">
                <a:solidFill>
                  <a:srgbClr val="EF426F"/>
                </a:solidFill>
                <a:latin typeface="Trebuchet MS"/>
                <a:cs typeface="Trebuchet MS"/>
              </a:rPr>
              <a:t>.</a:t>
            </a:r>
            <a:endParaRPr sz="1200" dirty="0">
              <a:solidFill>
                <a:srgbClr val="EF426F"/>
              </a:solidFill>
              <a:latin typeface="Trebuchet MS"/>
              <a:cs typeface="Trebuchet MS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1FEF400-A76F-161E-05E6-8E42FDB9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" y="2571750"/>
            <a:ext cx="2006657" cy="1504993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66E22004-3BF7-85AD-B269-9FB83D52D673}"/>
              </a:ext>
            </a:extLst>
          </p:cNvPr>
          <p:cNvCxnSpPr>
            <a:cxnSpLocks/>
          </p:cNvCxnSpPr>
          <p:nvPr/>
        </p:nvCxnSpPr>
        <p:spPr>
          <a:xfrm>
            <a:off x="992113" y="2571749"/>
            <a:ext cx="0" cy="148570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91C5C84-19F2-B902-FE02-14B770F95B21}"/>
              </a:ext>
            </a:extLst>
          </p:cNvPr>
          <p:cNvSpPr txBox="1"/>
          <p:nvPr/>
        </p:nvSpPr>
        <p:spPr>
          <a:xfrm>
            <a:off x="424242" y="3726994"/>
            <a:ext cx="88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254"/>
            <a:r>
              <a:rPr lang="cs-CZ" sz="2000" dirty="0">
                <a:solidFill>
                  <a:prstClr val="black"/>
                </a:solidFill>
                <a:latin typeface="Calibri"/>
              </a:rPr>
              <a:t>SLN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12A56C8-5A3E-A632-8D3C-44FD18AF7632}"/>
              </a:ext>
            </a:extLst>
          </p:cNvPr>
          <p:cNvCxnSpPr>
            <a:cxnSpLocks/>
          </p:cNvCxnSpPr>
          <p:nvPr/>
        </p:nvCxnSpPr>
        <p:spPr>
          <a:xfrm>
            <a:off x="1582367" y="2553862"/>
            <a:ext cx="0" cy="148570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4E7891E7-D394-553C-0428-7F5C36D07E6C}"/>
              </a:ext>
            </a:extLst>
          </p:cNvPr>
          <p:cNvCxnSpPr>
            <a:cxnSpLocks/>
          </p:cNvCxnSpPr>
          <p:nvPr/>
        </p:nvCxnSpPr>
        <p:spPr>
          <a:xfrm>
            <a:off x="1061592" y="3955708"/>
            <a:ext cx="462895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D1C6639-B8BC-5A88-99A1-0937A5F6855E}"/>
              </a:ext>
            </a:extLst>
          </p:cNvPr>
          <p:cNvSpPr txBox="1"/>
          <p:nvPr/>
        </p:nvSpPr>
        <p:spPr>
          <a:xfrm>
            <a:off x="1011271" y="4039568"/>
            <a:ext cx="789997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254"/>
            <a:r>
              <a:rPr lang="cs-CZ" sz="1432" dirty="0">
                <a:solidFill>
                  <a:prstClr val="black"/>
                </a:solidFill>
                <a:latin typeface="Calibri"/>
              </a:rPr>
              <a:t>2 mm</a:t>
            </a:r>
            <a:endParaRPr lang="en-GB" sz="1432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03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53C51-E0B3-CB28-B9B7-5A0A627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96" y="0"/>
            <a:ext cx="1834602" cy="857250"/>
          </a:xfrm>
        </p:spPr>
        <p:txBody>
          <a:bodyPr>
            <a:normAutofit/>
          </a:bodyPr>
          <a:lstStyle/>
          <a:p>
            <a:r>
              <a:rPr lang="cs-CZ" sz="2400" dirty="0"/>
              <a:t>RESULTS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680C2F-73A1-6778-6029-DBC79428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3AC1A8E-FD43-1266-81AC-52394D78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411" y="57389"/>
            <a:ext cx="1662199" cy="585819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5DAF31B8-6791-AAD7-EFD3-7604532210B8}"/>
              </a:ext>
            </a:extLst>
          </p:cNvPr>
          <p:cNvGrpSpPr/>
          <p:nvPr/>
        </p:nvGrpSpPr>
        <p:grpSpPr>
          <a:xfrm>
            <a:off x="194194" y="417560"/>
            <a:ext cx="7581194" cy="4308380"/>
            <a:chOff x="194194" y="632171"/>
            <a:chExt cx="7581194" cy="4297340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507A9F7D-75F3-26BC-E4D6-A3E3A1FB1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194" y="632171"/>
              <a:ext cx="7581194" cy="4297340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37D1F2D-A405-DCE1-3AE9-B72FE57D4C91}"/>
                </a:ext>
              </a:extLst>
            </p:cNvPr>
            <p:cNvSpPr txBox="1"/>
            <p:nvPr/>
          </p:nvSpPr>
          <p:spPr>
            <a:xfrm>
              <a:off x="4941024" y="3443100"/>
              <a:ext cx="9616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prstClr val="black"/>
                  </a:solidFill>
                  <a:latin typeface="Calibri" panose="020F0502020204030204"/>
                </a:rPr>
                <a:t>FROZEN SECTION </a:t>
              </a:r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9F4BEE1-7DD6-4501-00BC-7FB0E91152DB}"/>
              </a:ext>
            </a:extLst>
          </p:cNvPr>
          <p:cNvSpPr txBox="1"/>
          <p:nvPr/>
        </p:nvSpPr>
        <p:spPr>
          <a:xfrm>
            <a:off x="683003" y="91336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prstClr val="black"/>
                </a:solidFill>
                <a:latin typeface="Calibri" panose="020F0502020204030204"/>
              </a:rPr>
              <a:t>N = 647</a:t>
            </a:r>
          </a:p>
        </p:txBody>
      </p:sp>
    </p:spTree>
    <p:extLst>
      <p:ext uri="{BB962C8B-B14F-4D97-AF65-F5344CB8AC3E}">
        <p14:creationId xmlns:p14="http://schemas.microsoft.com/office/powerpoint/2010/main" val="204055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74327C-2877-FA0B-A662-E0BE8F66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56BE4FF-1F79-53CC-38BD-0DC59ECC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24" y="0"/>
            <a:ext cx="3842785" cy="857250"/>
          </a:xfrm>
        </p:spPr>
        <p:txBody>
          <a:bodyPr>
            <a:normAutofit/>
          </a:bodyPr>
          <a:lstStyle/>
          <a:p>
            <a:r>
              <a:rPr lang="en-GB" sz="2400" b="1" dirty="0"/>
              <a:t>QI for LN staging </a:t>
            </a:r>
            <a:endParaRPr lang="cs-CZ" sz="2400" dirty="0"/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B82CD8AE-01E8-C2FD-F8FD-EC1AB625D0C1}"/>
              </a:ext>
            </a:extLst>
          </p:cNvPr>
          <p:cNvSpPr txBox="1">
            <a:spLocks/>
          </p:cNvSpPr>
          <p:nvPr/>
        </p:nvSpPr>
        <p:spPr>
          <a:xfrm>
            <a:off x="449131" y="1310915"/>
            <a:ext cx="4310889" cy="53275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400" dirty="0"/>
              <a:t>No of LN retrieved by surgeon </a:t>
            </a:r>
          </a:p>
          <a:p>
            <a:pPr marL="0" indent="0">
              <a:buFont typeface="Arial"/>
              <a:buNone/>
            </a:pPr>
            <a:endParaRPr lang="en-GB" sz="1400" dirty="0"/>
          </a:p>
          <a:p>
            <a:pPr marL="0" indent="0">
              <a:buFont typeface="Arial"/>
              <a:buNone/>
            </a:pPr>
            <a:endParaRPr lang="en-GB" sz="1400" dirty="0"/>
          </a:p>
          <a:p>
            <a:pPr marL="0" indent="0">
              <a:buFont typeface="Arial"/>
              <a:buNone/>
            </a:pPr>
            <a:endParaRPr lang="en-GB" sz="1400" dirty="0"/>
          </a:p>
          <a:p>
            <a:pPr marL="0" indent="0">
              <a:buFont typeface="Arial"/>
              <a:buNone/>
            </a:pPr>
            <a:endParaRPr lang="en-GB" sz="1400" dirty="0"/>
          </a:p>
        </p:txBody>
      </p:sp>
      <p:pic>
        <p:nvPicPr>
          <p:cNvPr id="3" name="Picture 4" descr="One surgeon says you need an operation. Another says you don't. Here's why  that happens. - Vox">
            <a:extLst>
              <a:ext uri="{FF2B5EF4-FFF2-40B4-BE49-F238E27FC236}">
                <a16:creationId xmlns:a16="http://schemas.microsoft.com/office/drawing/2014/main" id="{19F68900-7A99-412B-C9AD-122A5070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81" y="708173"/>
            <a:ext cx="1481101" cy="14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hat Does a Pathologist Do and How To Become One? | RUSM">
            <a:extLst>
              <a:ext uri="{FF2B5EF4-FFF2-40B4-BE49-F238E27FC236}">
                <a16:creationId xmlns:a16="http://schemas.microsoft.com/office/drawing/2014/main" id="{2EF48414-74E3-5359-026E-CB913D813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1" b="12156"/>
          <a:stretch/>
        </p:blipFill>
        <p:spPr bwMode="auto">
          <a:xfrm>
            <a:off x="5434660" y="2282147"/>
            <a:ext cx="2145166" cy="172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DFC7455-309B-1DB6-4E89-813786765D45}"/>
              </a:ext>
            </a:extLst>
          </p:cNvPr>
          <p:cNvSpPr/>
          <p:nvPr/>
        </p:nvSpPr>
        <p:spPr>
          <a:xfrm>
            <a:off x="155226" y="2691365"/>
            <a:ext cx="4035411" cy="532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cs-CZ" sz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6E72D71E-211C-E752-F817-8F96E174217E}"/>
              </a:ext>
            </a:extLst>
          </p:cNvPr>
          <p:cNvPicPr/>
          <p:nvPr/>
        </p:nvPicPr>
        <p:blipFill rotWithShape="1">
          <a:blip r:embed="rId4"/>
          <a:srcRect r="46728"/>
          <a:stretch/>
        </p:blipFill>
        <p:spPr>
          <a:xfrm>
            <a:off x="4190638" y="2412402"/>
            <a:ext cx="876787" cy="2069687"/>
          </a:xfrm>
          <a:prstGeom prst="rect">
            <a:avLst/>
          </a:prstGeom>
          <a:ln w="0">
            <a:noFill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F49BEA9-7DCD-4F29-9640-BB60BA1298FC}"/>
              </a:ext>
            </a:extLst>
          </p:cNvPr>
          <p:cNvSpPr txBox="1"/>
          <p:nvPr/>
        </p:nvSpPr>
        <p:spPr>
          <a:xfrm>
            <a:off x="155225" y="2800338"/>
            <a:ext cx="4616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/>
              <a:buNone/>
            </a:pPr>
            <a:r>
              <a:rPr lang="en-GB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SLN biopsy and </a:t>
            </a:r>
            <a:r>
              <a:rPr lang="cs-CZ" sz="1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</a:t>
            </a:r>
            <a:r>
              <a:rPr lang="en-GB" sz="1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ality</a:t>
            </a:r>
            <a:r>
              <a:rPr lang="en-GB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en-GB" sz="1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ultrastaging</a:t>
            </a:r>
            <a:r>
              <a:rPr lang="en-GB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284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51ED8-A6FE-00FF-A9D3-6CF38C42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31" y="16239"/>
            <a:ext cx="8229600" cy="857250"/>
          </a:xfrm>
        </p:spPr>
        <p:txBody>
          <a:bodyPr>
            <a:normAutofit/>
          </a:bodyPr>
          <a:lstStyle/>
          <a:p>
            <a:r>
              <a:rPr lang="en-GB" altLang="en-US" sz="2000" b="1" dirty="0"/>
              <a:t>ENGOT-Cx24/SENTICOL III</a:t>
            </a:r>
            <a:r>
              <a:rPr lang="cs-CZ" altLang="en-US" sz="2000" b="1" dirty="0"/>
              <a:t> </a:t>
            </a:r>
            <a:r>
              <a:rPr lang="cs-CZ" altLang="en-US" sz="2000" dirty="0"/>
              <a:t>– study design</a:t>
            </a:r>
            <a:r>
              <a:rPr lang="en-GB" altLang="en-US" sz="2000" dirty="0"/>
              <a:t> </a:t>
            </a:r>
            <a:br>
              <a:rPr lang="en-GB" altLang="en-US" sz="2000" dirty="0"/>
            </a:br>
            <a:r>
              <a:rPr lang="en-GB" altLang="en-US" sz="2000" dirty="0"/>
              <a:t>SLN biopsy in early cervical cancer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91D2B6-8090-7D8E-715C-6D1FE202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Image 1" descr="Description : ginecoseul-sous-g-286c+109c-cmjn">
            <a:extLst>
              <a:ext uri="{FF2B5EF4-FFF2-40B4-BE49-F238E27FC236}">
                <a16:creationId xmlns:a16="http://schemas.microsoft.com/office/drawing/2014/main" id="{16E528F8-0DC5-9EAC-4D24-2B96B02C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162" y="14432"/>
            <a:ext cx="540314" cy="50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0">
            <a:extLst>
              <a:ext uri="{FF2B5EF4-FFF2-40B4-BE49-F238E27FC236}">
                <a16:creationId xmlns:a16="http://schemas.microsoft.com/office/drawing/2014/main" id="{0B5EE3A5-15CD-1BDB-5505-07C9F1F74C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6139" y="91077"/>
            <a:ext cx="840158" cy="43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2">
            <a:extLst>
              <a:ext uri="{FF2B5EF4-FFF2-40B4-BE49-F238E27FC236}">
                <a16:creationId xmlns:a16="http://schemas.microsoft.com/office/drawing/2014/main" id="{17281FA0-ECD9-C782-D968-40F99EF47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12" y="79054"/>
            <a:ext cx="871398" cy="361065"/>
          </a:xfrm>
          <a:prstGeom prst="rect">
            <a:avLst/>
          </a:prstGeom>
        </p:spPr>
      </p:pic>
      <p:pic>
        <p:nvPicPr>
          <p:cNvPr id="10" name="Image 17">
            <a:extLst>
              <a:ext uri="{FF2B5EF4-FFF2-40B4-BE49-F238E27FC236}">
                <a16:creationId xmlns:a16="http://schemas.microsoft.com/office/drawing/2014/main" id="{3D9B29A9-68FD-3FC3-A74B-055AA1E4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27" y="654074"/>
            <a:ext cx="2036782" cy="50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24">
            <a:extLst>
              <a:ext uri="{FF2B5EF4-FFF2-40B4-BE49-F238E27FC236}">
                <a16:creationId xmlns:a16="http://schemas.microsoft.com/office/drawing/2014/main" id="{9241D00B-FF44-D782-C486-E03DF3B1AF1A}"/>
              </a:ext>
            </a:extLst>
          </p:cNvPr>
          <p:cNvGrpSpPr>
            <a:grpSpLocks/>
          </p:cNvGrpSpPr>
          <p:nvPr/>
        </p:nvGrpSpPr>
        <p:grpSpPr bwMode="auto">
          <a:xfrm>
            <a:off x="359391" y="896152"/>
            <a:ext cx="6496620" cy="3763659"/>
            <a:chOff x="467544" y="1344837"/>
            <a:chExt cx="7848874" cy="4853888"/>
          </a:xfrm>
        </p:grpSpPr>
        <p:cxnSp>
          <p:nvCxnSpPr>
            <p:cNvPr id="15" name="Connecteur en angle 26">
              <a:extLst>
                <a:ext uri="{FF2B5EF4-FFF2-40B4-BE49-F238E27FC236}">
                  <a16:creationId xmlns:a16="http://schemas.microsoft.com/office/drawing/2014/main" id="{A78C1842-74ED-C6B8-D413-BCF21401573B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 rot="16200000" flipH="1">
              <a:off x="5588318" y="2068077"/>
              <a:ext cx="461751" cy="189871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1F4D78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e 22">
              <a:extLst>
                <a:ext uri="{FF2B5EF4-FFF2-40B4-BE49-F238E27FC236}">
                  <a16:creationId xmlns:a16="http://schemas.microsoft.com/office/drawing/2014/main" id="{FC116ED1-E0B1-87EE-AFA6-5CA8E6D0B1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44" y="1344837"/>
              <a:ext cx="7848874" cy="4853888"/>
              <a:chOff x="467544" y="1344837"/>
              <a:chExt cx="7848874" cy="4853888"/>
            </a:xfrm>
          </p:grpSpPr>
          <p:grpSp>
            <p:nvGrpSpPr>
              <p:cNvPr id="17" name="Groupe 21">
                <a:extLst>
                  <a:ext uri="{FF2B5EF4-FFF2-40B4-BE49-F238E27FC236}">
                    <a16:creationId xmlns:a16="http://schemas.microsoft.com/office/drawing/2014/main" id="{8A8D909E-4584-3E00-3E65-1B3CAEF18C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544" y="1344837"/>
                <a:ext cx="7848874" cy="4853888"/>
                <a:chOff x="467544" y="1344837"/>
                <a:chExt cx="7848874" cy="4853888"/>
              </a:xfrm>
            </p:grpSpPr>
            <p:grpSp>
              <p:nvGrpSpPr>
                <p:cNvPr id="19" name="Groupe 109">
                  <a:extLst>
                    <a:ext uri="{FF2B5EF4-FFF2-40B4-BE49-F238E27FC236}">
                      <a16:creationId xmlns:a16="http://schemas.microsoft.com/office/drawing/2014/main" id="{62002C81-9F8A-D6F5-F3CD-8FB922D672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544" y="1344837"/>
                  <a:ext cx="7848874" cy="4853888"/>
                  <a:chOff x="36512" y="1344837"/>
                  <a:chExt cx="7848874" cy="4853888"/>
                </a:xfrm>
              </p:grpSpPr>
              <p:cxnSp>
                <p:nvCxnSpPr>
                  <p:cNvPr id="21" name="Connecteur en angle 50">
                    <a:extLst>
                      <a:ext uri="{FF2B5EF4-FFF2-40B4-BE49-F238E27FC236}">
                        <a16:creationId xmlns:a16="http://schemas.microsoft.com/office/drawing/2014/main" id="{C44D618F-88E7-6B1F-0CBB-95515DC95557}"/>
                      </a:ext>
                    </a:extLst>
                  </p:cNvPr>
                  <p:cNvCxnSpPr>
                    <a:cxnSpLocks/>
                    <a:endCxn id="28" idx="0"/>
                  </p:cNvCxnSpPr>
                  <p:nvPr/>
                </p:nvCxnSpPr>
                <p:spPr>
                  <a:xfrm rot="10800000" flipV="1">
                    <a:off x="1157327" y="3637357"/>
                    <a:ext cx="1120815" cy="1015999"/>
                  </a:xfrm>
                  <a:prstGeom prst="bentConnector2">
                    <a:avLst/>
                  </a:prstGeom>
                  <a:ln w="28575">
                    <a:solidFill>
                      <a:srgbClr val="1F4D78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necteur en angle 51">
                    <a:extLst>
                      <a:ext uri="{FF2B5EF4-FFF2-40B4-BE49-F238E27FC236}">
                        <a16:creationId xmlns:a16="http://schemas.microsoft.com/office/drawing/2014/main" id="{D616997A-A48E-F36C-51D4-1F9F478BCDE2}"/>
                      </a:ext>
                    </a:extLst>
                  </p:cNvPr>
                  <p:cNvCxnSpPr>
                    <a:cxnSpLocks/>
                    <a:endCxn id="29" idx="0"/>
                  </p:cNvCxnSpPr>
                  <p:nvPr/>
                </p:nvCxnSpPr>
                <p:spPr>
                  <a:xfrm>
                    <a:off x="2278139" y="3637361"/>
                    <a:ext cx="1214481" cy="1015998"/>
                  </a:xfrm>
                  <a:prstGeom prst="bentConnector2">
                    <a:avLst/>
                  </a:prstGeom>
                  <a:ln w="28575">
                    <a:solidFill>
                      <a:srgbClr val="1F4D78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 Box 2">
                    <a:extLst>
                      <a:ext uri="{FF2B5EF4-FFF2-40B4-BE49-F238E27FC236}">
                        <a16:creationId xmlns:a16="http://schemas.microsoft.com/office/drawing/2014/main" id="{EE4ADDD7-24E3-9008-FBDC-62C9F44F590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78141" y="1344837"/>
                    <a:ext cx="4451035" cy="61277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D8D8D8"/>
                      </a:gs>
                      <a:gs pos="50000">
                        <a:srgbClr val="FFFFFF"/>
                      </a:gs>
                      <a:gs pos="100000">
                        <a:srgbClr val="D8D8D8"/>
                      </a:gs>
                    </a:gsLst>
                    <a:lin ang="5400000" scaled="1"/>
                  </a:gradFill>
                  <a:ln w="12700">
                    <a:solidFill>
                      <a:srgbClr val="D8D8D8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823B0B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1" algn="l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anose="05050102010706020507" pitchFamily="18" charset="2"/>
                      <a:buChar char="·"/>
                      <a:tabLst/>
                      <a:defRPr/>
                    </a:pPr>
                    <a:r>
                      <a:rPr kumimoji="0" lang="en-GB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Squamous or adenocarcinoma of the cervix,</a:t>
                    </a:r>
                  </a:p>
                  <a:p>
                    <a:pPr marL="0" marR="0" lvl="0" indent="0" algn="l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anose="05050102010706020507" pitchFamily="18" charset="2"/>
                      <a:buChar char="·"/>
                      <a:tabLst/>
                      <a:defRPr/>
                    </a:pPr>
                    <a:r>
                      <a:rPr kumimoji="0" lang="en-GB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Stage </a:t>
                    </a:r>
                    <a:r>
                      <a:rPr kumimoji="0" lang="en-GB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Ia1</a:t>
                    </a:r>
                    <a:r>
                      <a:rPr kumimoji="0" lang="en-GB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 with </a:t>
                    </a:r>
                    <a:r>
                      <a:rPr kumimoji="0" lang="en-GB" altLang="fr-FR" sz="9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lympho</a:t>
                    </a:r>
                    <a:r>
                      <a:rPr kumimoji="0" lang="en-GB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 vascular emboli </a:t>
                    </a:r>
                    <a:r>
                      <a:rPr kumimoji="0" lang="en-GB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, Ib1, Ib2, IIa1 (FIGO 2018)</a:t>
                    </a:r>
                    <a:endParaRPr kumimoji="0" lang="en-GB" alt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endParaRPr>
                  </a:p>
                  <a:p>
                    <a:pPr marL="0" marR="0" lvl="1" algn="l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450"/>
                      </a:spcAft>
                      <a:buClrTx/>
                      <a:buSzTx/>
                      <a:buFont typeface="Symbol" panose="05050102010706020507" pitchFamily="18" charset="2"/>
                      <a:buChar char="·"/>
                      <a:tabLst/>
                      <a:defRPr/>
                    </a:pPr>
                    <a:r>
                      <a:rPr kumimoji="0" lang="en-GB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Maximum diameter </a:t>
                    </a:r>
                    <a:r>
                      <a:rPr kumimoji="0" lang="en-GB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≤ 40mm</a:t>
                    </a:r>
                    <a:r>
                      <a:rPr kumimoji="0" lang="en-GB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.</a:t>
                    </a:r>
                    <a:endParaRPr kumimoji="0" lang="fr-FR" alt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" name="Text Box 6">
                    <a:extLst>
                      <a:ext uri="{FF2B5EF4-FFF2-40B4-BE49-F238E27FC236}">
                        <a16:creationId xmlns:a16="http://schemas.microsoft.com/office/drawing/2014/main" id="{8B4063D8-98FA-46DF-2562-C7330E38AC9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71868" y="2265863"/>
                    <a:ext cx="3333867" cy="520697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D9E2F3"/>
                      </a:gs>
                      <a:gs pos="50000">
                        <a:srgbClr val="FFFFFF"/>
                      </a:gs>
                      <a:gs pos="100000">
                        <a:srgbClr val="D9E2F3"/>
                      </a:gs>
                    </a:gsLst>
                    <a:lin ang="5400000" scaled="1"/>
                  </a:gradFill>
                  <a:ln w="12700">
                    <a:solidFill>
                      <a:srgbClr val="D9E2F3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823B0B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Frozen section </a:t>
                    </a:r>
                  </a:p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(bilateral detection, safety algorithm)</a:t>
                    </a:r>
                  </a:p>
                </p:txBody>
              </p:sp>
              <p:cxnSp>
                <p:nvCxnSpPr>
                  <p:cNvPr id="25" name="AutoShape 7">
                    <a:extLst>
                      <a:ext uri="{FF2B5EF4-FFF2-40B4-BE49-F238E27FC236}">
                        <a16:creationId xmlns:a16="http://schemas.microsoft.com/office/drawing/2014/main" id="{78EA1998-BD71-C70B-AE8D-D69F89FCD0C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312638" y="2107313"/>
                    <a:ext cx="251323" cy="757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1F4D78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26" name="Text Box 9">
                    <a:extLst>
                      <a:ext uri="{FF2B5EF4-FFF2-40B4-BE49-F238E27FC236}">
                        <a16:creationId xmlns:a16="http://schemas.microsoft.com/office/drawing/2014/main" id="{081FA4D8-09E2-7259-25CA-70D7839514B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1207" y="3257836"/>
                    <a:ext cx="3333866" cy="59531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BE4D5"/>
                      </a:gs>
                      <a:gs pos="50000">
                        <a:srgbClr val="F4B083"/>
                      </a:gs>
                      <a:gs pos="100000">
                        <a:srgbClr val="FBE4D5"/>
                      </a:gs>
                    </a:gsLst>
                    <a:lin ang="5400000" scaled="1"/>
                  </a:gradFill>
                  <a:ln w="12700">
                    <a:solidFill>
                      <a:srgbClr val="F4B083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823B0B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Patients with bilateral detection without macroscopic suspicious node and negative frozen section on SLN </a:t>
                    </a:r>
                    <a:r>
                      <a:rPr kumimoji="0" lang="cs-CZ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fr-F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(pN0)</a:t>
                    </a:r>
                    <a:br>
                      <a:rPr kumimoji="0" lang="en-US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</a:br>
                    <a:endParaRPr kumimoji="0" lang="en-GB" altLang="fr-FR" sz="9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Text Box 13">
                    <a:extLst>
                      <a:ext uri="{FF2B5EF4-FFF2-40B4-BE49-F238E27FC236}">
                        <a16:creationId xmlns:a16="http://schemas.microsoft.com/office/drawing/2014/main" id="{FEFF47B3-A469-3E96-E5DA-D3CB8F10DE4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8327" y="5911389"/>
                    <a:ext cx="3529135" cy="28733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D9E2F3"/>
                      </a:gs>
                      <a:gs pos="50000">
                        <a:srgbClr val="FFFFFF"/>
                      </a:gs>
                      <a:gs pos="100000">
                        <a:srgbClr val="D9E2F3"/>
                      </a:gs>
                    </a:gsLst>
                    <a:lin ang="5400000" scaled="1"/>
                  </a:gradFill>
                  <a:ln w="12700">
                    <a:solidFill>
                      <a:srgbClr val="B4C6E7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823B0B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altLang="fr-F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DFS, RFS, QOL, OS</a:t>
                    </a:r>
                    <a:endParaRPr kumimoji="0" lang="fr-FR" alt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Text Box 16">
                    <a:extLst>
                      <a:ext uri="{FF2B5EF4-FFF2-40B4-BE49-F238E27FC236}">
                        <a16:creationId xmlns:a16="http://schemas.microsoft.com/office/drawing/2014/main" id="{AD25E9C7-F1CE-E661-32C2-91843A25F04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2" y="4653360"/>
                    <a:ext cx="2241629" cy="101599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E599"/>
                      </a:gs>
                      <a:gs pos="30000">
                        <a:srgbClr val="FFE599"/>
                      </a:gs>
                      <a:gs pos="50000">
                        <a:srgbClr val="FFF2CC"/>
                      </a:gs>
                      <a:gs pos="100000">
                        <a:srgbClr val="FFE599"/>
                      </a:gs>
                    </a:gsLst>
                    <a:lin ang="2700000" scaled="1"/>
                  </a:gradFill>
                  <a:ln w="9525">
                    <a:solidFill>
                      <a:srgbClr val="FFE599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Arm A (experimental) :</a:t>
                    </a:r>
                  </a:p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SLN biopsy only</a:t>
                    </a:r>
                  </a:p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+ hysterectomy </a:t>
                    </a:r>
                    <a:endParaRPr kumimoji="0" lang="cs-CZ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1" charset="0"/>
                      <a:ea typeface="Arial" pitchFamily="1" charset="0"/>
                      <a:cs typeface="Arial" pitchFamily="1" charset="0"/>
                    </a:endParaRPr>
                  </a:p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or trachelectomy</a:t>
                    </a:r>
                    <a:endParaRPr kumimoji="0" 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1" charset="0"/>
                      <a:ea typeface="Arial" pitchFamily="1" charset="0"/>
                      <a:cs typeface="Arial" pitchFamily="1" charset="0"/>
                    </a:endParaRPr>
                  </a:p>
                </p:txBody>
              </p:sp>
              <p:sp>
                <p:nvSpPr>
                  <p:cNvPr id="29" name="Text Box 17">
                    <a:extLst>
                      <a:ext uri="{FF2B5EF4-FFF2-40B4-BE49-F238E27FC236}">
                        <a16:creationId xmlns:a16="http://schemas.microsoft.com/office/drawing/2014/main" id="{D1D8432C-24EC-0B7F-8957-7AEAB6558A4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48008" y="4653360"/>
                    <a:ext cx="2089223" cy="101599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E599"/>
                      </a:gs>
                      <a:gs pos="25999">
                        <a:srgbClr val="FFE599"/>
                      </a:gs>
                      <a:gs pos="61000">
                        <a:srgbClr val="FFF2CC"/>
                      </a:gs>
                      <a:gs pos="100000">
                        <a:srgbClr val="FFE599"/>
                      </a:gs>
                    </a:gsLst>
                    <a:lin ang="18900000" scaled="1"/>
                  </a:gradFill>
                  <a:ln w="9525">
                    <a:solidFill>
                      <a:srgbClr val="FFE599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Arm B (reference) :</a:t>
                    </a:r>
                  </a:p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SLN biopsy</a:t>
                    </a:r>
                  </a:p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+  Pelvic Lymphadenectomy</a:t>
                    </a:r>
                  </a:p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+ hysterectomy or trachelectomy</a:t>
                    </a:r>
                  </a:p>
                  <a:p>
                    <a:pPr marL="0" marR="0" lvl="0" indent="0" algn="l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Arial" pitchFamily="1" charset="0"/>
                      <a:cs typeface="Arial" pitchFamily="1" charset="0"/>
                    </a:endParaRPr>
                  </a:p>
                </p:txBody>
              </p:sp>
              <p:cxnSp>
                <p:nvCxnSpPr>
                  <p:cNvPr id="30" name="Connecteur en angle 48">
                    <a:extLst>
                      <a:ext uri="{FF2B5EF4-FFF2-40B4-BE49-F238E27FC236}">
                        <a16:creationId xmlns:a16="http://schemas.microsoft.com/office/drawing/2014/main" id="{E757421D-F7C8-E4A5-5230-AC2B0727D89A}"/>
                      </a:ext>
                    </a:extLst>
                  </p:cNvPr>
                  <p:cNvCxnSpPr>
                    <a:cxnSpLocks/>
                    <a:stCxn id="24" idx="2"/>
                    <a:endCxn id="26" idx="0"/>
                  </p:cNvCxnSpPr>
                  <p:nvPr/>
                </p:nvCxnSpPr>
                <p:spPr>
                  <a:xfrm rot="5400000">
                    <a:off x="3122834" y="1941867"/>
                    <a:ext cx="471275" cy="2160662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1F4D78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Text Box 9">
                    <a:extLst>
                      <a:ext uri="{FF2B5EF4-FFF2-40B4-BE49-F238E27FC236}">
                        <a16:creationId xmlns:a16="http://schemas.microsoft.com/office/drawing/2014/main" id="{B981C26A-3582-0837-5521-B2E502D7CDB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89653" y="3248311"/>
                    <a:ext cx="3095733" cy="604836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C688DC">
                          <a:tint val="66000"/>
                          <a:satMod val="160000"/>
                        </a:srgbClr>
                      </a:gs>
                      <a:gs pos="50000">
                        <a:srgbClr val="C688DC">
                          <a:tint val="44500"/>
                          <a:satMod val="160000"/>
                        </a:srgbClr>
                      </a:gs>
                      <a:gs pos="100000">
                        <a:srgbClr val="C688DC">
                          <a:tint val="23500"/>
                          <a:satMod val="160000"/>
                        </a:srgbClr>
                      </a:gs>
                    </a:gsLst>
                    <a:lin ang="10800000" scaled="1"/>
                    <a:tileRect/>
                  </a:gradFill>
                  <a:ln w="12700">
                    <a:solidFill>
                      <a:srgbClr val="C688DC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823B0B">
                        <a:alpha val="50000"/>
                      </a:srgbClr>
                    </a:outerShdw>
                  </a:effectLst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6858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Patients with nodal involvement</a:t>
                    </a:r>
                    <a:b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</a:b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 </a:t>
                    </a:r>
                    <a:r>
                      <a: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1" charset="0"/>
                        <a:ea typeface="Arial" pitchFamily="1" charset="0"/>
                        <a:cs typeface="Arial" pitchFamily="1" charset="0"/>
                      </a:rPr>
                      <a:t>(pN1)</a:t>
                    </a:r>
                    <a:endParaRPr kumimoji="0" lang="fr-FR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1" charset="0"/>
                      <a:ea typeface="Arial" pitchFamily="1" charset="0"/>
                      <a:cs typeface="Arial" pitchFamily="1" charset="0"/>
                    </a:endParaRPr>
                  </a:p>
                </p:txBody>
              </p:sp>
              <p:cxnSp>
                <p:nvCxnSpPr>
                  <p:cNvPr id="6144" name="Connecteur droit avec flèche 32">
                    <a:extLst>
                      <a:ext uri="{FF2B5EF4-FFF2-40B4-BE49-F238E27FC236}">
                        <a16:creationId xmlns:a16="http://schemas.microsoft.com/office/drawing/2014/main" id="{A2E8D5E5-8F93-04BF-9DE8-2CB4C0233F8C}"/>
                      </a:ext>
                    </a:extLst>
                  </p:cNvPr>
                  <p:cNvCxnSpPr>
                    <a:cxnSpLocks/>
                    <a:stCxn id="29" idx="2"/>
                  </p:cNvCxnSpPr>
                  <p:nvPr/>
                </p:nvCxnSpPr>
                <p:spPr>
                  <a:xfrm>
                    <a:off x="3492620" y="5669355"/>
                    <a:ext cx="0" cy="287336"/>
                  </a:xfrm>
                  <a:prstGeom prst="straightConnector1">
                    <a:avLst/>
                  </a:prstGeom>
                  <a:ln w="28575">
                    <a:solidFill>
                      <a:srgbClr val="1F4D78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45" name="Connecteur droit avec flèche 33">
                    <a:extLst>
                      <a:ext uri="{FF2B5EF4-FFF2-40B4-BE49-F238E27FC236}">
                        <a16:creationId xmlns:a16="http://schemas.microsoft.com/office/drawing/2014/main" id="{DE1F3F72-EE4D-3A55-50D5-8FB6760DD5F3}"/>
                      </a:ext>
                    </a:extLst>
                  </p:cNvPr>
                  <p:cNvCxnSpPr>
                    <a:cxnSpLocks/>
                    <a:stCxn id="28" idx="2"/>
                  </p:cNvCxnSpPr>
                  <p:nvPr/>
                </p:nvCxnSpPr>
                <p:spPr>
                  <a:xfrm flipH="1">
                    <a:off x="1152563" y="5669355"/>
                    <a:ext cx="4764" cy="287336"/>
                  </a:xfrm>
                  <a:prstGeom prst="straightConnector1">
                    <a:avLst/>
                  </a:prstGeom>
                  <a:ln w="28575">
                    <a:solidFill>
                      <a:srgbClr val="1F4D78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" name="Text Box 13">
                  <a:extLst>
                    <a:ext uri="{FF2B5EF4-FFF2-40B4-BE49-F238E27FC236}">
                      <a16:creationId xmlns:a16="http://schemas.microsoft.com/office/drawing/2014/main" id="{713FF754-718A-67DD-8FEF-9EC0E71FCB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38133" y="5763640"/>
                  <a:ext cx="2340056" cy="431798"/>
                </a:xfrm>
                <a:prstGeom prst="rect">
                  <a:avLst/>
                </a:prstGeom>
                <a:gradFill rotWithShape="0">
                  <a:gsLst>
                    <a:gs pos="0">
                      <a:srgbClr val="D9E2F3"/>
                    </a:gs>
                    <a:gs pos="50000">
                      <a:srgbClr val="FFFFFF"/>
                    </a:gs>
                    <a:gs pos="100000">
                      <a:srgbClr val="D9E2F3"/>
                    </a:gs>
                  </a:gsLst>
                  <a:lin ang="5400000" scaled="1"/>
                </a:gradFill>
                <a:ln w="12700">
                  <a:solidFill>
                    <a:srgbClr val="B4C6E7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823B0B">
                      <a:alpha val="50000"/>
                    </a:srgbClr>
                  </a:outerShdw>
                </a:effec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6858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7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fr-FR" sz="900" b="1" i="0" u="none" strike="noStrike" kern="1200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Followed in a separate cohort to record treatment and outcomes</a:t>
                  </a:r>
                </a:p>
              </p:txBody>
            </p:sp>
          </p:grpSp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69CDBD2D-C34A-5228-714C-F91845FFBF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8423" y="3930434"/>
                <a:ext cx="1781970" cy="638172"/>
              </a:xfrm>
              <a:prstGeom prst="ellipse">
                <a:avLst/>
              </a:prstGeom>
              <a:gradFill rotWithShape="0">
                <a:gsLst>
                  <a:gs pos="0">
                    <a:srgbClr val="D8D8D8"/>
                  </a:gs>
                  <a:gs pos="50000">
                    <a:srgbClr val="FFFFFF"/>
                  </a:gs>
                  <a:gs pos="100000">
                    <a:srgbClr val="D8D8D8"/>
                  </a:gs>
                </a:gsLst>
                <a:lin ang="5400000" scaled="1"/>
              </a:gradFill>
              <a:ln w="12700">
                <a:solidFill>
                  <a:srgbClr val="D8D8D8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823B0B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pitchFamily="34" charset="0"/>
                  </a:rPr>
                  <a:t>Randomisation</a:t>
                </a:r>
              </a:p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pitchFamily="34" charset="0"/>
                  </a:rPr>
                  <a:t>1 :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370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51122-AE20-AFED-8789-58DC47D9B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b="1" cap="all" dirty="0">
                <a:latin typeface="Calibri" panose="020F0502020204030204"/>
                <a:ea typeface="+mn-ea"/>
              </a:rPr>
              <a:t>De-</a:t>
            </a:r>
            <a:r>
              <a:rPr lang="cs-CZ" sz="2800" b="1" cap="all" dirty="0" err="1">
                <a:latin typeface="Calibri" panose="020F0502020204030204"/>
                <a:ea typeface="+mn-ea"/>
              </a:rPr>
              <a:t>escalation</a:t>
            </a:r>
            <a:r>
              <a:rPr lang="cs-CZ" sz="2800" b="1" cap="all" dirty="0">
                <a:latin typeface="Calibri" panose="020F0502020204030204"/>
                <a:ea typeface="+mn-ea"/>
              </a:rPr>
              <a:t> </a:t>
            </a:r>
            <a:r>
              <a:rPr lang="cs-CZ" sz="2800" b="1" cap="all" dirty="0" err="1">
                <a:latin typeface="Calibri" panose="020F0502020204030204"/>
                <a:ea typeface="+mn-ea"/>
              </a:rPr>
              <a:t>trends</a:t>
            </a:r>
            <a:br>
              <a:rPr lang="en-US" sz="2800" b="1" cap="all" dirty="0">
                <a:latin typeface="Calibri" panose="020F0502020204030204"/>
                <a:ea typeface="+mn-ea"/>
              </a:rPr>
            </a:b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E0C9D1-025D-BC8A-5F63-BD23F8F9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Zástupný text 1">
            <a:extLst>
              <a:ext uri="{FF2B5EF4-FFF2-40B4-BE49-F238E27FC236}">
                <a16:creationId xmlns:a16="http://schemas.microsoft.com/office/drawing/2014/main" id="{F984284C-0363-8A70-D26B-182791DFAD25}"/>
              </a:ext>
            </a:extLst>
          </p:cNvPr>
          <p:cNvSpPr txBox="1">
            <a:spLocks/>
          </p:cNvSpPr>
          <p:nvPr/>
        </p:nvSpPr>
        <p:spPr>
          <a:xfrm>
            <a:off x="227160" y="1182563"/>
            <a:ext cx="8409764" cy="2274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 	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err="1">
                <a:solidFill>
                  <a:srgbClr val="E10454"/>
                </a:solidFill>
              </a:rPr>
              <a:t>Hysterectomy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instead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of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radical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hysterectomy</a:t>
            </a:r>
            <a:r>
              <a:rPr lang="cs-CZ" sz="2400" dirty="0">
                <a:solidFill>
                  <a:srgbClr val="E10454"/>
                </a:solidFill>
              </a:rPr>
              <a:t> in </a:t>
            </a:r>
            <a:r>
              <a:rPr lang="cs-CZ" sz="2400" dirty="0" err="1">
                <a:solidFill>
                  <a:srgbClr val="E10454"/>
                </a:solidFill>
              </a:rPr>
              <a:t>small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tumors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16221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4284A32-F03E-EFC3-A117-8AD48ACF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BBB893B-4F82-E76E-A5FD-01B9D7EC84A5}"/>
              </a:ext>
            </a:extLst>
          </p:cNvPr>
          <p:cNvGrpSpPr>
            <a:grpSpLocks noChangeAspect="1"/>
          </p:cNvGrpSpPr>
          <p:nvPr/>
        </p:nvGrpSpPr>
        <p:grpSpPr>
          <a:xfrm>
            <a:off x="592429" y="475786"/>
            <a:ext cx="6953230" cy="3723334"/>
            <a:chOff x="2161329" y="1138806"/>
            <a:chExt cx="7869340" cy="4213895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8350F9B-079B-7161-B681-6FAC47DA9750}"/>
                </a:ext>
              </a:extLst>
            </p:cNvPr>
            <p:cNvSpPr txBox="1">
              <a:spLocks/>
            </p:cNvSpPr>
            <p:nvPr/>
          </p:nvSpPr>
          <p:spPr>
            <a:xfrm>
              <a:off x="2907335" y="1204206"/>
              <a:ext cx="6377331" cy="432048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700" kern="1200">
                  <a:solidFill>
                    <a:srgbClr val="C64236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pPr algn="ctr" defTabSz="257175" fontAlgn="auto">
                <a:spcAft>
                  <a:spcPts val="0"/>
                </a:spcAft>
                <a:defRPr/>
              </a:pPr>
              <a:br>
                <a:rPr lang="en-US" sz="1238" dirty="0"/>
              </a:br>
              <a:endParaRPr lang="en-US" sz="1238" dirty="0"/>
            </a:p>
          </p:txBody>
        </p:sp>
        <p:sp>
          <p:nvSpPr>
            <p:cNvPr id="13" name="Subtitle 1">
              <a:extLst>
                <a:ext uri="{FF2B5EF4-FFF2-40B4-BE49-F238E27FC236}">
                  <a16:creationId xmlns:a16="http://schemas.microsoft.com/office/drawing/2014/main" id="{A0CB485F-888F-854E-E03F-7072969494A2}"/>
                </a:ext>
              </a:extLst>
            </p:cNvPr>
            <p:cNvSpPr txBox="1">
              <a:spLocks/>
            </p:cNvSpPr>
            <p:nvPr/>
          </p:nvSpPr>
          <p:spPr>
            <a:xfrm>
              <a:off x="2161329" y="2435696"/>
              <a:ext cx="7869340" cy="2558222"/>
            </a:xfrm>
            <a:prstGeom prst="rect">
              <a:avLst/>
            </a:prstGeom>
          </p:spPr>
          <p:txBody>
            <a:bodyPr vert="horz" lIns="51435" tIns="25718" rIns="51435" bIns="25718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2881" indent="-192881" algn="ctr" defTabSz="257175" fontAlgn="auto">
                <a:spcAft>
                  <a:spcPts val="0"/>
                </a:spcAft>
                <a:defRPr/>
              </a:pPr>
              <a:endParaRPr lang="en-US" sz="1519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 algn="ctr" defTabSz="257175" fontAlgn="auto">
                <a:spcAft>
                  <a:spcPts val="0"/>
                </a:spcAft>
                <a:buNone/>
                <a:defRPr/>
              </a:pPr>
              <a:endParaRPr lang="en-US" sz="1519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0460E9D0-EED9-AD27-CDF5-271F6A299444}"/>
                </a:ext>
              </a:extLst>
            </p:cNvPr>
            <p:cNvSpPr/>
            <p:nvPr/>
          </p:nvSpPr>
          <p:spPr>
            <a:xfrm>
              <a:off x="2644989" y="1636256"/>
              <a:ext cx="6639677" cy="45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2025" dirty="0" err="1">
                  <a:solidFill>
                    <a:prstClr val="white">
                      <a:lumMod val="50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David‘s</a:t>
              </a:r>
              <a:r>
                <a:rPr lang="cs-CZ" sz="2025" dirty="0">
                  <a:solidFill>
                    <a:prstClr val="white">
                      <a:lumMod val="50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video/</a:t>
              </a:r>
              <a:r>
                <a:rPr lang="cs-CZ" sz="2025" dirty="0" err="1">
                  <a:solidFill>
                    <a:prstClr val="white">
                      <a:lumMod val="50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slides</a:t>
              </a:r>
              <a:endParaRPr lang="en-GB" sz="2025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7" name="Picture 5" descr="parametr-lat2">
              <a:extLst>
                <a:ext uri="{FF2B5EF4-FFF2-40B4-BE49-F238E27FC236}">
                  <a16:creationId xmlns:a16="http://schemas.microsoft.com/office/drawing/2014/main" id="{ECE6C281-67D7-7F1A-02B9-9F89F08DE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55563" y="1138806"/>
              <a:ext cx="5618527" cy="4213895"/>
            </a:xfrm>
            <a:prstGeom prst="rect">
              <a:avLst/>
            </a:prstGeom>
            <a:noFill/>
          </p:spPr>
        </p:pic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192253C7-BB74-399A-0607-8192348E05DE}"/>
                </a:ext>
              </a:extLst>
            </p:cNvPr>
            <p:cNvSpPr/>
            <p:nvPr/>
          </p:nvSpPr>
          <p:spPr bwMode="auto">
            <a:xfrm>
              <a:off x="5964825" y="3714807"/>
              <a:ext cx="540060" cy="432006"/>
            </a:xfrm>
            <a:prstGeom prst="rect">
              <a:avLst/>
            </a:prstGeom>
            <a:solidFill>
              <a:srgbClr val="00C0B3"/>
            </a:solidFill>
            <a:ln w="12700" cap="sq" cmpd="sng" algn="ctr">
              <a:solidFill>
                <a:srgbClr val="70CDC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 defTabSz="5143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013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+mn-ea"/>
                </a:rPr>
                <a:t>  </a:t>
              </a:r>
              <a:r>
                <a:rPr lang="cs-CZ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ea typeface="+mn-ea"/>
                </a:rPr>
                <a:t>B</a:t>
              </a:r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0E5D3CB2-A29F-C3FE-8F10-30C4AC3309B3}"/>
                </a:ext>
              </a:extLst>
            </p:cNvPr>
            <p:cNvSpPr/>
            <p:nvPr/>
          </p:nvSpPr>
          <p:spPr bwMode="auto">
            <a:xfrm>
              <a:off x="7255308" y="4249592"/>
              <a:ext cx="1134126" cy="432048"/>
            </a:xfrm>
            <a:prstGeom prst="rect">
              <a:avLst/>
            </a:prstGeom>
            <a:solidFill>
              <a:srgbClr val="00C0B3"/>
            </a:solidFill>
            <a:ln w="12700" cap="sq" cmpd="sng" algn="ctr">
              <a:solidFill>
                <a:srgbClr val="70CDC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 defTabSz="5143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013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+mn-ea"/>
                </a:rPr>
                <a:t>  </a:t>
              </a:r>
              <a:r>
                <a:rPr lang="cs-CZ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  <a:ea typeface="+mn-ea"/>
                </a:rPr>
                <a:t>C 1 - 2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03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B5ECFB-589A-3EA6-610E-95010F8E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64D81A9-387E-F31F-3BCB-5A54396E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Declarations</a:t>
            </a:r>
            <a:r>
              <a:rPr lang="cs-CZ" dirty="0"/>
              <a:t> of </a:t>
            </a:r>
            <a:r>
              <a:rPr lang="cs-CZ" dirty="0" err="1"/>
              <a:t>interests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004510-6DBD-CE5F-6330-A62E1CC8DD6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authors declare no conflict of interest.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cs-CZ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1966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6A52C-17FF-38B4-F28B-CCA349A6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aram_01">
            <a:hlinkClick r:id="" action="ppaction://media"/>
            <a:extLst>
              <a:ext uri="{FF2B5EF4-FFF2-40B4-BE49-F238E27FC236}">
                <a16:creationId xmlns:a16="http://schemas.microsoft.com/office/drawing/2014/main" id="{9A14683D-800A-1945-6292-54D8AA631C4B}"/>
              </a:ext>
            </a:extLst>
          </p:cNvPr>
          <p:cNvPicPr>
            <a:picLocks noGrp="1" noChangeAspect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696" cy="514350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9F405C4-8A7B-F7AD-1F9E-8E58CD44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7C5DEB-1F0D-3505-5049-234F5565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C73F0710-A3EA-93D6-B948-F18F8BDA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GB" sz="1800" b="1" dirty="0"/>
              <a:t>ESGO-ESTRO-ESP CERVICAL CANCER GUIDELINES (2023)</a:t>
            </a:r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9CD67D-FE1B-B346-81AD-118B5DA317C4}"/>
              </a:ext>
            </a:extLst>
          </p:cNvPr>
          <p:cNvSpPr txBox="1"/>
          <p:nvPr/>
        </p:nvSpPr>
        <p:spPr>
          <a:xfrm>
            <a:off x="5874025" y="4821591"/>
            <a:ext cx="2675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BlinkMacSystemFont"/>
              </a:rPr>
              <a:t>Int J </a:t>
            </a:r>
            <a:r>
              <a:rPr lang="en-GB" sz="1000" i="1" dirty="0" err="1">
                <a:solidFill>
                  <a:schemeClr val="bg1"/>
                </a:solidFill>
                <a:latin typeface="BlinkMacSystemFont"/>
              </a:rPr>
              <a:t>Gynecol</a:t>
            </a:r>
            <a:r>
              <a:rPr lang="en-GB" sz="1000" i="1" dirty="0">
                <a:solidFill>
                  <a:schemeClr val="bg1"/>
                </a:solidFill>
                <a:latin typeface="BlinkMacSystemFont"/>
              </a:rPr>
              <a:t> Cancer. 2023 May 1;33(5):649-666</a:t>
            </a:r>
            <a:endParaRPr lang="en-GB" sz="1000" i="1" dirty="0">
              <a:solidFill>
                <a:schemeClr val="bg1"/>
              </a:solidFill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277A81B2-9E5F-9857-1EE8-8C0961D0B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37" y="731281"/>
            <a:ext cx="5874011" cy="3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5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7829A4-2C84-61E7-9FAE-9EC1F515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52C88D-F26B-EBA5-5A34-86047DF8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9" t="13882" r="8230" b="-585"/>
          <a:stretch/>
        </p:blipFill>
        <p:spPr>
          <a:xfrm>
            <a:off x="790889" y="166255"/>
            <a:ext cx="7195452" cy="4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35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2E3694-3E35-9E27-8AE0-2E9AA03F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888DFE0-C60C-2685-98EB-29E172B1B256}"/>
              </a:ext>
            </a:extLst>
          </p:cNvPr>
          <p:cNvSpPr txBox="1">
            <a:spLocks/>
          </p:cNvSpPr>
          <p:nvPr/>
        </p:nvSpPr>
        <p:spPr>
          <a:xfrm>
            <a:off x="347199" y="58312"/>
            <a:ext cx="844960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cs typeface="HAALBM+ArialMT"/>
              </a:rPr>
              <a:t>Surgical management of IB stage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55ED3E-728A-668E-5033-CC79896C7AF4}"/>
              </a:ext>
            </a:extLst>
          </p:cNvPr>
          <p:cNvSpPr txBox="1"/>
          <p:nvPr/>
        </p:nvSpPr>
        <p:spPr>
          <a:xfrm>
            <a:off x="4914313" y="1412651"/>
            <a:ext cx="17476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IR  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N0;&gt;4cm OR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2-4 cm + RF</a:t>
            </a: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b="1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+ PLND</a:t>
            </a:r>
          </a:p>
          <a:p>
            <a:pPr algn="ctr" defTabSz="685783">
              <a:defRPr/>
            </a:pPr>
            <a:r>
              <a:rPr lang="cs-CZ" sz="1200" b="1" dirty="0">
                <a:solidFill>
                  <a:srgbClr val="FF0000"/>
                </a:solidFill>
                <a:latin typeface="+mj-lt"/>
                <a:cs typeface="Arial" charset="0"/>
              </a:rPr>
              <a:t>RH C2</a:t>
            </a: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+/- </a:t>
            </a: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adj</a:t>
            </a: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 RT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AAE1ED-6B87-9B18-F660-6C5B4C3B0135}"/>
              </a:ext>
            </a:extLst>
          </p:cNvPr>
          <p:cNvSpPr txBox="1"/>
          <p:nvPr/>
        </p:nvSpPr>
        <p:spPr>
          <a:xfrm>
            <a:off x="2365482" y="1417795"/>
            <a:ext cx="16750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VLR</a:t>
            </a:r>
          </a:p>
          <a:p>
            <a:pPr defTabSz="685783">
              <a:defRPr/>
            </a:pPr>
            <a:r>
              <a:rPr lang="cs-CZ" sz="1400" b="1" dirty="0">
                <a:solidFill>
                  <a:srgbClr val="EF426F"/>
                </a:solidFill>
                <a:latin typeface="+mj-lt"/>
                <a:cs typeface="Arial" charset="0"/>
              </a:rPr>
              <a:t>         </a:t>
            </a:r>
            <a:r>
              <a:rPr lang="cs-CZ" sz="1400" dirty="0">
                <a:latin typeface="+mj-lt"/>
                <a:cs typeface="Arial" charset="0"/>
              </a:rPr>
              <a:t>N0;&lt; 2 cm</a:t>
            </a:r>
          </a:p>
          <a:p>
            <a:pPr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+ PLND</a:t>
            </a:r>
          </a:p>
          <a:p>
            <a:pPr algn="ctr" defTabSz="685783">
              <a:defRPr/>
            </a:pPr>
            <a:r>
              <a:rPr lang="cs-CZ" sz="1200" b="1" dirty="0">
                <a:solidFill>
                  <a:srgbClr val="FF0000"/>
                </a:solidFill>
                <a:latin typeface="+mj-lt"/>
                <a:cs typeface="Arial" charset="0"/>
              </a:rPr>
              <a:t>RH C1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C9320D-F2F2-BFC3-1964-83B22F1B3188}"/>
              </a:ext>
            </a:extLst>
          </p:cNvPr>
          <p:cNvSpPr txBox="1"/>
          <p:nvPr/>
        </p:nvSpPr>
        <p:spPr>
          <a:xfrm>
            <a:off x="4209664" y="1404028"/>
            <a:ext cx="917239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LR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N0;2-4cm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No RF</a:t>
            </a: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+ PLND</a:t>
            </a:r>
          </a:p>
          <a:p>
            <a:pPr algn="ctr" defTabSz="685783">
              <a:defRPr/>
            </a:pPr>
            <a:r>
              <a:rPr lang="cs-CZ" sz="1200" b="1" dirty="0">
                <a:solidFill>
                  <a:srgbClr val="FF0000"/>
                </a:solidFill>
                <a:latin typeface="+mj-lt"/>
                <a:cs typeface="Arial" charset="0"/>
              </a:rPr>
              <a:t>RH C1/C2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A28995-0653-9241-1981-C3174049424F}"/>
              </a:ext>
            </a:extLst>
          </p:cNvPr>
          <p:cNvSpPr txBox="1"/>
          <p:nvPr/>
        </p:nvSpPr>
        <p:spPr>
          <a:xfrm>
            <a:off x="1439792" y="1412651"/>
            <a:ext cx="93339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VVLR</a:t>
            </a:r>
          </a:p>
          <a:p>
            <a:pPr defTabSz="685783">
              <a:defRPr/>
            </a:pPr>
            <a:r>
              <a:rPr lang="cs-CZ" sz="1400" dirty="0">
                <a:solidFill>
                  <a:srgbClr val="00B050"/>
                </a:solidFill>
                <a:latin typeface="+mj-lt"/>
                <a:cs typeface="Arial" charset="0"/>
              </a:rPr>
              <a:t>      </a:t>
            </a:r>
            <a:r>
              <a:rPr lang="cs-CZ" sz="1400" dirty="0">
                <a:latin typeface="+mj-lt"/>
                <a:cs typeface="Arial" charset="0"/>
              </a:rPr>
              <a:t>N0; IA</a:t>
            </a: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</a:t>
            </a: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SH </a:t>
            </a: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or</a:t>
            </a: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 CONE</a:t>
            </a:r>
          </a:p>
          <a:p>
            <a:pPr algn="ctr" defTabSz="685783">
              <a:defRPr/>
            </a:pPr>
            <a:r>
              <a:rPr lang="cs-CZ" sz="1200" b="1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A75EA26-79BB-BA06-CCD7-182CAE7620A8}"/>
              </a:ext>
            </a:extLst>
          </p:cNvPr>
          <p:cNvSpPr txBox="1"/>
          <p:nvPr/>
        </p:nvSpPr>
        <p:spPr>
          <a:xfrm>
            <a:off x="6102712" y="1404146"/>
            <a:ext cx="17476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HR  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N1; IIB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b="1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Chemo</a:t>
            </a: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-</a:t>
            </a:r>
          </a:p>
          <a:p>
            <a:pPr algn="ctr" defTabSz="685783">
              <a:defRPr/>
            </a:pP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radiation</a:t>
            </a: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14" name="Šipka dolů 11">
            <a:extLst>
              <a:ext uri="{FF2B5EF4-FFF2-40B4-BE49-F238E27FC236}">
                <a16:creationId xmlns:a16="http://schemas.microsoft.com/office/drawing/2014/main" id="{F47D0CFB-0A01-A30C-6C8A-41600862A97F}"/>
              </a:ext>
            </a:extLst>
          </p:cNvPr>
          <p:cNvSpPr/>
          <p:nvPr/>
        </p:nvSpPr>
        <p:spPr>
          <a:xfrm>
            <a:off x="10169773" y="3304098"/>
            <a:ext cx="223627" cy="1402103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D06E88C0-FA0B-B953-D484-2C1BEA55619E}"/>
              </a:ext>
            </a:extLst>
          </p:cNvPr>
          <p:cNvCxnSpPr>
            <a:cxnSpLocks/>
          </p:cNvCxnSpPr>
          <p:nvPr/>
        </p:nvCxnSpPr>
        <p:spPr>
          <a:xfrm>
            <a:off x="2504774" y="1028720"/>
            <a:ext cx="0" cy="292997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Šipka dolů 11">
            <a:extLst>
              <a:ext uri="{FF2B5EF4-FFF2-40B4-BE49-F238E27FC236}">
                <a16:creationId xmlns:a16="http://schemas.microsoft.com/office/drawing/2014/main" id="{BF7AC04F-E1E4-A064-C19A-CD09ECBB754B}"/>
              </a:ext>
            </a:extLst>
          </p:cNvPr>
          <p:cNvSpPr/>
          <p:nvPr/>
        </p:nvSpPr>
        <p:spPr>
          <a:xfrm>
            <a:off x="4571555" y="2178028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Šipka dolů 11">
            <a:extLst>
              <a:ext uri="{FF2B5EF4-FFF2-40B4-BE49-F238E27FC236}">
                <a16:creationId xmlns:a16="http://schemas.microsoft.com/office/drawing/2014/main" id="{78B115B1-5989-3CDA-D8EB-BC5DD6B1EABC}"/>
              </a:ext>
            </a:extLst>
          </p:cNvPr>
          <p:cNvSpPr/>
          <p:nvPr/>
        </p:nvSpPr>
        <p:spPr>
          <a:xfrm>
            <a:off x="5762096" y="2183793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8" name="Pravá složená závorka 27">
            <a:extLst>
              <a:ext uri="{FF2B5EF4-FFF2-40B4-BE49-F238E27FC236}">
                <a16:creationId xmlns:a16="http://schemas.microsoft.com/office/drawing/2014/main" id="{363DBEA7-7409-600B-964D-C18025E8895B}"/>
              </a:ext>
            </a:extLst>
          </p:cNvPr>
          <p:cNvSpPr/>
          <p:nvPr/>
        </p:nvSpPr>
        <p:spPr>
          <a:xfrm rot="16200000">
            <a:off x="3540295" y="-1268059"/>
            <a:ext cx="754479" cy="4955487"/>
          </a:xfrm>
          <a:prstGeom prst="rightBrace">
            <a:avLst/>
          </a:prstGeom>
          <a:ln>
            <a:solidFill>
              <a:srgbClr val="C0002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dolů 11">
            <a:extLst>
              <a:ext uri="{FF2B5EF4-FFF2-40B4-BE49-F238E27FC236}">
                <a16:creationId xmlns:a16="http://schemas.microsoft.com/office/drawing/2014/main" id="{EF924D5B-F310-5116-E9A8-E16E3C4E5669}"/>
              </a:ext>
            </a:extLst>
          </p:cNvPr>
          <p:cNvSpPr/>
          <p:nvPr/>
        </p:nvSpPr>
        <p:spPr>
          <a:xfrm>
            <a:off x="3084012" y="2184504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Šipka dolů 11">
            <a:extLst>
              <a:ext uri="{FF2B5EF4-FFF2-40B4-BE49-F238E27FC236}">
                <a16:creationId xmlns:a16="http://schemas.microsoft.com/office/drawing/2014/main" id="{DA4B2902-093B-998D-AA53-4B4C8F91C961}"/>
              </a:ext>
            </a:extLst>
          </p:cNvPr>
          <p:cNvSpPr/>
          <p:nvPr/>
        </p:nvSpPr>
        <p:spPr>
          <a:xfrm>
            <a:off x="1848132" y="2184504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Šipka dolů 11">
            <a:extLst>
              <a:ext uri="{FF2B5EF4-FFF2-40B4-BE49-F238E27FC236}">
                <a16:creationId xmlns:a16="http://schemas.microsoft.com/office/drawing/2014/main" id="{F9ED1F5D-BC61-F9D1-F056-84086BE7F538}"/>
              </a:ext>
            </a:extLst>
          </p:cNvPr>
          <p:cNvSpPr/>
          <p:nvPr/>
        </p:nvSpPr>
        <p:spPr>
          <a:xfrm>
            <a:off x="6937815" y="2178028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213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2E3694-3E35-9E27-8AE0-2E9AA03F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888DFE0-C60C-2685-98EB-29E172B1B256}"/>
              </a:ext>
            </a:extLst>
          </p:cNvPr>
          <p:cNvSpPr txBox="1">
            <a:spLocks/>
          </p:cNvSpPr>
          <p:nvPr/>
        </p:nvSpPr>
        <p:spPr>
          <a:xfrm>
            <a:off x="347199" y="58312"/>
            <a:ext cx="844960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cs typeface="HAALBM+ArialMT"/>
              </a:rPr>
              <a:t>Surgical management of IB stage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55ED3E-728A-668E-5033-CC79896C7AF4}"/>
              </a:ext>
            </a:extLst>
          </p:cNvPr>
          <p:cNvSpPr txBox="1"/>
          <p:nvPr/>
        </p:nvSpPr>
        <p:spPr>
          <a:xfrm>
            <a:off x="4914313" y="1412651"/>
            <a:ext cx="17476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IR  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N0;&gt;4cm OR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2-4 cm + RF</a:t>
            </a: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b="1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+ PLND</a:t>
            </a:r>
          </a:p>
          <a:p>
            <a:pPr algn="ctr" defTabSz="685783">
              <a:defRPr/>
            </a:pPr>
            <a:r>
              <a:rPr lang="cs-CZ" sz="1200" b="1" dirty="0">
                <a:solidFill>
                  <a:srgbClr val="FF0000"/>
                </a:solidFill>
                <a:latin typeface="+mj-lt"/>
                <a:cs typeface="Arial" charset="0"/>
              </a:rPr>
              <a:t>RH C2</a:t>
            </a: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OR</a:t>
            </a:r>
          </a:p>
          <a:p>
            <a:pPr algn="ctr" defTabSz="685783">
              <a:defRPr/>
            </a:pP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Chemoradiation</a:t>
            </a: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AAE1ED-6B87-9B18-F660-6C5B4C3B0135}"/>
              </a:ext>
            </a:extLst>
          </p:cNvPr>
          <p:cNvSpPr txBox="1"/>
          <p:nvPr/>
        </p:nvSpPr>
        <p:spPr>
          <a:xfrm>
            <a:off x="2297605" y="1406696"/>
            <a:ext cx="16750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cs-CZ" sz="1600" b="1" dirty="0">
                <a:solidFill>
                  <a:prstClr val="black"/>
                </a:solidFill>
                <a:latin typeface="+mj-lt"/>
                <a:cs typeface="Arial" charset="0"/>
              </a:rPr>
              <a:t>VLR</a:t>
            </a:r>
          </a:p>
          <a:p>
            <a:pPr defTabSz="685783">
              <a:defRPr/>
            </a:pPr>
            <a:r>
              <a:rPr lang="cs-CZ" sz="1400" b="1" dirty="0">
                <a:solidFill>
                  <a:srgbClr val="EF426F"/>
                </a:solidFill>
                <a:latin typeface="+mj-lt"/>
                <a:cs typeface="Arial" charset="0"/>
              </a:rPr>
              <a:t>         </a:t>
            </a:r>
            <a:r>
              <a:rPr lang="cs-CZ" sz="1400" dirty="0">
                <a:latin typeface="+mj-lt"/>
                <a:cs typeface="Arial" charset="0"/>
              </a:rPr>
              <a:t>N0;&lt; 2 cm</a:t>
            </a:r>
          </a:p>
          <a:p>
            <a:pPr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9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</a:t>
            </a: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SH or CONE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C9320D-F2F2-BFC3-1964-83B22F1B3188}"/>
              </a:ext>
            </a:extLst>
          </p:cNvPr>
          <p:cNvSpPr txBox="1"/>
          <p:nvPr/>
        </p:nvSpPr>
        <p:spPr>
          <a:xfrm>
            <a:off x="4209664" y="1404028"/>
            <a:ext cx="917239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LR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N0;2-4cm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No RF</a:t>
            </a: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+ PLND</a:t>
            </a:r>
          </a:p>
          <a:p>
            <a:pPr algn="ctr" defTabSz="685783">
              <a:defRPr/>
            </a:pPr>
            <a:r>
              <a:rPr lang="cs-CZ" sz="1200" b="1" dirty="0">
                <a:solidFill>
                  <a:srgbClr val="FF0000"/>
                </a:solidFill>
                <a:latin typeface="+mj-lt"/>
                <a:cs typeface="Arial" charset="0"/>
              </a:rPr>
              <a:t>RH C1/C2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A28995-0653-9241-1981-C3174049424F}"/>
              </a:ext>
            </a:extLst>
          </p:cNvPr>
          <p:cNvSpPr txBox="1"/>
          <p:nvPr/>
        </p:nvSpPr>
        <p:spPr>
          <a:xfrm>
            <a:off x="1439792" y="1412651"/>
            <a:ext cx="93339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VVLR</a:t>
            </a:r>
          </a:p>
          <a:p>
            <a:pPr defTabSz="685783">
              <a:defRPr/>
            </a:pPr>
            <a:r>
              <a:rPr lang="cs-CZ" sz="1400" dirty="0">
                <a:solidFill>
                  <a:srgbClr val="00B050"/>
                </a:solidFill>
                <a:latin typeface="+mj-lt"/>
                <a:cs typeface="Arial" charset="0"/>
              </a:rPr>
              <a:t>      </a:t>
            </a:r>
            <a:r>
              <a:rPr lang="cs-CZ" sz="1400" dirty="0">
                <a:latin typeface="+mj-lt"/>
                <a:cs typeface="Arial" charset="0"/>
              </a:rPr>
              <a:t>N0; IA</a:t>
            </a: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SLN </a:t>
            </a: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SH </a:t>
            </a: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or</a:t>
            </a: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 CONE</a:t>
            </a:r>
          </a:p>
          <a:p>
            <a:pPr algn="ctr" defTabSz="685783">
              <a:defRPr/>
            </a:pPr>
            <a:r>
              <a:rPr lang="cs-CZ" sz="1200" b="1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  <a:p>
            <a:pPr algn="ctr" defTabSz="685783">
              <a:defRPr/>
            </a:pP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A75EA26-79BB-BA06-CCD7-182CAE7620A8}"/>
              </a:ext>
            </a:extLst>
          </p:cNvPr>
          <p:cNvSpPr txBox="1"/>
          <p:nvPr/>
        </p:nvSpPr>
        <p:spPr>
          <a:xfrm>
            <a:off x="6102712" y="1404146"/>
            <a:ext cx="17476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HR  </a:t>
            </a:r>
          </a:p>
          <a:p>
            <a:pPr algn="ctr" defTabSz="685783">
              <a:defRPr/>
            </a:pPr>
            <a:r>
              <a:rPr lang="cs-CZ" sz="1400" dirty="0">
                <a:latin typeface="+mj-lt"/>
                <a:cs typeface="Arial" charset="0"/>
              </a:rPr>
              <a:t>N1; IIB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b="1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endParaRPr lang="cs-CZ" sz="12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 defTabSz="685783">
              <a:defRPr/>
            </a:pP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Chemo</a:t>
            </a:r>
            <a:r>
              <a:rPr lang="cs-CZ" sz="1200" dirty="0">
                <a:solidFill>
                  <a:prstClr val="black"/>
                </a:solidFill>
                <a:latin typeface="+mj-lt"/>
                <a:cs typeface="Arial" charset="0"/>
              </a:rPr>
              <a:t>-</a:t>
            </a:r>
          </a:p>
          <a:p>
            <a:pPr algn="ctr" defTabSz="685783">
              <a:defRPr/>
            </a:pPr>
            <a:r>
              <a:rPr lang="cs-CZ" sz="1200" dirty="0" err="1">
                <a:solidFill>
                  <a:prstClr val="black"/>
                </a:solidFill>
                <a:latin typeface="+mj-lt"/>
                <a:cs typeface="Arial" charset="0"/>
              </a:rPr>
              <a:t>radiation</a:t>
            </a:r>
            <a:endParaRPr lang="cs-CZ" sz="1200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14" name="Šipka dolů 11">
            <a:extLst>
              <a:ext uri="{FF2B5EF4-FFF2-40B4-BE49-F238E27FC236}">
                <a16:creationId xmlns:a16="http://schemas.microsoft.com/office/drawing/2014/main" id="{F47D0CFB-0A01-A30C-6C8A-41600862A97F}"/>
              </a:ext>
            </a:extLst>
          </p:cNvPr>
          <p:cNvSpPr/>
          <p:nvPr/>
        </p:nvSpPr>
        <p:spPr>
          <a:xfrm>
            <a:off x="10169773" y="3304098"/>
            <a:ext cx="223627" cy="1402103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D06E88C0-FA0B-B953-D484-2C1BEA55619E}"/>
              </a:ext>
            </a:extLst>
          </p:cNvPr>
          <p:cNvCxnSpPr>
            <a:cxnSpLocks/>
          </p:cNvCxnSpPr>
          <p:nvPr/>
        </p:nvCxnSpPr>
        <p:spPr>
          <a:xfrm>
            <a:off x="3913697" y="1106764"/>
            <a:ext cx="0" cy="292997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Šipka dolů 11">
            <a:extLst>
              <a:ext uri="{FF2B5EF4-FFF2-40B4-BE49-F238E27FC236}">
                <a16:creationId xmlns:a16="http://schemas.microsoft.com/office/drawing/2014/main" id="{BF7AC04F-E1E4-A064-C19A-CD09ECBB754B}"/>
              </a:ext>
            </a:extLst>
          </p:cNvPr>
          <p:cNvSpPr/>
          <p:nvPr/>
        </p:nvSpPr>
        <p:spPr>
          <a:xfrm>
            <a:off x="4571555" y="2178028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Šipka dolů 11">
            <a:extLst>
              <a:ext uri="{FF2B5EF4-FFF2-40B4-BE49-F238E27FC236}">
                <a16:creationId xmlns:a16="http://schemas.microsoft.com/office/drawing/2014/main" id="{78B115B1-5989-3CDA-D8EB-BC5DD6B1EABC}"/>
              </a:ext>
            </a:extLst>
          </p:cNvPr>
          <p:cNvSpPr/>
          <p:nvPr/>
        </p:nvSpPr>
        <p:spPr>
          <a:xfrm>
            <a:off x="5762096" y="2183793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8" name="Pravá složená závorka 27">
            <a:extLst>
              <a:ext uri="{FF2B5EF4-FFF2-40B4-BE49-F238E27FC236}">
                <a16:creationId xmlns:a16="http://schemas.microsoft.com/office/drawing/2014/main" id="{363DBEA7-7409-600B-964D-C18025E8895B}"/>
              </a:ext>
            </a:extLst>
          </p:cNvPr>
          <p:cNvSpPr/>
          <p:nvPr/>
        </p:nvSpPr>
        <p:spPr>
          <a:xfrm rot="16200000">
            <a:off x="3540295" y="-1268059"/>
            <a:ext cx="754479" cy="4955487"/>
          </a:xfrm>
          <a:prstGeom prst="rightBrace">
            <a:avLst/>
          </a:prstGeom>
          <a:ln>
            <a:solidFill>
              <a:srgbClr val="C0002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dolů 11">
            <a:extLst>
              <a:ext uri="{FF2B5EF4-FFF2-40B4-BE49-F238E27FC236}">
                <a16:creationId xmlns:a16="http://schemas.microsoft.com/office/drawing/2014/main" id="{EF924D5B-F310-5116-E9A8-E16E3C4E5669}"/>
              </a:ext>
            </a:extLst>
          </p:cNvPr>
          <p:cNvSpPr/>
          <p:nvPr/>
        </p:nvSpPr>
        <p:spPr>
          <a:xfrm>
            <a:off x="3084012" y="2184504"/>
            <a:ext cx="77405" cy="288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Šipka dolů 11">
            <a:extLst>
              <a:ext uri="{FF2B5EF4-FFF2-40B4-BE49-F238E27FC236}">
                <a16:creationId xmlns:a16="http://schemas.microsoft.com/office/drawing/2014/main" id="{DA4B2902-093B-998D-AA53-4B4C8F91C961}"/>
              </a:ext>
            </a:extLst>
          </p:cNvPr>
          <p:cNvSpPr/>
          <p:nvPr/>
        </p:nvSpPr>
        <p:spPr>
          <a:xfrm>
            <a:off x="1848132" y="2184504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Šipka dolů 11">
            <a:extLst>
              <a:ext uri="{FF2B5EF4-FFF2-40B4-BE49-F238E27FC236}">
                <a16:creationId xmlns:a16="http://schemas.microsoft.com/office/drawing/2014/main" id="{EB2F0A9D-EC75-EC1F-989B-DB10ECE13D24}"/>
              </a:ext>
            </a:extLst>
          </p:cNvPr>
          <p:cNvSpPr/>
          <p:nvPr/>
        </p:nvSpPr>
        <p:spPr>
          <a:xfrm>
            <a:off x="3077838" y="2854083"/>
            <a:ext cx="77405" cy="432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C09EB30-2F62-44A1-CFCE-611F0EA7192A}"/>
              </a:ext>
            </a:extLst>
          </p:cNvPr>
          <p:cNvSpPr txBox="1"/>
          <p:nvPr/>
        </p:nvSpPr>
        <p:spPr>
          <a:xfrm>
            <a:off x="2773401" y="2517108"/>
            <a:ext cx="68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cs-CZ" sz="1400" b="1" dirty="0">
                <a:solidFill>
                  <a:prstClr val="black"/>
                </a:solidFill>
                <a:latin typeface="+mj-lt"/>
                <a:cs typeface="Arial" charset="0"/>
              </a:rPr>
              <a:t>SHAPE</a:t>
            </a:r>
          </a:p>
        </p:txBody>
      </p:sp>
      <p:sp>
        <p:nvSpPr>
          <p:cNvPr id="10" name="Šipka dolů 11">
            <a:extLst>
              <a:ext uri="{FF2B5EF4-FFF2-40B4-BE49-F238E27FC236}">
                <a16:creationId xmlns:a16="http://schemas.microsoft.com/office/drawing/2014/main" id="{C5D342AA-34D1-6641-69C9-F734F684F5DF}"/>
              </a:ext>
            </a:extLst>
          </p:cNvPr>
          <p:cNvSpPr/>
          <p:nvPr/>
        </p:nvSpPr>
        <p:spPr>
          <a:xfrm>
            <a:off x="6937815" y="2178028"/>
            <a:ext cx="77405" cy="1049000"/>
          </a:xfrm>
          <a:prstGeom prst="downArrow">
            <a:avLst/>
          </a:prstGeom>
          <a:solidFill>
            <a:srgbClr val="C00000"/>
          </a:solidFill>
          <a:ln>
            <a:solidFill>
              <a:srgbClr val="C0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cs-CZ" sz="120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2112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95D586-4F48-5173-F733-489586A0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354556A-BFAD-2237-E1A8-372898D1D573}"/>
              </a:ext>
            </a:extLst>
          </p:cNvPr>
          <p:cNvSpPr txBox="1">
            <a:spLocks/>
          </p:cNvSpPr>
          <p:nvPr/>
        </p:nvSpPr>
        <p:spPr>
          <a:xfrm>
            <a:off x="347199" y="58312"/>
            <a:ext cx="844960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457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cap="all" dirty="0">
                <a:latin typeface="Calibri" panose="020F0502020204030204"/>
                <a:ea typeface="+mn-ea"/>
              </a:rPr>
              <a:t>INNOVATIONS </a:t>
            </a:r>
            <a:endParaRPr lang="en-US" sz="2400" b="1" cap="all" dirty="0">
              <a:latin typeface="Calibri" panose="020F0502020204030204"/>
              <a:ea typeface="+mn-ea"/>
            </a:endParaRPr>
          </a:p>
        </p:txBody>
      </p:sp>
      <p:sp>
        <p:nvSpPr>
          <p:cNvPr id="14" name="Zástupný text 1">
            <a:extLst>
              <a:ext uri="{FF2B5EF4-FFF2-40B4-BE49-F238E27FC236}">
                <a16:creationId xmlns:a16="http://schemas.microsoft.com/office/drawing/2014/main" id="{DC121B8A-A863-AA93-6632-5325672A9960}"/>
              </a:ext>
            </a:extLst>
          </p:cNvPr>
          <p:cNvSpPr txBox="1">
            <a:spLocks/>
          </p:cNvSpPr>
          <p:nvPr/>
        </p:nvSpPr>
        <p:spPr>
          <a:xfrm>
            <a:off x="367118" y="1086909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dirty="0"/>
              <a:t>De-</a:t>
            </a:r>
            <a:r>
              <a:rPr lang="cs-CZ" sz="2000" dirty="0" err="1"/>
              <a:t>escalation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radical</a:t>
            </a:r>
            <a:r>
              <a:rPr lang="cs-CZ" sz="2000" dirty="0"/>
              <a:t> </a:t>
            </a:r>
            <a:r>
              <a:rPr lang="cs-CZ" sz="2000" dirty="0" err="1"/>
              <a:t>surgical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r>
              <a:rPr lang="cs-CZ" sz="2000" dirty="0"/>
              <a:t> in early </a:t>
            </a:r>
            <a:r>
              <a:rPr lang="cs-CZ" sz="2000" dirty="0" err="1"/>
              <a:t>stages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FF0000"/>
                </a:solidFill>
              </a:rPr>
              <a:t>Fertility sparing treatment </a:t>
            </a:r>
            <a:endParaRPr lang="cs-CZ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dirty="0" err="1"/>
              <a:t>Improvement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radiotherapy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Immunotherapy</a:t>
            </a:r>
            <a:r>
              <a:rPr lang="cs-CZ" sz="2000" dirty="0"/>
              <a:t> in </a:t>
            </a:r>
            <a:r>
              <a:rPr lang="cs-CZ" sz="2000" dirty="0" err="1"/>
              <a:t>advanced</a:t>
            </a:r>
            <a:r>
              <a:rPr lang="cs-CZ" sz="2000" dirty="0"/>
              <a:t> and </a:t>
            </a:r>
            <a:r>
              <a:rPr lang="cs-CZ" sz="2000" dirty="0" err="1"/>
              <a:t>recurrent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r>
              <a:rPr lang="cs-CZ" sz="2000" dirty="0"/>
              <a:t> </a:t>
            </a:r>
          </a:p>
          <a:p>
            <a:pPr>
              <a:lnSpc>
                <a:spcPct val="150000"/>
              </a:lnSpc>
            </a:pPr>
            <a:r>
              <a:rPr lang="cs-CZ" sz="2000" dirty="0" err="1"/>
              <a:t>Future</a:t>
            </a:r>
            <a:r>
              <a:rPr lang="cs-CZ" sz="2000" dirty="0"/>
              <a:t> </a:t>
            </a:r>
            <a:r>
              <a:rPr lang="cs-CZ" sz="2000" dirty="0" err="1"/>
              <a:t>trends</a:t>
            </a:r>
            <a:r>
              <a:rPr lang="cs-CZ" sz="2000" dirty="0"/>
              <a:t> </a:t>
            </a:r>
            <a:endParaRPr lang="en-GB" sz="20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00415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6CB307-C408-A602-AC08-FA3832DE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113" name="Obrázek 2112">
            <a:extLst>
              <a:ext uri="{FF2B5EF4-FFF2-40B4-BE49-F238E27FC236}">
                <a16:creationId xmlns:a16="http://schemas.microsoft.com/office/drawing/2014/main" id="{1A6E5722-BB6C-BCEF-3BC1-CABAE4F6D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283" y="218924"/>
            <a:ext cx="3275005" cy="43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2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33E7252C-F130-4A1B-8FA7-AD27982C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8131" name="Zástupný symbol pro obsah 3" descr="can-9-506fig1.jpg">
            <a:extLst>
              <a:ext uri="{FF2B5EF4-FFF2-40B4-BE49-F238E27FC236}">
                <a16:creationId xmlns:a16="http://schemas.microsoft.com/office/drawing/2014/main" id="{06F3D32D-B700-4A2B-AAFD-6803E5789F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803" y="195263"/>
            <a:ext cx="3499247" cy="4524375"/>
          </a:xfrm>
        </p:spPr>
      </p:pic>
      <p:sp>
        <p:nvSpPr>
          <p:cNvPr id="48132" name="TextovéPole 4">
            <a:extLst>
              <a:ext uri="{FF2B5EF4-FFF2-40B4-BE49-F238E27FC236}">
                <a16:creationId xmlns:a16="http://schemas.microsoft.com/office/drawing/2014/main" id="{A15D8C93-5762-4C67-97DB-1D89B4679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466" y="1815704"/>
            <a:ext cx="2808684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b="1" dirty="0">
                <a:solidFill>
                  <a:prstClr val="black"/>
                </a:solidFill>
              </a:rPr>
              <a:t>A = </a:t>
            </a:r>
            <a:r>
              <a:rPr lang="cs-CZ" altLang="en-US" b="1" dirty="0" err="1">
                <a:solidFill>
                  <a:prstClr val="black"/>
                </a:solidFill>
              </a:rPr>
              <a:t>conization</a:t>
            </a:r>
            <a:endParaRPr lang="cs-CZ" altLang="en-US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en-US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b="1" dirty="0">
                <a:solidFill>
                  <a:prstClr val="black"/>
                </a:solidFill>
              </a:rPr>
              <a:t>B = </a:t>
            </a:r>
            <a:r>
              <a:rPr lang="cs-CZ" altLang="en-US" b="1" dirty="0" err="1">
                <a:solidFill>
                  <a:prstClr val="black"/>
                </a:solidFill>
              </a:rPr>
              <a:t>simple</a:t>
            </a:r>
            <a:r>
              <a:rPr lang="cs-CZ" altLang="en-US" b="1" dirty="0">
                <a:solidFill>
                  <a:prstClr val="black"/>
                </a:solidFill>
              </a:rPr>
              <a:t> </a:t>
            </a:r>
            <a:r>
              <a:rPr lang="cs-CZ" altLang="en-US" b="1" dirty="0" err="1">
                <a:solidFill>
                  <a:prstClr val="black"/>
                </a:solidFill>
              </a:rPr>
              <a:t>trachelectomy</a:t>
            </a:r>
            <a:r>
              <a:rPr lang="cs-CZ" altLang="en-US" b="1" dirty="0">
                <a:solidFill>
                  <a:prstClr val="black"/>
                </a:solidFill>
              </a:rPr>
              <a:t> (ST)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en-US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b="1" dirty="0">
                <a:solidFill>
                  <a:prstClr val="black"/>
                </a:solidFill>
              </a:rPr>
              <a:t>C = </a:t>
            </a:r>
            <a:r>
              <a:rPr lang="cs-CZ" altLang="en-US" b="1" dirty="0" err="1">
                <a:solidFill>
                  <a:prstClr val="black"/>
                </a:solidFill>
              </a:rPr>
              <a:t>vaginal</a:t>
            </a:r>
            <a:r>
              <a:rPr lang="cs-CZ" altLang="en-US" b="1" dirty="0">
                <a:solidFill>
                  <a:prstClr val="black"/>
                </a:solidFill>
              </a:rPr>
              <a:t> </a:t>
            </a:r>
            <a:r>
              <a:rPr lang="cs-CZ" altLang="en-US" b="1" dirty="0" err="1">
                <a:solidFill>
                  <a:prstClr val="black"/>
                </a:solidFill>
              </a:rPr>
              <a:t>radical</a:t>
            </a:r>
            <a:r>
              <a:rPr lang="cs-CZ" altLang="en-US" b="1" dirty="0">
                <a:solidFill>
                  <a:prstClr val="black"/>
                </a:solidFill>
              </a:rPr>
              <a:t> </a:t>
            </a:r>
            <a:r>
              <a:rPr lang="cs-CZ" altLang="en-US" b="1" dirty="0" err="1">
                <a:solidFill>
                  <a:prstClr val="black"/>
                </a:solidFill>
              </a:rPr>
              <a:t>trachelectomy</a:t>
            </a:r>
            <a:endParaRPr lang="cs-CZ" altLang="en-US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en-US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b="1" dirty="0">
                <a:solidFill>
                  <a:prstClr val="black"/>
                </a:solidFill>
              </a:rPr>
              <a:t>D = </a:t>
            </a:r>
            <a:r>
              <a:rPr lang="cs-CZ" altLang="en-US" b="1" dirty="0" err="1">
                <a:solidFill>
                  <a:prstClr val="black"/>
                </a:solidFill>
              </a:rPr>
              <a:t>abdominal</a:t>
            </a:r>
            <a:r>
              <a:rPr lang="cs-CZ" altLang="en-US" b="1" dirty="0">
                <a:solidFill>
                  <a:prstClr val="black"/>
                </a:solidFill>
              </a:rPr>
              <a:t> </a:t>
            </a:r>
            <a:r>
              <a:rPr lang="cs-CZ" altLang="en-US" b="1" dirty="0" err="1">
                <a:solidFill>
                  <a:prstClr val="black"/>
                </a:solidFill>
              </a:rPr>
              <a:t>radical</a:t>
            </a:r>
            <a:r>
              <a:rPr lang="cs-CZ" altLang="en-US" b="1" dirty="0">
                <a:solidFill>
                  <a:prstClr val="black"/>
                </a:solidFill>
              </a:rPr>
              <a:t> </a:t>
            </a:r>
            <a:r>
              <a:rPr lang="cs-CZ" altLang="en-US" b="1" dirty="0" err="1">
                <a:solidFill>
                  <a:prstClr val="black"/>
                </a:solidFill>
              </a:rPr>
              <a:t>trachelectomy</a:t>
            </a:r>
            <a:endParaRPr lang="cs-CZ" altLang="en-US" b="1" dirty="0">
              <a:solidFill>
                <a:prstClr val="black"/>
              </a:solidFill>
            </a:endParaRPr>
          </a:p>
        </p:txBody>
      </p:sp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E5F3702F-8A63-4EBC-BD2B-CC18C54A4A39}"/>
              </a:ext>
            </a:extLst>
          </p:cNvPr>
          <p:cNvSpPr/>
          <p:nvPr/>
        </p:nvSpPr>
        <p:spPr>
          <a:xfrm>
            <a:off x="4658557" y="2630010"/>
            <a:ext cx="472736" cy="1085295"/>
          </a:xfrm>
          <a:custGeom>
            <a:avLst/>
            <a:gdLst>
              <a:gd name="connsiteX0" fmla="*/ 630314 w 630314"/>
              <a:gd name="connsiteY0" fmla="*/ 443883 h 1447060"/>
              <a:gd name="connsiteX1" fmla="*/ 630314 w 630314"/>
              <a:gd name="connsiteY1" fmla="*/ 443883 h 1447060"/>
              <a:gd name="connsiteX2" fmla="*/ 585926 w 630314"/>
              <a:gd name="connsiteY2" fmla="*/ 363984 h 1447060"/>
              <a:gd name="connsiteX3" fmla="*/ 559293 w 630314"/>
              <a:gd name="connsiteY3" fmla="*/ 346229 h 1447060"/>
              <a:gd name="connsiteX4" fmla="*/ 550415 w 630314"/>
              <a:gd name="connsiteY4" fmla="*/ 319596 h 1447060"/>
              <a:gd name="connsiteX5" fmla="*/ 532660 w 630314"/>
              <a:gd name="connsiteY5" fmla="*/ 292963 h 1447060"/>
              <a:gd name="connsiteX6" fmla="*/ 497149 w 630314"/>
              <a:gd name="connsiteY6" fmla="*/ 239697 h 1447060"/>
              <a:gd name="connsiteX7" fmla="*/ 488272 w 630314"/>
              <a:gd name="connsiteY7" fmla="*/ 213064 h 1447060"/>
              <a:gd name="connsiteX8" fmla="*/ 417250 w 630314"/>
              <a:gd name="connsiteY8" fmla="*/ 150920 h 1447060"/>
              <a:gd name="connsiteX9" fmla="*/ 390617 w 630314"/>
              <a:gd name="connsiteY9" fmla="*/ 142042 h 1447060"/>
              <a:gd name="connsiteX10" fmla="*/ 328473 w 630314"/>
              <a:gd name="connsiteY10" fmla="*/ 79899 h 1447060"/>
              <a:gd name="connsiteX11" fmla="*/ 301840 w 630314"/>
              <a:gd name="connsiteY11" fmla="*/ 62143 h 1447060"/>
              <a:gd name="connsiteX12" fmla="*/ 275207 w 630314"/>
              <a:gd name="connsiteY12" fmla="*/ 53266 h 1447060"/>
              <a:gd name="connsiteX13" fmla="*/ 221941 w 630314"/>
              <a:gd name="connsiteY13" fmla="*/ 17755 h 1447060"/>
              <a:gd name="connsiteX14" fmla="*/ 142042 w 630314"/>
              <a:gd name="connsiteY14" fmla="*/ 0 h 1447060"/>
              <a:gd name="connsiteX15" fmla="*/ 106532 w 630314"/>
              <a:gd name="connsiteY15" fmla="*/ 35510 h 1447060"/>
              <a:gd name="connsiteX16" fmla="*/ 62143 w 630314"/>
              <a:gd name="connsiteY16" fmla="*/ 79899 h 1447060"/>
              <a:gd name="connsiteX17" fmla="*/ 53266 w 630314"/>
              <a:gd name="connsiteY17" fmla="*/ 106532 h 1447060"/>
              <a:gd name="connsiteX18" fmla="*/ 44388 w 630314"/>
              <a:gd name="connsiteY18" fmla="*/ 150920 h 1447060"/>
              <a:gd name="connsiteX19" fmla="*/ 17755 w 630314"/>
              <a:gd name="connsiteY19" fmla="*/ 168675 h 1447060"/>
              <a:gd name="connsiteX20" fmla="*/ 0 w 630314"/>
              <a:gd name="connsiteY20" fmla="*/ 186431 h 1447060"/>
              <a:gd name="connsiteX21" fmla="*/ 26633 w 630314"/>
              <a:gd name="connsiteY21" fmla="*/ 195308 h 1447060"/>
              <a:gd name="connsiteX22" fmla="*/ 53266 w 630314"/>
              <a:gd name="connsiteY22" fmla="*/ 239697 h 1447060"/>
              <a:gd name="connsiteX23" fmla="*/ 62143 w 630314"/>
              <a:gd name="connsiteY23" fmla="*/ 284085 h 1447060"/>
              <a:gd name="connsiteX24" fmla="*/ 115409 w 630314"/>
              <a:gd name="connsiteY24" fmla="*/ 310718 h 1447060"/>
              <a:gd name="connsiteX25" fmla="*/ 177553 w 630314"/>
              <a:gd name="connsiteY25" fmla="*/ 363984 h 1447060"/>
              <a:gd name="connsiteX26" fmla="*/ 204186 w 630314"/>
              <a:gd name="connsiteY26" fmla="*/ 372862 h 1447060"/>
              <a:gd name="connsiteX27" fmla="*/ 257452 w 630314"/>
              <a:gd name="connsiteY27" fmla="*/ 399495 h 1447060"/>
              <a:gd name="connsiteX28" fmla="*/ 275207 w 630314"/>
              <a:gd name="connsiteY28" fmla="*/ 452761 h 1447060"/>
              <a:gd name="connsiteX29" fmla="*/ 266330 w 630314"/>
              <a:gd name="connsiteY29" fmla="*/ 568170 h 1447060"/>
              <a:gd name="connsiteX30" fmla="*/ 239697 w 630314"/>
              <a:gd name="connsiteY30" fmla="*/ 656947 h 1447060"/>
              <a:gd name="connsiteX31" fmla="*/ 230819 w 630314"/>
              <a:gd name="connsiteY31" fmla="*/ 683580 h 1447060"/>
              <a:gd name="connsiteX32" fmla="*/ 221941 w 630314"/>
              <a:gd name="connsiteY32" fmla="*/ 727969 h 1447060"/>
              <a:gd name="connsiteX33" fmla="*/ 195308 w 630314"/>
              <a:gd name="connsiteY33" fmla="*/ 790112 h 1447060"/>
              <a:gd name="connsiteX34" fmla="*/ 177553 w 630314"/>
              <a:gd name="connsiteY34" fmla="*/ 843378 h 1447060"/>
              <a:gd name="connsiteX35" fmla="*/ 159798 w 630314"/>
              <a:gd name="connsiteY35" fmla="*/ 896644 h 1447060"/>
              <a:gd name="connsiteX36" fmla="*/ 133165 w 630314"/>
              <a:gd name="connsiteY36" fmla="*/ 985421 h 1447060"/>
              <a:gd name="connsiteX37" fmla="*/ 124287 w 630314"/>
              <a:gd name="connsiteY37" fmla="*/ 1012054 h 1447060"/>
              <a:gd name="connsiteX38" fmla="*/ 115409 w 630314"/>
              <a:gd name="connsiteY38" fmla="*/ 1056442 h 1447060"/>
              <a:gd name="connsiteX39" fmla="*/ 106532 w 630314"/>
              <a:gd name="connsiteY39" fmla="*/ 1083075 h 1447060"/>
              <a:gd name="connsiteX40" fmla="*/ 88776 w 630314"/>
              <a:gd name="connsiteY40" fmla="*/ 1154097 h 1447060"/>
              <a:gd name="connsiteX41" fmla="*/ 97654 w 630314"/>
              <a:gd name="connsiteY41" fmla="*/ 1376038 h 1447060"/>
              <a:gd name="connsiteX42" fmla="*/ 106532 w 630314"/>
              <a:gd name="connsiteY42" fmla="*/ 1402671 h 1447060"/>
              <a:gd name="connsiteX43" fmla="*/ 186431 w 630314"/>
              <a:gd name="connsiteY43" fmla="*/ 1438182 h 1447060"/>
              <a:gd name="connsiteX44" fmla="*/ 213064 w 630314"/>
              <a:gd name="connsiteY44" fmla="*/ 1447060 h 1447060"/>
              <a:gd name="connsiteX45" fmla="*/ 426128 w 630314"/>
              <a:gd name="connsiteY45" fmla="*/ 1438182 h 1447060"/>
              <a:gd name="connsiteX46" fmla="*/ 426128 w 630314"/>
              <a:gd name="connsiteY46" fmla="*/ 1447060 h 1447060"/>
              <a:gd name="connsiteX47" fmla="*/ 452761 w 630314"/>
              <a:gd name="connsiteY47" fmla="*/ 1429304 h 144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30314" h="1447060">
                <a:moveTo>
                  <a:pt x="630314" y="443883"/>
                </a:moveTo>
                <a:lnTo>
                  <a:pt x="630314" y="443883"/>
                </a:lnTo>
                <a:cubicBezTo>
                  <a:pt x="615518" y="417250"/>
                  <a:pt x="603846" y="388624"/>
                  <a:pt x="585926" y="363984"/>
                </a:cubicBezTo>
                <a:cubicBezTo>
                  <a:pt x="579650" y="355355"/>
                  <a:pt x="565958" y="354560"/>
                  <a:pt x="559293" y="346229"/>
                </a:cubicBezTo>
                <a:cubicBezTo>
                  <a:pt x="553447" y="338922"/>
                  <a:pt x="554600" y="327966"/>
                  <a:pt x="550415" y="319596"/>
                </a:cubicBezTo>
                <a:cubicBezTo>
                  <a:pt x="545643" y="310053"/>
                  <a:pt x="537432" y="302506"/>
                  <a:pt x="532660" y="292963"/>
                </a:cubicBezTo>
                <a:cubicBezTo>
                  <a:pt x="506965" y="241573"/>
                  <a:pt x="547635" y="290183"/>
                  <a:pt x="497149" y="239697"/>
                </a:cubicBezTo>
                <a:cubicBezTo>
                  <a:pt x="494190" y="230819"/>
                  <a:pt x="493887" y="220550"/>
                  <a:pt x="488272" y="213064"/>
                </a:cubicBezTo>
                <a:cubicBezTo>
                  <a:pt x="474387" y="194550"/>
                  <a:pt x="441893" y="163242"/>
                  <a:pt x="417250" y="150920"/>
                </a:cubicBezTo>
                <a:cubicBezTo>
                  <a:pt x="408880" y="146735"/>
                  <a:pt x="399495" y="145001"/>
                  <a:pt x="390617" y="142042"/>
                </a:cubicBezTo>
                <a:cubicBezTo>
                  <a:pt x="349916" y="80990"/>
                  <a:pt x="375351" y="95523"/>
                  <a:pt x="328473" y="79899"/>
                </a:cubicBezTo>
                <a:cubicBezTo>
                  <a:pt x="319595" y="73980"/>
                  <a:pt x="311383" y="66915"/>
                  <a:pt x="301840" y="62143"/>
                </a:cubicBezTo>
                <a:cubicBezTo>
                  <a:pt x="293470" y="57958"/>
                  <a:pt x="283387" y="57811"/>
                  <a:pt x="275207" y="53266"/>
                </a:cubicBezTo>
                <a:cubicBezTo>
                  <a:pt x="256553" y="42903"/>
                  <a:pt x="242990" y="21263"/>
                  <a:pt x="221941" y="17755"/>
                </a:cubicBezTo>
                <a:cubicBezTo>
                  <a:pt x="159445" y="7339"/>
                  <a:pt x="185752" y="14569"/>
                  <a:pt x="142042" y="0"/>
                </a:cubicBezTo>
                <a:cubicBezTo>
                  <a:pt x="86803" y="18412"/>
                  <a:pt x="138096" y="-6576"/>
                  <a:pt x="106532" y="35510"/>
                </a:cubicBezTo>
                <a:cubicBezTo>
                  <a:pt x="93977" y="52250"/>
                  <a:pt x="62143" y="79899"/>
                  <a:pt x="62143" y="79899"/>
                </a:cubicBezTo>
                <a:cubicBezTo>
                  <a:pt x="59184" y="88777"/>
                  <a:pt x="55536" y="97454"/>
                  <a:pt x="53266" y="106532"/>
                </a:cubicBezTo>
                <a:cubicBezTo>
                  <a:pt x="49606" y="121171"/>
                  <a:pt x="51874" y="137819"/>
                  <a:pt x="44388" y="150920"/>
                </a:cubicBezTo>
                <a:cubicBezTo>
                  <a:pt x="39094" y="160184"/>
                  <a:pt x="26086" y="162010"/>
                  <a:pt x="17755" y="168675"/>
                </a:cubicBezTo>
                <a:cubicBezTo>
                  <a:pt x="11219" y="173904"/>
                  <a:pt x="5918" y="180512"/>
                  <a:pt x="0" y="186431"/>
                </a:cubicBezTo>
                <a:cubicBezTo>
                  <a:pt x="8878" y="189390"/>
                  <a:pt x="18609" y="190493"/>
                  <a:pt x="26633" y="195308"/>
                </a:cubicBezTo>
                <a:cubicBezTo>
                  <a:pt x="45105" y="206391"/>
                  <a:pt x="48337" y="219982"/>
                  <a:pt x="53266" y="239697"/>
                </a:cubicBezTo>
                <a:cubicBezTo>
                  <a:pt x="56926" y="254335"/>
                  <a:pt x="54657" y="270984"/>
                  <a:pt x="62143" y="284085"/>
                </a:cubicBezTo>
                <a:cubicBezTo>
                  <a:pt x="70241" y="298257"/>
                  <a:pt x="101739" y="306161"/>
                  <a:pt x="115409" y="310718"/>
                </a:cubicBezTo>
                <a:cubicBezTo>
                  <a:pt x="137253" y="332562"/>
                  <a:pt x="150511" y="350463"/>
                  <a:pt x="177553" y="363984"/>
                </a:cubicBezTo>
                <a:cubicBezTo>
                  <a:pt x="185923" y="368169"/>
                  <a:pt x="195816" y="368677"/>
                  <a:pt x="204186" y="372862"/>
                </a:cubicBezTo>
                <a:cubicBezTo>
                  <a:pt x="273025" y="407281"/>
                  <a:pt x="190509" y="377180"/>
                  <a:pt x="257452" y="399495"/>
                </a:cubicBezTo>
                <a:cubicBezTo>
                  <a:pt x="263370" y="417250"/>
                  <a:pt x="276642" y="434100"/>
                  <a:pt x="275207" y="452761"/>
                </a:cubicBezTo>
                <a:cubicBezTo>
                  <a:pt x="272248" y="491231"/>
                  <a:pt x="270838" y="529851"/>
                  <a:pt x="266330" y="568170"/>
                </a:cubicBezTo>
                <a:cubicBezTo>
                  <a:pt x="263891" y="588902"/>
                  <a:pt x="244471" y="642626"/>
                  <a:pt x="239697" y="656947"/>
                </a:cubicBezTo>
                <a:cubicBezTo>
                  <a:pt x="236738" y="665825"/>
                  <a:pt x="232654" y="674404"/>
                  <a:pt x="230819" y="683580"/>
                </a:cubicBezTo>
                <a:cubicBezTo>
                  <a:pt x="227860" y="698376"/>
                  <a:pt x="225601" y="713330"/>
                  <a:pt x="221941" y="727969"/>
                </a:cubicBezTo>
                <a:cubicBezTo>
                  <a:pt x="212413" y="766080"/>
                  <a:pt x="212251" y="747755"/>
                  <a:pt x="195308" y="790112"/>
                </a:cubicBezTo>
                <a:cubicBezTo>
                  <a:pt x="188357" y="807489"/>
                  <a:pt x="183471" y="825623"/>
                  <a:pt x="177553" y="843378"/>
                </a:cubicBezTo>
                <a:lnTo>
                  <a:pt x="159798" y="896644"/>
                </a:lnTo>
                <a:cubicBezTo>
                  <a:pt x="146381" y="950309"/>
                  <a:pt x="154777" y="920585"/>
                  <a:pt x="133165" y="985421"/>
                </a:cubicBezTo>
                <a:cubicBezTo>
                  <a:pt x="130206" y="994299"/>
                  <a:pt x="126122" y="1002878"/>
                  <a:pt x="124287" y="1012054"/>
                </a:cubicBezTo>
                <a:cubicBezTo>
                  <a:pt x="121328" y="1026850"/>
                  <a:pt x="119069" y="1041803"/>
                  <a:pt x="115409" y="1056442"/>
                </a:cubicBezTo>
                <a:cubicBezTo>
                  <a:pt x="113139" y="1065520"/>
                  <a:pt x="108994" y="1074047"/>
                  <a:pt x="106532" y="1083075"/>
                </a:cubicBezTo>
                <a:cubicBezTo>
                  <a:pt x="100111" y="1106618"/>
                  <a:pt x="88776" y="1154097"/>
                  <a:pt x="88776" y="1154097"/>
                </a:cubicBezTo>
                <a:cubicBezTo>
                  <a:pt x="91735" y="1228077"/>
                  <a:pt x="92379" y="1302187"/>
                  <a:pt x="97654" y="1376038"/>
                </a:cubicBezTo>
                <a:cubicBezTo>
                  <a:pt x="98321" y="1385372"/>
                  <a:pt x="100686" y="1395364"/>
                  <a:pt x="106532" y="1402671"/>
                </a:cubicBezTo>
                <a:cubicBezTo>
                  <a:pt x="121881" y="1421857"/>
                  <a:pt x="170152" y="1432756"/>
                  <a:pt x="186431" y="1438182"/>
                </a:cubicBezTo>
                <a:lnTo>
                  <a:pt x="213064" y="1447060"/>
                </a:lnTo>
                <a:cubicBezTo>
                  <a:pt x="284080" y="1443972"/>
                  <a:pt x="355045" y="1438182"/>
                  <a:pt x="426128" y="1438182"/>
                </a:cubicBezTo>
                <a:lnTo>
                  <a:pt x="426128" y="1447060"/>
                </a:lnTo>
                <a:lnTo>
                  <a:pt x="452761" y="1429304"/>
                </a:ln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A8BDEA-FA52-4133-80D7-0F5A4E066487}"/>
              </a:ext>
            </a:extLst>
          </p:cNvPr>
          <p:cNvSpPr txBox="1"/>
          <p:nvPr/>
        </p:nvSpPr>
        <p:spPr>
          <a:xfrm>
            <a:off x="4828085" y="275497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en-US" sz="2400" dirty="0">
              <a:solidFill>
                <a:srgbClr val="00B0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359D6DE-89B4-4399-8D01-A41B70FA3804}"/>
              </a:ext>
            </a:extLst>
          </p:cNvPr>
          <p:cNvSpPr/>
          <p:nvPr/>
        </p:nvSpPr>
        <p:spPr>
          <a:xfrm>
            <a:off x="5737194" y="3409026"/>
            <a:ext cx="281093" cy="592585"/>
          </a:xfrm>
          <a:custGeom>
            <a:avLst/>
            <a:gdLst>
              <a:gd name="connsiteX0" fmla="*/ 284086 w 374790"/>
              <a:gd name="connsiteY0" fmla="*/ 0 h 790113"/>
              <a:gd name="connsiteX1" fmla="*/ 284086 w 374790"/>
              <a:gd name="connsiteY1" fmla="*/ 0 h 790113"/>
              <a:gd name="connsiteX2" fmla="*/ 159798 w 374790"/>
              <a:gd name="connsiteY2" fmla="*/ 53266 h 790113"/>
              <a:gd name="connsiteX3" fmla="*/ 133165 w 374790"/>
              <a:gd name="connsiteY3" fmla="*/ 71021 h 790113"/>
              <a:gd name="connsiteX4" fmla="*/ 79899 w 374790"/>
              <a:gd name="connsiteY4" fmla="*/ 88777 h 790113"/>
              <a:gd name="connsiteX5" fmla="*/ 62144 w 374790"/>
              <a:gd name="connsiteY5" fmla="*/ 115410 h 790113"/>
              <a:gd name="connsiteX6" fmla="*/ 26633 w 374790"/>
              <a:gd name="connsiteY6" fmla="*/ 150920 h 790113"/>
              <a:gd name="connsiteX7" fmla="*/ 8878 w 374790"/>
              <a:gd name="connsiteY7" fmla="*/ 204186 h 790113"/>
              <a:gd name="connsiteX8" fmla="*/ 0 w 374790"/>
              <a:gd name="connsiteY8" fmla="*/ 230819 h 790113"/>
              <a:gd name="connsiteX9" fmla="*/ 8878 w 374790"/>
              <a:gd name="connsiteY9" fmla="*/ 506027 h 790113"/>
              <a:gd name="connsiteX10" fmla="*/ 17756 w 374790"/>
              <a:gd name="connsiteY10" fmla="*/ 541538 h 790113"/>
              <a:gd name="connsiteX11" fmla="*/ 26633 w 374790"/>
              <a:gd name="connsiteY11" fmla="*/ 621437 h 790113"/>
              <a:gd name="connsiteX12" fmla="*/ 53266 w 374790"/>
              <a:gd name="connsiteY12" fmla="*/ 745724 h 790113"/>
              <a:gd name="connsiteX13" fmla="*/ 97655 w 374790"/>
              <a:gd name="connsiteY13" fmla="*/ 790113 h 790113"/>
              <a:gd name="connsiteX14" fmla="*/ 159798 w 374790"/>
              <a:gd name="connsiteY14" fmla="*/ 781235 h 790113"/>
              <a:gd name="connsiteX15" fmla="*/ 177554 w 374790"/>
              <a:gd name="connsiteY15" fmla="*/ 763480 h 790113"/>
              <a:gd name="connsiteX16" fmla="*/ 204187 w 374790"/>
              <a:gd name="connsiteY16" fmla="*/ 754602 h 790113"/>
              <a:gd name="connsiteX17" fmla="*/ 221942 w 374790"/>
              <a:gd name="connsiteY17" fmla="*/ 692458 h 790113"/>
              <a:gd name="connsiteX18" fmla="*/ 239697 w 374790"/>
              <a:gd name="connsiteY18" fmla="*/ 639192 h 790113"/>
              <a:gd name="connsiteX19" fmla="*/ 301841 w 374790"/>
              <a:gd name="connsiteY19" fmla="*/ 621437 h 790113"/>
              <a:gd name="connsiteX20" fmla="*/ 319596 w 374790"/>
              <a:gd name="connsiteY20" fmla="*/ 115410 h 790113"/>
              <a:gd name="connsiteX21" fmla="*/ 301841 w 374790"/>
              <a:gd name="connsiteY21" fmla="*/ 62144 h 790113"/>
              <a:gd name="connsiteX22" fmla="*/ 284086 w 374790"/>
              <a:gd name="connsiteY22" fmla="*/ 0 h 7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4790" h="790113">
                <a:moveTo>
                  <a:pt x="284086" y="0"/>
                </a:moveTo>
                <a:lnTo>
                  <a:pt x="284086" y="0"/>
                </a:lnTo>
                <a:cubicBezTo>
                  <a:pt x="105685" y="35679"/>
                  <a:pt x="257258" y="-11706"/>
                  <a:pt x="159798" y="53266"/>
                </a:cubicBezTo>
                <a:cubicBezTo>
                  <a:pt x="150920" y="59184"/>
                  <a:pt x="142915" y="66688"/>
                  <a:pt x="133165" y="71021"/>
                </a:cubicBezTo>
                <a:cubicBezTo>
                  <a:pt x="116062" y="78622"/>
                  <a:pt x="79899" y="88777"/>
                  <a:pt x="79899" y="88777"/>
                </a:cubicBezTo>
                <a:cubicBezTo>
                  <a:pt x="73981" y="97655"/>
                  <a:pt x="69088" y="107309"/>
                  <a:pt x="62144" y="115410"/>
                </a:cubicBezTo>
                <a:cubicBezTo>
                  <a:pt x="51250" y="128120"/>
                  <a:pt x="35246" y="136566"/>
                  <a:pt x="26633" y="150920"/>
                </a:cubicBezTo>
                <a:cubicBezTo>
                  <a:pt x="17004" y="166969"/>
                  <a:pt x="14796" y="186431"/>
                  <a:pt x="8878" y="204186"/>
                </a:cubicBezTo>
                <a:lnTo>
                  <a:pt x="0" y="230819"/>
                </a:lnTo>
                <a:cubicBezTo>
                  <a:pt x="2959" y="322555"/>
                  <a:pt x="3642" y="414393"/>
                  <a:pt x="8878" y="506027"/>
                </a:cubicBezTo>
                <a:cubicBezTo>
                  <a:pt x="9574" y="518208"/>
                  <a:pt x="15901" y="529479"/>
                  <a:pt x="17756" y="541538"/>
                </a:cubicBezTo>
                <a:cubicBezTo>
                  <a:pt x="21831" y="568023"/>
                  <a:pt x="23502" y="594824"/>
                  <a:pt x="26633" y="621437"/>
                </a:cubicBezTo>
                <a:cubicBezTo>
                  <a:pt x="28485" y="637179"/>
                  <a:pt x="35299" y="727757"/>
                  <a:pt x="53266" y="745724"/>
                </a:cubicBezTo>
                <a:lnTo>
                  <a:pt x="97655" y="790113"/>
                </a:lnTo>
                <a:cubicBezTo>
                  <a:pt x="118369" y="787154"/>
                  <a:pt x="139947" y="787852"/>
                  <a:pt x="159798" y="781235"/>
                </a:cubicBezTo>
                <a:cubicBezTo>
                  <a:pt x="167739" y="778588"/>
                  <a:pt x="170377" y="767786"/>
                  <a:pt x="177554" y="763480"/>
                </a:cubicBezTo>
                <a:cubicBezTo>
                  <a:pt x="185578" y="758665"/>
                  <a:pt x="195309" y="757561"/>
                  <a:pt x="204187" y="754602"/>
                </a:cubicBezTo>
                <a:cubicBezTo>
                  <a:pt x="234029" y="665068"/>
                  <a:pt x="188489" y="803969"/>
                  <a:pt x="221942" y="692458"/>
                </a:cubicBezTo>
                <a:cubicBezTo>
                  <a:pt x="227320" y="674532"/>
                  <a:pt x="221942" y="645110"/>
                  <a:pt x="239697" y="639192"/>
                </a:cubicBezTo>
                <a:cubicBezTo>
                  <a:pt x="277905" y="626457"/>
                  <a:pt x="257252" y="632585"/>
                  <a:pt x="301841" y="621437"/>
                </a:cubicBezTo>
                <a:cubicBezTo>
                  <a:pt x="440329" y="482949"/>
                  <a:pt x="343456" y="592607"/>
                  <a:pt x="319596" y="115410"/>
                </a:cubicBezTo>
                <a:cubicBezTo>
                  <a:pt x="318661" y="96718"/>
                  <a:pt x="306380" y="80301"/>
                  <a:pt x="301841" y="62144"/>
                </a:cubicBezTo>
                <a:cubicBezTo>
                  <a:pt x="290092" y="15149"/>
                  <a:pt x="287045" y="10357"/>
                  <a:pt x="284086" y="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D526EC90-64FA-4579-B854-50C8B8EEA898}"/>
              </a:ext>
            </a:extLst>
          </p:cNvPr>
          <p:cNvSpPr/>
          <p:nvPr/>
        </p:nvSpPr>
        <p:spPr>
          <a:xfrm>
            <a:off x="5983550" y="3302493"/>
            <a:ext cx="466116" cy="765699"/>
          </a:xfrm>
          <a:custGeom>
            <a:avLst/>
            <a:gdLst>
              <a:gd name="connsiteX0" fmla="*/ 0 w 621488"/>
              <a:gd name="connsiteY0" fmla="*/ 0 h 1020932"/>
              <a:gd name="connsiteX1" fmla="*/ 0 w 621488"/>
              <a:gd name="connsiteY1" fmla="*/ 0 h 1020932"/>
              <a:gd name="connsiteX2" fmla="*/ 79899 w 621488"/>
              <a:gd name="connsiteY2" fmla="*/ 17756 h 1020932"/>
              <a:gd name="connsiteX3" fmla="*/ 159798 w 621488"/>
              <a:gd name="connsiteY3" fmla="*/ 44389 h 1020932"/>
              <a:gd name="connsiteX4" fmla="*/ 213064 w 621488"/>
              <a:gd name="connsiteY4" fmla="*/ 62144 h 1020932"/>
              <a:gd name="connsiteX5" fmla="*/ 266330 w 621488"/>
              <a:gd name="connsiteY5" fmla="*/ 88777 h 1020932"/>
              <a:gd name="connsiteX6" fmla="*/ 408373 w 621488"/>
              <a:gd name="connsiteY6" fmla="*/ 62144 h 1020932"/>
              <a:gd name="connsiteX7" fmla="*/ 417251 w 621488"/>
              <a:gd name="connsiteY7" fmla="*/ 35511 h 1020932"/>
              <a:gd name="connsiteX8" fmla="*/ 559293 w 621488"/>
              <a:gd name="connsiteY8" fmla="*/ 62144 h 1020932"/>
              <a:gd name="connsiteX9" fmla="*/ 594804 w 621488"/>
              <a:gd name="connsiteY9" fmla="*/ 79899 h 1020932"/>
              <a:gd name="connsiteX10" fmla="*/ 612559 w 621488"/>
              <a:gd name="connsiteY10" fmla="*/ 97655 h 1020932"/>
              <a:gd name="connsiteX11" fmla="*/ 621437 w 621488"/>
              <a:gd name="connsiteY11" fmla="*/ 133165 h 1020932"/>
              <a:gd name="connsiteX12" fmla="*/ 612559 w 621488"/>
              <a:gd name="connsiteY12" fmla="*/ 310719 h 1020932"/>
              <a:gd name="connsiteX13" fmla="*/ 585926 w 621488"/>
              <a:gd name="connsiteY13" fmla="*/ 337352 h 1020932"/>
              <a:gd name="connsiteX14" fmla="*/ 550416 w 621488"/>
              <a:gd name="connsiteY14" fmla="*/ 390618 h 1020932"/>
              <a:gd name="connsiteX15" fmla="*/ 550416 w 621488"/>
              <a:gd name="connsiteY15" fmla="*/ 568171 h 1020932"/>
              <a:gd name="connsiteX16" fmla="*/ 559293 w 621488"/>
              <a:gd name="connsiteY16" fmla="*/ 594804 h 1020932"/>
              <a:gd name="connsiteX17" fmla="*/ 577049 w 621488"/>
              <a:gd name="connsiteY17" fmla="*/ 612559 h 1020932"/>
              <a:gd name="connsiteX18" fmla="*/ 585926 w 621488"/>
              <a:gd name="connsiteY18" fmla="*/ 1020932 h 1020932"/>
              <a:gd name="connsiteX19" fmla="*/ 585926 w 621488"/>
              <a:gd name="connsiteY19" fmla="*/ 1020932 h 1020932"/>
              <a:gd name="connsiteX20" fmla="*/ 514905 w 621488"/>
              <a:gd name="connsiteY20" fmla="*/ 994299 h 1020932"/>
              <a:gd name="connsiteX21" fmla="*/ 426128 w 621488"/>
              <a:gd name="connsiteY21" fmla="*/ 976544 h 1020932"/>
              <a:gd name="connsiteX22" fmla="*/ 319596 w 621488"/>
              <a:gd name="connsiteY22" fmla="*/ 958789 h 1020932"/>
              <a:gd name="connsiteX23" fmla="*/ 257452 w 621488"/>
              <a:gd name="connsiteY23" fmla="*/ 905523 h 1020932"/>
              <a:gd name="connsiteX24" fmla="*/ 204186 w 621488"/>
              <a:gd name="connsiteY24" fmla="*/ 887767 h 1020932"/>
              <a:gd name="connsiteX25" fmla="*/ 159798 w 621488"/>
              <a:gd name="connsiteY25" fmla="*/ 807868 h 1020932"/>
              <a:gd name="connsiteX26" fmla="*/ 133165 w 621488"/>
              <a:gd name="connsiteY26" fmla="*/ 692459 h 1020932"/>
              <a:gd name="connsiteX27" fmla="*/ 124287 w 621488"/>
              <a:gd name="connsiteY27" fmla="*/ 665826 h 1020932"/>
              <a:gd name="connsiteX28" fmla="*/ 115410 w 621488"/>
              <a:gd name="connsiteY28" fmla="*/ 594804 h 1020932"/>
              <a:gd name="connsiteX29" fmla="*/ 97654 w 621488"/>
              <a:gd name="connsiteY29" fmla="*/ 541538 h 1020932"/>
              <a:gd name="connsiteX30" fmla="*/ 88777 w 621488"/>
              <a:gd name="connsiteY30" fmla="*/ 497150 h 1020932"/>
              <a:gd name="connsiteX31" fmla="*/ 79899 w 621488"/>
              <a:gd name="connsiteY31" fmla="*/ 470517 h 1020932"/>
              <a:gd name="connsiteX32" fmla="*/ 62144 w 621488"/>
              <a:gd name="connsiteY32" fmla="*/ 399495 h 1020932"/>
              <a:gd name="connsiteX33" fmla="*/ 53266 w 621488"/>
              <a:gd name="connsiteY33" fmla="*/ 372862 h 1020932"/>
              <a:gd name="connsiteX34" fmla="*/ 53266 w 621488"/>
              <a:gd name="connsiteY34" fmla="*/ 53266 h 1020932"/>
              <a:gd name="connsiteX35" fmla="*/ 88777 w 621488"/>
              <a:gd name="connsiteY35" fmla="*/ 35511 h 102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1488" h="1020932">
                <a:moveTo>
                  <a:pt x="0" y="0"/>
                </a:moveTo>
                <a:lnTo>
                  <a:pt x="0" y="0"/>
                </a:lnTo>
                <a:cubicBezTo>
                  <a:pt x="26633" y="5919"/>
                  <a:pt x="53537" y="10726"/>
                  <a:pt x="79899" y="17756"/>
                </a:cubicBezTo>
                <a:cubicBezTo>
                  <a:pt x="79924" y="17763"/>
                  <a:pt x="146469" y="39946"/>
                  <a:pt x="159798" y="44389"/>
                </a:cubicBezTo>
                <a:cubicBezTo>
                  <a:pt x="159803" y="44391"/>
                  <a:pt x="213060" y="62141"/>
                  <a:pt x="213064" y="62144"/>
                </a:cubicBezTo>
                <a:cubicBezTo>
                  <a:pt x="247483" y="85090"/>
                  <a:pt x="229575" y="76525"/>
                  <a:pt x="266330" y="88777"/>
                </a:cubicBezTo>
                <a:cubicBezTo>
                  <a:pt x="286755" y="87206"/>
                  <a:pt x="378844" y="99054"/>
                  <a:pt x="408373" y="62144"/>
                </a:cubicBezTo>
                <a:cubicBezTo>
                  <a:pt x="414219" y="54837"/>
                  <a:pt x="414292" y="44389"/>
                  <a:pt x="417251" y="35511"/>
                </a:cubicBezTo>
                <a:cubicBezTo>
                  <a:pt x="475659" y="42812"/>
                  <a:pt x="502794" y="43311"/>
                  <a:pt x="559293" y="62144"/>
                </a:cubicBezTo>
                <a:cubicBezTo>
                  <a:pt x="571848" y="66329"/>
                  <a:pt x="582967" y="73981"/>
                  <a:pt x="594804" y="79899"/>
                </a:cubicBezTo>
                <a:cubicBezTo>
                  <a:pt x="600722" y="85818"/>
                  <a:pt x="608816" y="90169"/>
                  <a:pt x="612559" y="97655"/>
                </a:cubicBezTo>
                <a:cubicBezTo>
                  <a:pt x="618015" y="108568"/>
                  <a:pt x="621437" y="120964"/>
                  <a:pt x="621437" y="133165"/>
                </a:cubicBezTo>
                <a:cubicBezTo>
                  <a:pt x="621437" y="192424"/>
                  <a:pt x="622712" y="252337"/>
                  <a:pt x="612559" y="310719"/>
                </a:cubicBezTo>
                <a:cubicBezTo>
                  <a:pt x="610408" y="323088"/>
                  <a:pt x="593634" y="327442"/>
                  <a:pt x="585926" y="337352"/>
                </a:cubicBezTo>
                <a:cubicBezTo>
                  <a:pt x="572825" y="354196"/>
                  <a:pt x="550416" y="390618"/>
                  <a:pt x="550416" y="390618"/>
                </a:cubicBezTo>
                <a:cubicBezTo>
                  <a:pt x="541089" y="483881"/>
                  <a:pt x="536068" y="474907"/>
                  <a:pt x="550416" y="568171"/>
                </a:cubicBezTo>
                <a:cubicBezTo>
                  <a:pt x="551839" y="577420"/>
                  <a:pt x="554478" y="586780"/>
                  <a:pt x="559293" y="594804"/>
                </a:cubicBezTo>
                <a:cubicBezTo>
                  <a:pt x="563599" y="601981"/>
                  <a:pt x="571130" y="606641"/>
                  <a:pt x="577049" y="612559"/>
                </a:cubicBezTo>
                <a:cubicBezTo>
                  <a:pt x="589768" y="866957"/>
                  <a:pt x="585926" y="730854"/>
                  <a:pt x="585926" y="1020932"/>
                </a:cubicBezTo>
                <a:lnTo>
                  <a:pt x="585926" y="1020932"/>
                </a:lnTo>
                <a:cubicBezTo>
                  <a:pt x="562252" y="1012054"/>
                  <a:pt x="539266" y="1001066"/>
                  <a:pt x="514905" y="994299"/>
                </a:cubicBezTo>
                <a:cubicBezTo>
                  <a:pt x="485828" y="986222"/>
                  <a:pt x="454758" y="986088"/>
                  <a:pt x="426128" y="976544"/>
                </a:cubicBezTo>
                <a:cubicBezTo>
                  <a:pt x="374073" y="959192"/>
                  <a:pt x="408796" y="968699"/>
                  <a:pt x="319596" y="958789"/>
                </a:cubicBezTo>
                <a:cubicBezTo>
                  <a:pt x="301994" y="941187"/>
                  <a:pt x="281790" y="916340"/>
                  <a:pt x="257452" y="905523"/>
                </a:cubicBezTo>
                <a:cubicBezTo>
                  <a:pt x="240349" y="897922"/>
                  <a:pt x="204186" y="887767"/>
                  <a:pt x="204186" y="887767"/>
                </a:cubicBezTo>
                <a:cubicBezTo>
                  <a:pt x="163485" y="826715"/>
                  <a:pt x="175424" y="854745"/>
                  <a:pt x="159798" y="807868"/>
                </a:cubicBezTo>
                <a:cubicBezTo>
                  <a:pt x="148273" y="727200"/>
                  <a:pt x="157537" y="765574"/>
                  <a:pt x="133165" y="692459"/>
                </a:cubicBezTo>
                <a:lnTo>
                  <a:pt x="124287" y="665826"/>
                </a:lnTo>
                <a:cubicBezTo>
                  <a:pt x="121328" y="642152"/>
                  <a:pt x="120409" y="618133"/>
                  <a:pt x="115410" y="594804"/>
                </a:cubicBezTo>
                <a:cubicBezTo>
                  <a:pt x="111489" y="576504"/>
                  <a:pt x="101324" y="559890"/>
                  <a:pt x="97654" y="541538"/>
                </a:cubicBezTo>
                <a:cubicBezTo>
                  <a:pt x="94695" y="526742"/>
                  <a:pt x="92437" y="511788"/>
                  <a:pt x="88777" y="497150"/>
                </a:cubicBezTo>
                <a:cubicBezTo>
                  <a:pt x="86507" y="488071"/>
                  <a:pt x="82361" y="479545"/>
                  <a:pt x="79899" y="470517"/>
                </a:cubicBezTo>
                <a:cubicBezTo>
                  <a:pt x="73478" y="446974"/>
                  <a:pt x="69861" y="422645"/>
                  <a:pt x="62144" y="399495"/>
                </a:cubicBezTo>
                <a:cubicBezTo>
                  <a:pt x="59185" y="390617"/>
                  <a:pt x="53506" y="382217"/>
                  <a:pt x="53266" y="372862"/>
                </a:cubicBezTo>
                <a:cubicBezTo>
                  <a:pt x="50535" y="266365"/>
                  <a:pt x="53266" y="159798"/>
                  <a:pt x="53266" y="53266"/>
                </a:cubicBezTo>
                <a:lnTo>
                  <a:pt x="88777" y="35511"/>
                </a:ln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A91835F-D7BA-4A85-BF4C-D8CA87A26125}"/>
              </a:ext>
            </a:extLst>
          </p:cNvPr>
          <p:cNvSpPr/>
          <p:nvPr/>
        </p:nvSpPr>
        <p:spPr>
          <a:xfrm>
            <a:off x="5369616" y="3138281"/>
            <a:ext cx="573985" cy="894522"/>
          </a:xfrm>
          <a:custGeom>
            <a:avLst/>
            <a:gdLst>
              <a:gd name="connsiteX0" fmla="*/ 0 w 765313"/>
              <a:gd name="connsiteY0" fmla="*/ 1192696 h 1192696"/>
              <a:gd name="connsiteX1" fmla="*/ 79513 w 765313"/>
              <a:gd name="connsiteY1" fmla="*/ 934278 h 1192696"/>
              <a:gd name="connsiteX2" fmla="*/ 178904 w 765313"/>
              <a:gd name="connsiteY2" fmla="*/ 675861 h 1192696"/>
              <a:gd name="connsiteX3" fmla="*/ 258417 w 765313"/>
              <a:gd name="connsiteY3" fmla="*/ 457200 h 1192696"/>
              <a:gd name="connsiteX4" fmla="*/ 377687 w 765313"/>
              <a:gd name="connsiteY4" fmla="*/ 278296 h 1192696"/>
              <a:gd name="connsiteX5" fmla="*/ 496956 w 765313"/>
              <a:gd name="connsiteY5" fmla="*/ 129209 h 1192696"/>
              <a:gd name="connsiteX6" fmla="*/ 646043 w 765313"/>
              <a:gd name="connsiteY6" fmla="*/ 49696 h 1192696"/>
              <a:gd name="connsiteX7" fmla="*/ 765313 w 765313"/>
              <a:gd name="connsiteY7" fmla="*/ 0 h 119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5313" h="1192696">
                <a:moveTo>
                  <a:pt x="0" y="1192696"/>
                </a:moveTo>
                <a:cubicBezTo>
                  <a:pt x="24848" y="1106556"/>
                  <a:pt x="49696" y="1020417"/>
                  <a:pt x="79513" y="934278"/>
                </a:cubicBezTo>
                <a:cubicBezTo>
                  <a:pt x="109330" y="848139"/>
                  <a:pt x="149087" y="755374"/>
                  <a:pt x="178904" y="675861"/>
                </a:cubicBezTo>
                <a:cubicBezTo>
                  <a:pt x="208721" y="596348"/>
                  <a:pt x="225287" y="523461"/>
                  <a:pt x="258417" y="457200"/>
                </a:cubicBezTo>
                <a:cubicBezTo>
                  <a:pt x="291548" y="390939"/>
                  <a:pt x="337931" y="332961"/>
                  <a:pt x="377687" y="278296"/>
                </a:cubicBezTo>
                <a:cubicBezTo>
                  <a:pt x="417443" y="223631"/>
                  <a:pt x="452230" y="167309"/>
                  <a:pt x="496956" y="129209"/>
                </a:cubicBezTo>
                <a:cubicBezTo>
                  <a:pt x="541682" y="91109"/>
                  <a:pt x="601317" y="71231"/>
                  <a:pt x="646043" y="49696"/>
                </a:cubicBezTo>
                <a:cubicBezTo>
                  <a:pt x="690769" y="28161"/>
                  <a:pt x="728041" y="14080"/>
                  <a:pt x="765313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3326C61D-67A6-4A1E-B575-CD9D8434B7A4}"/>
              </a:ext>
            </a:extLst>
          </p:cNvPr>
          <p:cNvSpPr/>
          <p:nvPr/>
        </p:nvSpPr>
        <p:spPr>
          <a:xfrm>
            <a:off x="5988326" y="3141431"/>
            <a:ext cx="790161" cy="384476"/>
          </a:xfrm>
          <a:custGeom>
            <a:avLst/>
            <a:gdLst>
              <a:gd name="connsiteX0" fmla="*/ 0 w 1053548"/>
              <a:gd name="connsiteY0" fmla="*/ 5738 h 512634"/>
              <a:gd name="connsiteX1" fmla="*/ 248478 w 1053548"/>
              <a:gd name="connsiteY1" fmla="*/ 5738 h 512634"/>
              <a:gd name="connsiteX2" fmla="*/ 506895 w 1053548"/>
              <a:gd name="connsiteY2" fmla="*/ 65373 h 512634"/>
              <a:gd name="connsiteX3" fmla="*/ 626165 w 1053548"/>
              <a:gd name="connsiteY3" fmla="*/ 75312 h 512634"/>
              <a:gd name="connsiteX4" fmla="*/ 894522 w 1053548"/>
              <a:gd name="connsiteY4" fmla="*/ 75312 h 512634"/>
              <a:gd name="connsiteX5" fmla="*/ 944217 w 1053548"/>
              <a:gd name="connsiteY5" fmla="*/ 75312 h 512634"/>
              <a:gd name="connsiteX6" fmla="*/ 1003852 w 1053548"/>
              <a:gd name="connsiteY6" fmla="*/ 244277 h 512634"/>
              <a:gd name="connsiteX7" fmla="*/ 1003852 w 1053548"/>
              <a:gd name="connsiteY7" fmla="*/ 383425 h 512634"/>
              <a:gd name="connsiteX8" fmla="*/ 1053548 w 1053548"/>
              <a:gd name="connsiteY8" fmla="*/ 512634 h 512634"/>
              <a:gd name="connsiteX9" fmla="*/ 1053548 w 1053548"/>
              <a:gd name="connsiteY9" fmla="*/ 512634 h 51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3548" h="512634">
                <a:moveTo>
                  <a:pt x="0" y="5738"/>
                </a:moveTo>
                <a:cubicBezTo>
                  <a:pt x="81997" y="768"/>
                  <a:pt x="163995" y="-4201"/>
                  <a:pt x="248478" y="5738"/>
                </a:cubicBezTo>
                <a:cubicBezTo>
                  <a:pt x="332961" y="15677"/>
                  <a:pt x="443947" y="53777"/>
                  <a:pt x="506895" y="65373"/>
                </a:cubicBezTo>
                <a:cubicBezTo>
                  <a:pt x="569843" y="76969"/>
                  <a:pt x="561561" y="73656"/>
                  <a:pt x="626165" y="75312"/>
                </a:cubicBezTo>
                <a:cubicBezTo>
                  <a:pt x="690769" y="76968"/>
                  <a:pt x="894522" y="75312"/>
                  <a:pt x="894522" y="75312"/>
                </a:cubicBezTo>
                <a:cubicBezTo>
                  <a:pt x="947531" y="75312"/>
                  <a:pt x="925995" y="47151"/>
                  <a:pt x="944217" y="75312"/>
                </a:cubicBezTo>
                <a:cubicBezTo>
                  <a:pt x="962439" y="103473"/>
                  <a:pt x="993913" y="192925"/>
                  <a:pt x="1003852" y="244277"/>
                </a:cubicBezTo>
                <a:cubicBezTo>
                  <a:pt x="1013791" y="295629"/>
                  <a:pt x="995569" y="338699"/>
                  <a:pt x="1003852" y="383425"/>
                </a:cubicBezTo>
                <a:cubicBezTo>
                  <a:pt x="1012135" y="428151"/>
                  <a:pt x="1053548" y="512634"/>
                  <a:pt x="1053548" y="512634"/>
                </a:cubicBezTo>
                <a:lnTo>
                  <a:pt x="1053548" y="512634"/>
                </a:ln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452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cs-CZ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DE-ESCALATION TRENDS</a:t>
            </a:r>
          </a:p>
        </p:txBody>
      </p:sp>
      <p:pic>
        <p:nvPicPr>
          <p:cNvPr id="2" name="Zástupný symbol pro obsah 3" descr="Figure 13 - Key condition for fertility sparing surgery (isthmus - cranial tumor margin distance).tiff">
            <a:extLst>
              <a:ext uri="{FF2B5EF4-FFF2-40B4-BE49-F238E27FC236}">
                <a16:creationId xmlns:a16="http://schemas.microsoft.com/office/drawing/2014/main" id="{D7908A2F-0876-DA68-90AF-04A036F71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1639" y="687715"/>
            <a:ext cx="1698210" cy="3248353"/>
          </a:xfrm>
          <a:prstGeom prst="rect">
            <a:avLst/>
          </a:prstGeom>
        </p:spPr>
      </p:pic>
      <p:sp>
        <p:nvSpPr>
          <p:cNvPr id="3" name="Zástupný text 1">
            <a:extLst>
              <a:ext uri="{FF2B5EF4-FFF2-40B4-BE49-F238E27FC236}">
                <a16:creationId xmlns:a16="http://schemas.microsoft.com/office/drawing/2014/main" id="{4B8AF707-1484-7B58-1760-69D4A199DF2C}"/>
              </a:ext>
            </a:extLst>
          </p:cNvPr>
          <p:cNvSpPr txBox="1">
            <a:spLocks/>
          </p:cNvSpPr>
          <p:nvPr/>
        </p:nvSpPr>
        <p:spPr>
          <a:xfrm>
            <a:off x="855359" y="1122348"/>
            <a:ext cx="4014591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The aim of FST must be the resection</a:t>
            </a:r>
            <a:r>
              <a:rPr lang="cs-CZ" sz="1600" dirty="0"/>
              <a:t> </a:t>
            </a:r>
            <a:r>
              <a:rPr lang="en-US" sz="1600" dirty="0"/>
              <a:t>of invasive tumor with adequate free margins and preservation of </a:t>
            </a:r>
            <a:r>
              <a:rPr lang="cs-CZ" sz="1600" dirty="0"/>
              <a:t> </a:t>
            </a:r>
            <a:r>
              <a:rPr lang="en-US" sz="1600" dirty="0"/>
              <a:t>the upper part of the cervix.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88695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91E01-6731-65C9-8270-30C1659E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5" y="-78388"/>
            <a:ext cx="8229600" cy="857250"/>
          </a:xfrm>
        </p:spPr>
        <p:txBody>
          <a:bodyPr>
            <a:normAutofit/>
          </a:bodyPr>
          <a:lstStyle/>
          <a:p>
            <a:pPr defTabSz="6858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2000" b="1" cap="all" dirty="0">
                <a:latin typeface="Calibri" panose="020F0502020204030204"/>
                <a:ea typeface="+mn-ea"/>
              </a:rPr>
              <a:t>ESGO-ESTRO-ESP </a:t>
            </a:r>
            <a:r>
              <a:rPr lang="cs-CZ" sz="2000" b="1" cap="all" dirty="0" err="1">
                <a:latin typeface="Calibri" panose="020F0502020204030204"/>
                <a:ea typeface="+mn-ea"/>
              </a:rPr>
              <a:t>Clinical</a:t>
            </a:r>
            <a:r>
              <a:rPr lang="cs-CZ" sz="2000" b="1" cap="all" dirty="0">
                <a:latin typeface="Calibri" panose="020F0502020204030204"/>
                <a:ea typeface="+mn-ea"/>
              </a:rPr>
              <a:t> </a:t>
            </a:r>
            <a:r>
              <a:rPr lang="cs-CZ" sz="2000" b="1" cap="all" dirty="0" err="1">
                <a:latin typeface="Calibri" panose="020F0502020204030204"/>
                <a:ea typeface="+mn-ea"/>
              </a:rPr>
              <a:t>Practice</a:t>
            </a:r>
            <a:r>
              <a:rPr lang="cs-CZ" sz="2000" b="1" cap="all" dirty="0">
                <a:latin typeface="Calibri" panose="020F0502020204030204"/>
                <a:ea typeface="+mn-ea"/>
              </a:rPr>
              <a:t> </a:t>
            </a:r>
            <a:r>
              <a:rPr lang="cs-CZ" sz="2000" b="1" cap="all" dirty="0" err="1">
                <a:latin typeface="Calibri" panose="020F0502020204030204"/>
                <a:ea typeface="+mn-ea"/>
              </a:rPr>
              <a:t>Guidelines</a:t>
            </a:r>
            <a:r>
              <a:rPr lang="cs-CZ" sz="2000" b="1" cap="all" dirty="0">
                <a:latin typeface="Calibri" panose="020F0502020204030204"/>
                <a:ea typeface="+mn-ea"/>
              </a:rPr>
              <a:t> (2023)</a:t>
            </a:r>
            <a:r>
              <a:rPr lang="en-US" sz="2000" b="1" cap="all" dirty="0">
                <a:latin typeface="Calibri" panose="020F0502020204030204"/>
                <a:ea typeface="+mn-ea"/>
              </a:rPr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03A95C-1F8B-5C6C-DB41-8257ECC9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BE84FBA-CBBF-13D1-90B9-943A7E6AAD9D}"/>
              </a:ext>
            </a:extLst>
          </p:cNvPr>
          <p:cNvGrpSpPr/>
          <p:nvPr/>
        </p:nvGrpSpPr>
        <p:grpSpPr>
          <a:xfrm>
            <a:off x="299408" y="875685"/>
            <a:ext cx="7784237" cy="3392130"/>
            <a:chOff x="2637589" y="643264"/>
            <a:chExt cx="8678925" cy="2983591"/>
          </a:xfrm>
        </p:grpSpPr>
        <p:cxnSp>
          <p:nvCxnSpPr>
            <p:cNvPr id="6" name="AutoShape 926">
              <a:extLst>
                <a:ext uri="{FF2B5EF4-FFF2-40B4-BE49-F238E27FC236}">
                  <a16:creationId xmlns:a16="http://schemas.microsoft.com/office/drawing/2014/main" id="{C40EC4D1-0E88-D77B-66C0-5C79603294CB}"/>
                </a:ext>
              </a:extLst>
            </p:cNvPr>
            <p:cNvCxnSpPr>
              <a:cxnSpLocks noChangeShapeType="1"/>
              <a:stCxn id="15" idx="2"/>
              <a:endCxn id="8" idx="0"/>
            </p:cNvCxnSpPr>
            <p:nvPr/>
          </p:nvCxnSpPr>
          <p:spPr bwMode="auto">
            <a:xfrm rot="5400000">
              <a:off x="5848059" y="905715"/>
              <a:ext cx="953523" cy="104709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EF426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AutoShape 933">
              <a:extLst>
                <a:ext uri="{FF2B5EF4-FFF2-40B4-BE49-F238E27FC236}">
                  <a16:creationId xmlns:a16="http://schemas.microsoft.com/office/drawing/2014/main" id="{66A091EB-8855-DC5B-3590-E769E5BC7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157" y="1906023"/>
              <a:ext cx="1142233" cy="304382"/>
            </a:xfrm>
            <a:prstGeom prst="roundRect">
              <a:avLst>
                <a:gd name="adj" fmla="val 16667"/>
              </a:avLst>
            </a:pr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Frutiger-Light"/>
                  <a:ea typeface="Times New Roman" panose="02020603050405020304" pitchFamily="18" charset="0"/>
                </a:rPr>
                <a:t>LVSI negative</a:t>
              </a:r>
              <a:endParaRPr lang="cs-CZ" sz="1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AutoShape 936">
              <a:extLst>
                <a:ext uri="{FF2B5EF4-FFF2-40B4-BE49-F238E27FC236}">
                  <a16:creationId xmlns:a16="http://schemas.microsoft.com/office/drawing/2014/main" id="{2D0063F3-F518-7B00-394E-9C822A9C3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589" y="1402503"/>
              <a:ext cx="1621497" cy="713329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  <a:lumOff val="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Conisation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or (Simple trachelectomy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 (C13)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+ cerclage) </a:t>
              </a:r>
              <a:endParaRPr lang="cs-CZ" sz="1000" dirty="0">
                <a:solidFill>
                  <a:prstClr val="black"/>
                </a:solidFill>
                <a:latin typeface="Frutiger-Light"/>
                <a:ea typeface="Times New Roman" panose="02020603050405020304" pitchFamily="18" charset="0"/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+ standard LN staging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 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(C14)</a:t>
              </a:r>
              <a:endParaRPr lang="cs-CZ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AutoShape 938">
              <a:extLst>
                <a:ext uri="{FF2B5EF4-FFF2-40B4-BE49-F238E27FC236}">
                  <a16:creationId xmlns:a16="http://schemas.microsoft.com/office/drawing/2014/main" id="{1AECF75B-B703-E7F1-CF3C-5EA85F1C6254}"/>
                </a:ext>
              </a:extLst>
            </p:cNvPr>
            <p:cNvCxnSpPr>
              <a:cxnSpLocks noChangeShapeType="1"/>
              <a:stCxn id="15" idx="2"/>
              <a:endCxn id="16" idx="0"/>
            </p:cNvCxnSpPr>
            <p:nvPr/>
          </p:nvCxnSpPr>
          <p:spPr bwMode="auto">
            <a:xfrm rot="16200000" flipH="1">
              <a:off x="7680312" y="120553"/>
              <a:ext cx="953523" cy="2617416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EF426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941">
              <a:extLst>
                <a:ext uri="{FF2B5EF4-FFF2-40B4-BE49-F238E27FC236}">
                  <a16:creationId xmlns:a16="http://schemas.microsoft.com/office/drawing/2014/main" id="{9F2C4956-6AF7-387A-9EB1-3BE4582D6A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128346" y="2321669"/>
              <a:ext cx="663020" cy="458306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EF426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942">
              <a:extLst>
                <a:ext uri="{FF2B5EF4-FFF2-40B4-BE49-F238E27FC236}">
                  <a16:creationId xmlns:a16="http://schemas.microsoft.com/office/drawing/2014/main" id="{41E02583-64F0-20E9-2FA3-D6E14DD6F1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824698" y="2235422"/>
              <a:ext cx="652030" cy="61981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EF426F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AutoShape 949">
              <a:extLst>
                <a:ext uri="{FF2B5EF4-FFF2-40B4-BE49-F238E27FC236}">
                  <a16:creationId xmlns:a16="http://schemas.microsoft.com/office/drawing/2014/main" id="{0391AFBD-D82F-1F88-60FE-E516A89A2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007" y="649614"/>
              <a:ext cx="1593738" cy="30288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EF426F"/>
              </a:solidFill>
              <a:round/>
              <a:headEnd/>
              <a:tailEnd/>
            </a:ln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Frutiger-Light"/>
                  <a:ea typeface="Times New Roman" panose="02020603050405020304" pitchFamily="18" charset="0"/>
                </a:rPr>
                <a:t>Stage T1a1 and T1a2</a:t>
              </a:r>
              <a:endParaRPr lang="cs-CZ" sz="1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AutoShape 950">
              <a:extLst>
                <a:ext uri="{FF2B5EF4-FFF2-40B4-BE49-F238E27FC236}">
                  <a16:creationId xmlns:a16="http://schemas.microsoft.com/office/drawing/2014/main" id="{D5FE7C79-1DB6-B2C7-BAE9-C9654F73C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168" y="649614"/>
              <a:ext cx="1368394" cy="302886"/>
            </a:xfrm>
            <a:prstGeom prst="roundRect">
              <a:avLst>
                <a:gd name="adj" fmla="val 16667"/>
              </a:avLst>
            </a:pr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Frutiger-Light"/>
                  <a:ea typeface="Times New Roman" panose="02020603050405020304" pitchFamily="18" charset="0"/>
                </a:rPr>
                <a:t>Stage T1b1</a:t>
              </a:r>
              <a:endParaRPr lang="cs-CZ" sz="1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AutoShape 954">
              <a:extLst>
                <a:ext uri="{FF2B5EF4-FFF2-40B4-BE49-F238E27FC236}">
                  <a16:creationId xmlns:a16="http://schemas.microsoft.com/office/drawing/2014/main" id="{56648048-8F66-2FF1-BF26-EBA56D94C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9364" y="1906023"/>
              <a:ext cx="1072834" cy="304382"/>
            </a:xfrm>
            <a:prstGeom prst="roundRect">
              <a:avLst>
                <a:gd name="adj" fmla="val 16667"/>
              </a:avLst>
            </a:pr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Frutiger-Light"/>
                  <a:ea typeface="Times New Roman" panose="02020603050405020304" pitchFamily="18" charset="0"/>
                </a:rPr>
                <a:t>LVSI positive</a:t>
              </a:r>
              <a:endParaRPr lang="cs-CZ" sz="1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AutoShape 956">
              <a:extLst>
                <a:ext uri="{FF2B5EF4-FFF2-40B4-BE49-F238E27FC236}">
                  <a16:creationId xmlns:a16="http://schemas.microsoft.com/office/drawing/2014/main" id="{8CAC08C0-7664-B38D-DDEC-587BC2F6A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3006" y="2882332"/>
              <a:ext cx="1621498" cy="74452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  <a:lumOff val="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err="1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Conisation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or (simple trachelectomy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 (C13)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+ cerclage) </a:t>
              </a:r>
              <a:endParaRPr lang="cs-CZ" sz="1000" dirty="0">
                <a:solidFill>
                  <a:prstClr val="black"/>
                </a:solidFill>
                <a:latin typeface="Frutiger-Light"/>
                <a:ea typeface="Times New Roman" panose="02020603050405020304" pitchFamily="18" charset="0"/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+ standard LN staging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 (C14)</a:t>
              </a:r>
              <a:endParaRPr lang="cs-CZ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AutoShape 958">
              <a:extLst>
                <a:ext uri="{FF2B5EF4-FFF2-40B4-BE49-F238E27FC236}">
                  <a16:creationId xmlns:a16="http://schemas.microsoft.com/office/drawing/2014/main" id="{C105070F-C214-A1C1-4C3F-575AF8C99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6377" y="2882333"/>
              <a:ext cx="1613220" cy="73156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  <a:lumOff val="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Radical trachelectomy (type A/B)  + cerclage + standard LN staging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 (C14)</a:t>
              </a:r>
              <a:endParaRPr lang="cs-CZ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cs-CZ" sz="1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DB36BA01-320E-7BF6-64CC-0E5FAD6C5CE2}"/>
                </a:ext>
              </a:extLst>
            </p:cNvPr>
            <p:cNvCxnSpPr>
              <a:cxnSpLocks/>
              <a:stCxn id="14" idx="2"/>
              <a:endCxn id="10" idx="0"/>
            </p:cNvCxnSpPr>
            <p:nvPr/>
          </p:nvCxnSpPr>
          <p:spPr>
            <a:xfrm flipH="1">
              <a:off x="3448337" y="952500"/>
              <a:ext cx="3539" cy="450003"/>
            </a:xfrm>
            <a:prstGeom prst="straightConnector1">
              <a:avLst/>
            </a:prstGeom>
            <a:ln>
              <a:solidFill>
                <a:srgbClr val="EF42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pojnice: pravoúhlá 19">
              <a:extLst>
                <a:ext uri="{FF2B5EF4-FFF2-40B4-BE49-F238E27FC236}">
                  <a16:creationId xmlns:a16="http://schemas.microsoft.com/office/drawing/2014/main" id="{F495589D-ABCB-9B41-95D4-376B43AD7E99}"/>
                </a:ext>
              </a:extLst>
            </p:cNvPr>
            <p:cNvCxnSpPr>
              <a:cxnSpLocks/>
              <a:stCxn id="14" idx="0"/>
              <a:endCxn id="15" idx="0"/>
            </p:cNvCxnSpPr>
            <p:nvPr/>
          </p:nvCxnSpPr>
          <p:spPr>
            <a:xfrm rot="5400000" flipH="1" flipV="1">
              <a:off x="5150120" y="-1048631"/>
              <a:ext cx="12700" cy="3396490"/>
            </a:xfrm>
            <a:prstGeom prst="bentConnector3">
              <a:avLst>
                <a:gd name="adj1" fmla="val 1800000"/>
              </a:avLst>
            </a:prstGeom>
            <a:ln>
              <a:solidFill>
                <a:srgbClr val="EF426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AutoShape 942">
              <a:extLst>
                <a:ext uri="{FF2B5EF4-FFF2-40B4-BE49-F238E27FC236}">
                  <a16:creationId xmlns:a16="http://schemas.microsoft.com/office/drawing/2014/main" id="{98C00B4F-5AE4-7C92-3FA6-A1DCD54E6D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9659571" y="2238752"/>
              <a:ext cx="674695" cy="635818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EF426F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941">
              <a:extLst>
                <a:ext uri="{FF2B5EF4-FFF2-40B4-BE49-F238E27FC236}">
                  <a16:creationId xmlns:a16="http://schemas.microsoft.com/office/drawing/2014/main" id="{79328FA6-DDBC-058A-05B7-547F50FA07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762283" y="2328548"/>
              <a:ext cx="694593" cy="458306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EF426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AutoShape 956">
              <a:extLst>
                <a:ext uri="{FF2B5EF4-FFF2-40B4-BE49-F238E27FC236}">
                  <a16:creationId xmlns:a16="http://schemas.microsoft.com/office/drawing/2014/main" id="{015CF01E-3A87-F9ED-FEAC-A8816AF7C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5881" y="2892490"/>
              <a:ext cx="1621498" cy="711579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  <a:lumOff val="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Radical trachelectomy (type B)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+ 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c</a:t>
              </a:r>
              <a:r>
                <a:rPr lang="en-US" sz="1000" dirty="0" err="1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erclage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+ standard LN staging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 (C14)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</a:t>
              </a:r>
              <a:endParaRPr lang="cs-CZ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AutoShape 958">
              <a:extLst>
                <a:ext uri="{FF2B5EF4-FFF2-40B4-BE49-F238E27FC236}">
                  <a16:creationId xmlns:a16="http://schemas.microsoft.com/office/drawing/2014/main" id="{51E3C0DC-632F-F172-7202-8949D0828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5016" y="2904999"/>
              <a:ext cx="1621498" cy="699071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  <a:lumOff val="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51435" tIns="25718" rIns="51435" bIns="25718" anchor="t" anchorCtr="0" upright="1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Simple trachelectomy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 (C13)</a:t>
              </a:r>
              <a:r>
                <a:rPr lang="en-US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 + cerclage + standard LN staging</a:t>
              </a:r>
              <a:r>
                <a:rPr lang="cs-CZ" sz="100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*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05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(</a:t>
              </a:r>
              <a:r>
                <a:rPr lang="en-US" sz="105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C1</a:t>
              </a:r>
              <a:r>
                <a:rPr lang="cs-CZ" sz="1050" dirty="0">
                  <a:solidFill>
                    <a:prstClr val="black"/>
                  </a:solidFill>
                  <a:latin typeface="Frutiger-Light"/>
                  <a:ea typeface="Times New Roman" panose="02020603050405020304" pitchFamily="18" charset="0"/>
                </a:rPr>
                <a:t>4)</a:t>
              </a:r>
              <a:endParaRPr lang="cs-CZ" sz="10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5" name="Šipka: doprava 6">
            <a:extLst>
              <a:ext uri="{FF2B5EF4-FFF2-40B4-BE49-F238E27FC236}">
                <a16:creationId xmlns:a16="http://schemas.microsoft.com/office/drawing/2014/main" id="{5507EA02-7CCA-F8CC-CB8C-45D7ACF402CD}"/>
              </a:ext>
            </a:extLst>
          </p:cNvPr>
          <p:cNvSpPr/>
          <p:nvPr/>
        </p:nvSpPr>
        <p:spPr>
          <a:xfrm rot="8232668">
            <a:off x="8123174" y="3310543"/>
            <a:ext cx="646342" cy="3696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3A1DB"/>
          </a:solidFill>
          <a:ln w="0">
            <a:solidFill>
              <a:srgbClr val="63A1DB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Šipka: doprava 6">
            <a:extLst>
              <a:ext uri="{FF2B5EF4-FFF2-40B4-BE49-F238E27FC236}">
                <a16:creationId xmlns:a16="http://schemas.microsoft.com/office/drawing/2014/main" id="{2E0B23B2-0564-DFAC-B15E-42AC0A012B62}"/>
              </a:ext>
            </a:extLst>
          </p:cNvPr>
          <p:cNvSpPr/>
          <p:nvPr/>
        </p:nvSpPr>
        <p:spPr>
          <a:xfrm rot="2503546">
            <a:off x="870826" y="3390825"/>
            <a:ext cx="646342" cy="3696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3A1DB"/>
          </a:solidFill>
          <a:ln w="0">
            <a:solidFill>
              <a:srgbClr val="63A1DB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07667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A743BB5-EE09-432A-9ED2-D4105070C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7651" name="Picture 3" descr="P3040185">
            <a:extLst>
              <a:ext uri="{FF2B5EF4-FFF2-40B4-BE49-F238E27FC236}">
                <a16:creationId xmlns:a16="http://schemas.microsoft.com/office/drawing/2014/main" id="{C60EA824-C6EC-415E-835D-7103A2E32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1435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cs-CZ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INNOVATIONS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C1A6D0B-C223-460D-3537-F2F5A803DDEA}"/>
              </a:ext>
            </a:extLst>
          </p:cNvPr>
          <p:cNvSpPr txBox="1">
            <a:spLocks/>
          </p:cNvSpPr>
          <p:nvPr/>
        </p:nvSpPr>
        <p:spPr>
          <a:xfrm>
            <a:off x="367118" y="862002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dirty="0"/>
              <a:t>De-</a:t>
            </a:r>
            <a:r>
              <a:rPr lang="cs-CZ" sz="2000" dirty="0" err="1"/>
              <a:t>escalation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radical</a:t>
            </a:r>
            <a:r>
              <a:rPr lang="cs-CZ" sz="2000" dirty="0"/>
              <a:t> </a:t>
            </a:r>
            <a:r>
              <a:rPr lang="cs-CZ" sz="2000" dirty="0" err="1"/>
              <a:t>surgical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r>
              <a:rPr lang="cs-CZ" sz="2000" dirty="0"/>
              <a:t> in early </a:t>
            </a:r>
            <a:r>
              <a:rPr lang="cs-CZ" sz="2000" dirty="0" err="1"/>
              <a:t>stages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/>
              <a:t>Fertility sparing treatment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b="1" dirty="0" err="1">
                <a:solidFill>
                  <a:srgbClr val="FF0000"/>
                </a:solidFill>
              </a:rPr>
              <a:t>Improvement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of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radiotherapy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endParaRPr lang="en-GB" sz="2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dirty="0" err="1"/>
              <a:t>Immunotherapy</a:t>
            </a:r>
            <a:r>
              <a:rPr lang="cs-CZ" sz="2000" dirty="0"/>
              <a:t> in </a:t>
            </a:r>
            <a:r>
              <a:rPr lang="cs-CZ" sz="2000" dirty="0" err="1"/>
              <a:t>advanced</a:t>
            </a:r>
            <a:r>
              <a:rPr lang="cs-CZ" sz="2000" dirty="0"/>
              <a:t> and </a:t>
            </a:r>
            <a:r>
              <a:rPr lang="cs-CZ" sz="2000" dirty="0" err="1"/>
              <a:t>recurrent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r>
              <a:rPr lang="cs-CZ" sz="2000" dirty="0"/>
              <a:t> </a:t>
            </a:r>
          </a:p>
          <a:p>
            <a:pPr>
              <a:lnSpc>
                <a:spcPct val="150000"/>
              </a:lnSpc>
            </a:pPr>
            <a:r>
              <a:rPr lang="cs-CZ" sz="2000" dirty="0" err="1"/>
              <a:t>Future</a:t>
            </a:r>
            <a:r>
              <a:rPr lang="cs-CZ" sz="2000" dirty="0"/>
              <a:t> </a:t>
            </a:r>
            <a:r>
              <a:rPr lang="cs-CZ" sz="2000" dirty="0" err="1"/>
              <a:t>trends</a:t>
            </a:r>
            <a:r>
              <a:rPr lang="cs-CZ" sz="2000" dirty="0"/>
              <a:t> </a:t>
            </a:r>
            <a:endParaRPr lang="en-GB" sz="20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83917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2003" y="5218754"/>
            <a:ext cx="471997" cy="321928"/>
          </a:xfrm>
        </p:spPr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4F90A80-9B89-131D-06E5-AFBB64C999C5}"/>
              </a:ext>
            </a:extLst>
          </p:cNvPr>
          <p:cNvSpPr/>
          <p:nvPr/>
        </p:nvSpPr>
        <p:spPr>
          <a:xfrm>
            <a:off x="3641710" y="734870"/>
            <a:ext cx="1983360" cy="273800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cs-CZ" sz="2000" spc="-1">
                <a:solidFill>
                  <a:srgbClr val="FFFFFF"/>
                </a:solidFill>
                <a:latin typeface="Calibri"/>
                <a:ea typeface="DejaVu Sans"/>
              </a:rPr>
              <a:t>RADICAL   SURGERY </a:t>
            </a:r>
            <a:endParaRPr lang="en-GB" sz="2000" spc="-1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en-GB" sz="1600" spc="-1">
              <a:latin typeface="Arial"/>
            </a:endParaRPr>
          </a:p>
        </p:txBody>
      </p:sp>
      <p:sp>
        <p:nvSpPr>
          <p:cNvPr id="7" name="TextovéPole 1">
            <a:extLst>
              <a:ext uri="{FF2B5EF4-FFF2-40B4-BE49-F238E27FC236}">
                <a16:creationId xmlns:a16="http://schemas.microsoft.com/office/drawing/2014/main" id="{5EB8541E-6229-B34C-D348-A8EB29D07CA5}"/>
              </a:ext>
            </a:extLst>
          </p:cNvPr>
          <p:cNvSpPr/>
          <p:nvPr/>
        </p:nvSpPr>
        <p:spPr>
          <a:xfrm>
            <a:off x="-300588" y="1040399"/>
            <a:ext cx="3457920" cy="20909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SLN instead of PLND </a:t>
            </a:r>
            <a:endParaRPr lang="en-GB" sz="1600" spc="-1" dirty="0">
              <a:latin typeface="Arial"/>
            </a:endParaRPr>
          </a:p>
          <a:p>
            <a:pPr algn="r">
              <a:tabLst>
                <a:tab pos="0" algn="l"/>
              </a:tabLst>
            </a:pPr>
            <a:endParaRPr lang="en-GB" sz="1600" spc="-1" dirty="0">
              <a:latin typeface="Arial"/>
            </a:endParaRPr>
          </a:p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Abandoning LN staging </a:t>
            </a:r>
            <a:endParaRPr lang="en-GB" sz="1600" spc="-1" dirty="0">
              <a:latin typeface="Arial"/>
            </a:endParaRPr>
          </a:p>
          <a:p>
            <a:pPr algn="r">
              <a:tabLst>
                <a:tab pos="0" algn="l"/>
              </a:tabLst>
            </a:pPr>
            <a:endParaRPr lang="en-GB" sz="1600" spc="-1" dirty="0">
              <a:latin typeface="Arial"/>
            </a:endParaRPr>
          </a:p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Abandoning </a:t>
            </a:r>
            <a:r>
              <a:rPr lang="en-GB" sz="1600" spc="-1" dirty="0" err="1">
                <a:solidFill>
                  <a:srgbClr val="000000"/>
                </a:solidFill>
                <a:latin typeface="Calibri"/>
                <a:ea typeface="DejaVu Sans"/>
              </a:rPr>
              <a:t>parametrectomy</a:t>
            </a:r>
            <a:endParaRPr lang="en-GB" sz="1600" spc="-1" dirty="0">
              <a:latin typeface="Arial"/>
            </a:endParaRPr>
          </a:p>
          <a:p>
            <a:pPr algn="r">
              <a:tabLst>
                <a:tab pos="0" algn="l"/>
              </a:tabLst>
            </a:pPr>
            <a:endParaRPr lang="en-GB" sz="1600" spc="-1" dirty="0">
              <a:latin typeface="Arial"/>
            </a:endParaRPr>
          </a:p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Cone instead of radical </a:t>
            </a:r>
            <a:endParaRPr lang="cs-CZ" sz="16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trachelectomy</a:t>
            </a:r>
            <a:endParaRPr lang="en-GB" sz="1600" spc="-1" dirty="0">
              <a:latin typeface="Arial"/>
            </a:endParaRPr>
          </a:p>
        </p:txBody>
      </p:sp>
      <p:sp>
        <p:nvSpPr>
          <p:cNvPr id="11" name="Pravá složená závorka 7">
            <a:extLst>
              <a:ext uri="{FF2B5EF4-FFF2-40B4-BE49-F238E27FC236}">
                <a16:creationId xmlns:a16="http://schemas.microsoft.com/office/drawing/2014/main" id="{99B2CD85-EF11-7A6F-C1A4-C99EA5364575}"/>
              </a:ext>
            </a:extLst>
          </p:cNvPr>
          <p:cNvSpPr/>
          <p:nvPr/>
        </p:nvSpPr>
        <p:spPr>
          <a:xfrm>
            <a:off x="3058277" y="879870"/>
            <a:ext cx="475200" cy="24480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Levá složená závorka 8">
            <a:extLst>
              <a:ext uri="{FF2B5EF4-FFF2-40B4-BE49-F238E27FC236}">
                <a16:creationId xmlns:a16="http://schemas.microsoft.com/office/drawing/2014/main" id="{5427CA3E-BC04-207F-11A1-AB2B85BD81CA}"/>
              </a:ext>
            </a:extLst>
          </p:cNvPr>
          <p:cNvSpPr/>
          <p:nvPr/>
        </p:nvSpPr>
        <p:spPr>
          <a:xfrm>
            <a:off x="5841514" y="843870"/>
            <a:ext cx="475200" cy="2484000"/>
          </a:xfrm>
          <a:prstGeom prst="leftBrace">
            <a:avLst>
              <a:gd name="adj1" fmla="val 8333"/>
              <a:gd name="adj2" fmla="val 50369"/>
            </a:avLst>
          </a:prstGeom>
          <a:noFill/>
          <a:ln w="38100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TextovéPole 8">
            <a:extLst>
              <a:ext uri="{FF2B5EF4-FFF2-40B4-BE49-F238E27FC236}">
                <a16:creationId xmlns:a16="http://schemas.microsoft.com/office/drawing/2014/main" id="{9BCD46E0-AE67-7BE0-54DC-E049D87513D4}"/>
              </a:ext>
            </a:extLst>
          </p:cNvPr>
          <p:cNvSpPr/>
          <p:nvPr/>
        </p:nvSpPr>
        <p:spPr>
          <a:xfrm>
            <a:off x="6316714" y="1619565"/>
            <a:ext cx="1556871" cy="6136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Definitive</a:t>
            </a:r>
            <a:endParaRPr lang="en-GB" sz="1600" spc="-1" dirty="0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chemoradiation</a:t>
            </a:r>
            <a:endParaRPr lang="en-GB" sz="16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21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76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Outcome of chemoradiation in LACC </a:t>
            </a:r>
            <a:b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EMBRACE 1 - prospective observational study 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041414EC-A98C-492F-109C-6A95922CA22D}"/>
              </a:ext>
            </a:extLst>
          </p:cNvPr>
          <p:cNvSpPr txBox="1">
            <a:spLocks/>
          </p:cNvSpPr>
          <p:nvPr/>
        </p:nvSpPr>
        <p:spPr>
          <a:xfrm>
            <a:off x="541110" y="1115093"/>
            <a:ext cx="3126764" cy="370649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GB" sz="1050" dirty="0"/>
              <a:t>24 sites in Europe, Asia, North America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GB" sz="1050" dirty="0"/>
              <a:t>FIGO IB-IVA; 2008 - 2015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GB" sz="1050" dirty="0"/>
              <a:t>Standardized chemoradiation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GB" sz="1050" dirty="0"/>
              <a:t>     45-50 </a:t>
            </a:r>
            <a:r>
              <a:rPr lang="en-GB" sz="1050" dirty="0" err="1"/>
              <a:t>Gy</a:t>
            </a:r>
            <a:r>
              <a:rPr lang="en-GB" sz="1050" dirty="0"/>
              <a:t> EBRT, 1.8-2Gy/f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GB" sz="1050" dirty="0"/>
              <a:t>     </a:t>
            </a:r>
            <a:r>
              <a:rPr lang="en-GB" sz="1050" dirty="0" err="1"/>
              <a:t>wkl</a:t>
            </a:r>
            <a:r>
              <a:rPr lang="en-GB" sz="1050" dirty="0"/>
              <a:t> Cisplatin 40 mg/m2, 5-6 cycles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GB" sz="1050" dirty="0"/>
              <a:t>     MRI-based IGABT </a:t>
            </a:r>
            <a:endParaRPr lang="cs-CZ" sz="1050" dirty="0"/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cs-CZ" sz="1000" dirty="0"/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GB" sz="1000" dirty="0"/>
          </a:p>
          <a:p>
            <a:pPr marL="0" indent="0">
              <a:buFont typeface="Arial"/>
              <a:buNone/>
            </a:pPr>
            <a:r>
              <a:rPr lang="en-GB" sz="1000" dirty="0"/>
              <a:t>N=1341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IB1 	124 (9.2%)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IB2 	119 (8.9%)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IIA1 	38 (2.8%)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IIA2 	31 (2.3%)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IIB 	693 (51.7%)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IIIA 	13 (1.0%)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IIIB 	190 (14.2%)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IVA 	34 (2.5%)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IVB 	98 (7.3%) 	</a:t>
            </a:r>
          </a:p>
          <a:p>
            <a:pPr>
              <a:spcBef>
                <a:spcPts val="0"/>
              </a:spcBef>
              <a:tabLst>
                <a:tab pos="1073150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Missing 	1 (0.1%) 	</a:t>
            </a:r>
            <a:endParaRPr lang="en-GB" sz="1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8D3233-407A-46E9-0F9A-3C89721F8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955" y="1305769"/>
            <a:ext cx="5375546" cy="253196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1FB4B23-C0B1-CC3F-40A0-87D03FB67703}"/>
              </a:ext>
            </a:extLst>
          </p:cNvPr>
          <p:cNvSpPr/>
          <p:nvPr/>
        </p:nvSpPr>
        <p:spPr>
          <a:xfrm>
            <a:off x="3730189" y="2000311"/>
            <a:ext cx="3440632" cy="1086648"/>
          </a:xfrm>
          <a:prstGeom prst="rect">
            <a:avLst/>
          </a:prstGeom>
          <a:noFill/>
          <a:ln w="38100">
            <a:solidFill>
              <a:srgbClr val="EF4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délník 4">
            <a:extLst>
              <a:ext uri="{FF2B5EF4-FFF2-40B4-BE49-F238E27FC236}">
                <a16:creationId xmlns:a16="http://schemas.microsoft.com/office/drawing/2014/main" id="{4643D2A4-8743-FAA1-4F17-DCAC6DDBD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314" y="4821591"/>
            <a:ext cx="3147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Potter 2021; Lancet Oncology 22: 538-47</a:t>
            </a:r>
            <a:endParaRPr kumimoji="0" lang="en-US" alt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linkMacSystemFo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8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cs-CZ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INNOVATIONS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C1A6D0B-C223-460D-3537-F2F5A803DDEA}"/>
              </a:ext>
            </a:extLst>
          </p:cNvPr>
          <p:cNvSpPr txBox="1">
            <a:spLocks/>
          </p:cNvSpPr>
          <p:nvPr/>
        </p:nvSpPr>
        <p:spPr>
          <a:xfrm>
            <a:off x="367118" y="862002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dirty="0"/>
              <a:t>De-</a:t>
            </a:r>
            <a:r>
              <a:rPr lang="cs-CZ" sz="2000" dirty="0" err="1"/>
              <a:t>escalation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radical</a:t>
            </a:r>
            <a:r>
              <a:rPr lang="cs-CZ" sz="2000" dirty="0"/>
              <a:t> </a:t>
            </a:r>
            <a:r>
              <a:rPr lang="cs-CZ" sz="2000" dirty="0" err="1"/>
              <a:t>surgical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r>
              <a:rPr lang="cs-CZ" sz="2000" dirty="0"/>
              <a:t> in early </a:t>
            </a:r>
            <a:r>
              <a:rPr lang="cs-CZ" sz="2000" dirty="0" err="1"/>
              <a:t>stages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/>
              <a:t>Fertility sparing treatment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Improvement</a:t>
            </a:r>
            <a:r>
              <a:rPr lang="cs-CZ" sz="2000" dirty="0"/>
              <a:t> of </a:t>
            </a:r>
            <a:r>
              <a:rPr lang="cs-CZ" sz="2000" dirty="0" err="1"/>
              <a:t>radiotherapy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cs-CZ" sz="2000" b="1" dirty="0" err="1">
                <a:solidFill>
                  <a:srgbClr val="FF0000"/>
                </a:solidFill>
              </a:rPr>
              <a:t>Immunotherapy</a:t>
            </a:r>
            <a:r>
              <a:rPr lang="cs-CZ" sz="2000" b="1" dirty="0">
                <a:solidFill>
                  <a:srgbClr val="FF0000"/>
                </a:solidFill>
              </a:rPr>
              <a:t> in </a:t>
            </a:r>
            <a:r>
              <a:rPr lang="cs-CZ" sz="2000" b="1" dirty="0" err="1">
                <a:solidFill>
                  <a:srgbClr val="FF0000"/>
                </a:solidFill>
              </a:rPr>
              <a:t>advanced</a:t>
            </a:r>
            <a:r>
              <a:rPr lang="cs-CZ" sz="2000" b="1" dirty="0">
                <a:solidFill>
                  <a:srgbClr val="FF0000"/>
                </a:solidFill>
              </a:rPr>
              <a:t> and </a:t>
            </a:r>
            <a:r>
              <a:rPr lang="cs-CZ" sz="2000" b="1" dirty="0" err="1">
                <a:solidFill>
                  <a:srgbClr val="FF0000"/>
                </a:solidFill>
              </a:rPr>
              <a:t>recurrent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tumors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2000" dirty="0" err="1"/>
              <a:t>Future</a:t>
            </a:r>
            <a:r>
              <a:rPr lang="cs-CZ" sz="2000" dirty="0"/>
              <a:t> </a:t>
            </a:r>
            <a:r>
              <a:rPr lang="cs-CZ" sz="2000" dirty="0" err="1"/>
              <a:t>trends</a:t>
            </a:r>
            <a:r>
              <a:rPr lang="cs-CZ" sz="2000" dirty="0"/>
              <a:t> </a:t>
            </a:r>
            <a:endParaRPr lang="en-GB" sz="20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08301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ucikova\Pictures\inhibition.jpg">
            <a:extLst>
              <a:ext uri="{FF2B5EF4-FFF2-40B4-BE49-F238E27FC236}">
                <a16:creationId xmlns:a16="http://schemas.microsoft.com/office/drawing/2014/main" id="{9EFC1935-AF03-438E-85B5-566847CC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13" y="1544649"/>
            <a:ext cx="2948616" cy="17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fucikova\Pictures\activation.jpg">
            <a:extLst>
              <a:ext uri="{FF2B5EF4-FFF2-40B4-BE49-F238E27FC236}">
                <a16:creationId xmlns:a16="http://schemas.microsoft.com/office/drawing/2014/main" id="{F78968F0-CBC6-4B77-8329-A06EC2062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64" y="1512657"/>
            <a:ext cx="2948616" cy="17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074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KEYNOTE-826: Randomized, Double-Blind, Phase 3 Study</a:t>
            </a:r>
            <a:endParaRPr lang="cs-CZ" sz="2000" dirty="0">
              <a:solidFill>
                <a:srgbClr val="C100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D526B77-B77A-2F7D-53F4-E31034CA4293}"/>
              </a:ext>
            </a:extLst>
          </p:cNvPr>
          <p:cNvSpPr txBox="1">
            <a:spLocks/>
          </p:cNvSpPr>
          <p:nvPr/>
        </p:nvSpPr>
        <p:spPr>
          <a:xfrm>
            <a:off x="143583" y="4656783"/>
            <a:ext cx="8619119" cy="22649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F2DE476-393C-5B3C-1A22-DE0F0C3A4927}"/>
              </a:ext>
            </a:extLst>
          </p:cNvPr>
          <p:cNvGrpSpPr/>
          <p:nvPr/>
        </p:nvGrpSpPr>
        <p:grpSpPr>
          <a:xfrm>
            <a:off x="492902" y="636348"/>
            <a:ext cx="7935930" cy="3093172"/>
            <a:chOff x="611718" y="1163447"/>
            <a:chExt cx="11236154" cy="4744162"/>
          </a:xfrm>
        </p:grpSpPr>
        <p:cxnSp>
          <p:nvCxnSpPr>
            <p:cNvPr id="6" name="Connector: Elbow 30">
              <a:extLst>
                <a:ext uri="{FF2B5EF4-FFF2-40B4-BE49-F238E27FC236}">
                  <a16:creationId xmlns:a16="http://schemas.microsoft.com/office/drawing/2014/main" id="{6954F9AA-E666-4F2B-D40D-4D6F39F9257E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 flipV="1">
              <a:off x="4647253" y="2032128"/>
              <a:ext cx="2087847" cy="979913"/>
            </a:xfrm>
            <a:prstGeom prst="bentConnector3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or: Elbow 32">
              <a:extLst>
                <a:ext uri="{FF2B5EF4-FFF2-40B4-BE49-F238E27FC236}">
                  <a16:creationId xmlns:a16="http://schemas.microsoft.com/office/drawing/2014/main" id="{E6EA9A48-991C-84F4-291A-6D2A6A535168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>
              <a:off x="4647252" y="3012039"/>
              <a:ext cx="2087845" cy="979915"/>
            </a:xfrm>
            <a:prstGeom prst="bentConnector3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id="{CD88BCAA-B17A-5DC2-E1F2-E62CA6AC40F3}"/>
                </a:ext>
              </a:extLst>
            </p:cNvPr>
            <p:cNvSpPr/>
            <p:nvPr/>
          </p:nvSpPr>
          <p:spPr>
            <a:xfrm>
              <a:off x="611718" y="1759773"/>
              <a:ext cx="4035535" cy="2504535"/>
            </a:xfrm>
            <a:prstGeom prst="round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0" hangingPunct="0"/>
              <a:r>
                <a:rPr lang="en-US" sz="1000" b="1" u="sng" kern="600" spc="31">
                  <a:solidFill>
                    <a:prstClr val="white"/>
                  </a:solidFill>
                </a:rPr>
                <a:t>Key Eligibility Criteria</a:t>
              </a:r>
            </a:p>
            <a:p>
              <a:pPr marL="119060" indent="-119060" defTabSz="914377" eaLnBrk="0" hangingPunct="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>
                  <a:solidFill>
                    <a:prstClr val="white"/>
                  </a:solidFill>
                </a:rPr>
                <a:t>Persistent, recurrent, or metastatic cervical cancer not amenable to curative treatment</a:t>
              </a:r>
            </a:p>
            <a:p>
              <a:pPr marL="119060" indent="-119060" defTabSz="914377" eaLnBrk="0" hangingPunct="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>
                  <a:solidFill>
                    <a:prstClr val="white"/>
                  </a:solidFill>
                </a:rPr>
                <a:t>No prior systemic chemotherapy (prior radiotherapy and chemoradiotherapy permitted)</a:t>
              </a:r>
            </a:p>
            <a:p>
              <a:pPr marL="119060" indent="-119060" defTabSz="914377" eaLnBrk="0" hangingPunct="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>
                  <a:solidFill>
                    <a:prstClr val="white"/>
                  </a:solidFill>
                </a:rPr>
                <a:t>ECOG PS 0 or 1</a:t>
              </a:r>
            </a:p>
          </p:txBody>
        </p:sp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29017275-5EE7-C5EC-2379-3BCBC872BE95}"/>
                </a:ext>
              </a:extLst>
            </p:cNvPr>
            <p:cNvSpPr/>
            <p:nvPr/>
          </p:nvSpPr>
          <p:spPr>
            <a:xfrm>
              <a:off x="611718" y="4557036"/>
              <a:ext cx="4035533" cy="1350573"/>
            </a:xfrm>
            <a:prstGeom prst="round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0" hangingPunct="0"/>
              <a:r>
                <a:rPr lang="en-US" sz="1000" b="1" u="sng" kern="600" spc="31">
                  <a:solidFill>
                    <a:prstClr val="white"/>
                  </a:solidFill>
                </a:rPr>
                <a:t>Stratification Factors</a:t>
              </a:r>
            </a:p>
            <a:p>
              <a:pPr marL="119060" indent="-119060" defTabSz="914377" eaLnBrk="0" hangingPunct="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>
                  <a:solidFill>
                    <a:prstClr val="white"/>
                  </a:solidFill>
                </a:rPr>
                <a:t>Metastatic disease at diagnosis (yes vs no)</a:t>
              </a:r>
            </a:p>
            <a:p>
              <a:pPr marL="119060" indent="-119060" defTabSz="914377" eaLnBrk="0" hangingPunct="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>
                  <a:solidFill>
                    <a:prstClr val="white"/>
                  </a:solidFill>
                </a:rPr>
                <a:t>PD-L1 CPS (&lt;1 vs 1 to &lt;10 vs ≥10)</a:t>
              </a:r>
            </a:p>
            <a:p>
              <a:pPr marL="119060" indent="-119060" defTabSz="914377" eaLnBrk="0" hangingPunct="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>
                  <a:solidFill>
                    <a:prstClr val="white"/>
                  </a:solidFill>
                </a:rPr>
                <a:t>Planned bevacizumab use (yes vs no)</a:t>
              </a:r>
            </a:p>
          </p:txBody>
        </p:sp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7E3AD07C-3808-2811-11BC-74A8C369414F}"/>
                </a:ext>
              </a:extLst>
            </p:cNvPr>
            <p:cNvSpPr/>
            <p:nvPr/>
          </p:nvSpPr>
          <p:spPr>
            <a:xfrm>
              <a:off x="6735097" y="1163447"/>
              <a:ext cx="4984955" cy="1737360"/>
            </a:xfrm>
            <a:prstGeom prst="round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>
                  <a:solidFill>
                    <a:prstClr val="white"/>
                  </a:solidFill>
                </a:rPr>
                <a:t>Pembrolizumab 200 mg IV Q3W</a:t>
              </a:r>
              <a:br>
                <a:rPr lang="en-US" sz="1000" b="1" kern="600" spc="31">
                  <a:solidFill>
                    <a:prstClr val="white"/>
                  </a:solidFill>
                </a:rPr>
              </a:br>
              <a:r>
                <a:rPr lang="en-US" sz="1000" b="1" kern="600" spc="31">
                  <a:solidFill>
                    <a:prstClr val="white"/>
                  </a:solidFill>
                </a:rPr>
                <a:t>for up to 35 cycles</a:t>
              </a: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>
                  <a:solidFill>
                    <a:prstClr val="white"/>
                  </a:solidFill>
                </a:rPr>
                <a:t>+</a:t>
              </a: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>
                  <a:solidFill>
                    <a:prstClr val="white"/>
                  </a:solidFill>
                </a:rPr>
                <a:t>Paclitaxel + Cisplatin or Carboplatin IV Q3W</a:t>
              </a:r>
              <a:br>
                <a:rPr lang="en-US" sz="1000" b="1" kern="600" spc="31">
                  <a:solidFill>
                    <a:prstClr val="white"/>
                  </a:solidFill>
                </a:rPr>
              </a:br>
              <a:r>
                <a:rPr lang="en-US" sz="1000" b="1" kern="600" spc="31">
                  <a:solidFill>
                    <a:prstClr val="white"/>
                  </a:solidFill>
                </a:rPr>
                <a:t>for up to 6 cycles</a:t>
              </a:r>
              <a:r>
                <a:rPr lang="en-US" sz="1000" b="1" kern="600" spc="31" baseline="30000">
                  <a:solidFill>
                    <a:prstClr val="white"/>
                  </a:solidFill>
                </a:rPr>
                <a:t>a</a:t>
              </a:r>
              <a:endParaRPr lang="en-US" sz="1000" b="1" kern="600" spc="31">
                <a:solidFill>
                  <a:prstClr val="white"/>
                </a:solidFill>
              </a:endParaRP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>
                  <a:solidFill>
                    <a:prstClr val="white"/>
                  </a:solidFill>
                </a:rPr>
                <a:t>± </a:t>
              </a: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>
                  <a:solidFill>
                    <a:prstClr val="white"/>
                  </a:solidFill>
                </a:rPr>
                <a:t>Bevacizumab 15 mg/kg IV Q3W</a:t>
              </a:r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FFAFEBAC-66D9-F40C-2AE6-21EAFE76533B}"/>
                </a:ext>
              </a:extLst>
            </p:cNvPr>
            <p:cNvSpPr/>
            <p:nvPr/>
          </p:nvSpPr>
          <p:spPr>
            <a:xfrm>
              <a:off x="6735098" y="3123273"/>
              <a:ext cx="4984953" cy="1737360"/>
            </a:xfrm>
            <a:prstGeom prst="roundRect">
              <a:avLst/>
            </a:prstGeom>
            <a:solidFill>
              <a:schemeClr val="accent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 dirty="0">
                  <a:solidFill>
                    <a:prstClr val="white"/>
                  </a:solidFill>
                </a:rPr>
                <a:t>Placebo IV Q3W</a:t>
              </a:r>
              <a:br>
                <a:rPr lang="en-US" sz="1000" b="1" kern="600" spc="31" dirty="0">
                  <a:solidFill>
                    <a:prstClr val="white"/>
                  </a:solidFill>
                </a:rPr>
              </a:br>
              <a:r>
                <a:rPr lang="en-US" sz="1000" b="1" kern="600" spc="31" dirty="0">
                  <a:solidFill>
                    <a:prstClr val="white"/>
                  </a:solidFill>
                </a:rPr>
                <a:t>for up to 35 cycles</a:t>
              </a: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 dirty="0">
                  <a:solidFill>
                    <a:prstClr val="white"/>
                  </a:solidFill>
                </a:rPr>
                <a:t>+</a:t>
              </a: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 dirty="0">
                  <a:solidFill>
                    <a:prstClr val="white"/>
                  </a:solidFill>
                </a:rPr>
                <a:t>Paclitaxel + Cisplatin or Carboplatin IV Q3W</a:t>
              </a:r>
              <a:br>
                <a:rPr lang="en-US" sz="1000" b="1" kern="600" spc="31" dirty="0">
                  <a:solidFill>
                    <a:prstClr val="white"/>
                  </a:solidFill>
                </a:rPr>
              </a:br>
              <a:r>
                <a:rPr lang="en-US" sz="1000" b="1" kern="600" spc="31" dirty="0">
                  <a:solidFill>
                    <a:prstClr val="white"/>
                  </a:solidFill>
                </a:rPr>
                <a:t>for up to 6 </a:t>
              </a:r>
              <a:r>
                <a:rPr lang="en-US" sz="1000" b="1" kern="600" spc="31" dirty="0" err="1">
                  <a:solidFill>
                    <a:prstClr val="white"/>
                  </a:solidFill>
                </a:rPr>
                <a:t>cycles</a:t>
              </a:r>
              <a:r>
                <a:rPr lang="en-US" sz="1000" b="1" kern="600" spc="31" baseline="30000" dirty="0" err="1">
                  <a:solidFill>
                    <a:prstClr val="white"/>
                  </a:solidFill>
                </a:rPr>
                <a:t>a</a:t>
              </a:r>
              <a:endParaRPr lang="en-US" sz="1000" b="1" kern="600" spc="31" dirty="0">
                <a:solidFill>
                  <a:prstClr val="white"/>
                </a:solidFill>
              </a:endParaRP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 dirty="0">
                  <a:solidFill>
                    <a:prstClr val="white"/>
                  </a:solidFill>
                </a:rPr>
                <a:t>± </a:t>
              </a:r>
            </a:p>
            <a:p>
              <a:pPr algn="ctr" defTabSz="914377" eaLnBrk="0" hangingPunct="0">
                <a:lnSpc>
                  <a:spcPct val="90000"/>
                </a:lnSpc>
              </a:pPr>
              <a:r>
                <a:rPr lang="en-US" sz="1000" b="1" kern="600" spc="31" dirty="0">
                  <a:solidFill>
                    <a:prstClr val="white"/>
                  </a:solidFill>
                </a:rPr>
                <a:t>Bevacizumab 15 mg/kg IV Q3W</a:t>
              </a:r>
            </a:p>
          </p:txBody>
        </p: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2DA0708C-92CD-5BD6-957B-EE994C6DB17B}"/>
                </a:ext>
              </a:extLst>
            </p:cNvPr>
            <p:cNvGrpSpPr/>
            <p:nvPr/>
          </p:nvGrpSpPr>
          <p:grpSpPr>
            <a:xfrm>
              <a:off x="5325415" y="2646279"/>
              <a:ext cx="731520" cy="731520"/>
              <a:chOff x="2942723" y="4176424"/>
              <a:chExt cx="731520" cy="73152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Oval 12">
                <a:extLst>
                  <a:ext uri="{FF2B5EF4-FFF2-40B4-BE49-F238E27FC236}">
                    <a16:creationId xmlns:a16="http://schemas.microsoft.com/office/drawing/2014/main" id="{E29E595B-6156-B3BE-D0D9-14353ABA65F5}"/>
                  </a:ext>
                </a:extLst>
              </p:cNvPr>
              <p:cNvSpPr/>
              <p:nvPr/>
            </p:nvSpPr>
            <p:spPr>
              <a:xfrm>
                <a:off x="2942723" y="4176424"/>
                <a:ext cx="731520" cy="731520"/>
              </a:xfrm>
              <a:prstGeom prst="ellipse">
                <a:avLst/>
              </a:prstGeom>
              <a:solidFill>
                <a:schemeClr val="tx2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eaLnBrk="0" hangingPunct="0"/>
                <a:endParaRPr lang="en-US" sz="1000" b="1" kern="600" spc="31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0C32DC3E-8B71-9E39-333B-D0C19B9BF9AF}"/>
                  </a:ext>
                </a:extLst>
              </p:cNvPr>
              <p:cNvSpPr txBox="1"/>
              <p:nvPr/>
            </p:nvSpPr>
            <p:spPr>
              <a:xfrm>
                <a:off x="3182016" y="4355732"/>
                <a:ext cx="252927" cy="37722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ctr" defTabSz="914377" eaLnBrk="0" hangingPunct="0"/>
                <a:r>
                  <a:rPr lang="en-US" sz="1000" b="1" kern="600" spc="31">
                    <a:solidFill>
                      <a:prstClr val="white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R</a:t>
                </a:r>
                <a:br>
                  <a:rPr lang="en-US" sz="1000" b="1" kern="600" spc="31">
                    <a:solidFill>
                      <a:prstClr val="white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</a:br>
                <a:r>
                  <a:rPr lang="en-US" sz="1000" b="1" kern="600" spc="31">
                    <a:solidFill>
                      <a:prstClr val="white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1:1</a:t>
                </a:r>
              </a:p>
            </p:txBody>
          </p:sp>
        </p:grpSp>
        <p:sp>
          <p:nvSpPr>
            <p:cNvPr id="14" name="TextBox 33">
              <a:extLst>
                <a:ext uri="{FF2B5EF4-FFF2-40B4-BE49-F238E27FC236}">
                  <a16:creationId xmlns:a16="http://schemas.microsoft.com/office/drawing/2014/main" id="{B1B10F5E-2E7D-E205-9CF1-C3C1FDF1A505}"/>
                </a:ext>
              </a:extLst>
            </p:cNvPr>
            <p:cNvSpPr txBox="1"/>
            <p:nvPr/>
          </p:nvSpPr>
          <p:spPr>
            <a:xfrm>
              <a:off x="5541790" y="4935596"/>
              <a:ext cx="6306082" cy="89589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914377" eaLnBrk="0" hangingPunct="0"/>
              <a:r>
                <a:rPr lang="en-US" sz="1000" b="1" u="sng" kern="600" spc="31" dirty="0">
                  <a:solidFill>
                    <a:prstClr val="black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End Points</a:t>
              </a:r>
            </a:p>
            <a:p>
              <a:pPr marL="227008" indent="-109536" defTabSz="914377" eaLnBrk="0" hangingPunct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 dirty="0">
                  <a:solidFill>
                    <a:prstClr val="black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Dual primary: OS and PFS per RECIST v1.1 by investigator</a:t>
              </a:r>
            </a:p>
            <a:p>
              <a:pPr marL="227008" indent="-109536" defTabSz="914377" eaLnBrk="0" hangingPunct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 dirty="0">
                  <a:solidFill>
                    <a:prstClr val="black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Secondary: ORR, DOR, 12-mo PFS, and safety</a:t>
              </a:r>
            </a:p>
            <a:p>
              <a:pPr marL="227008" indent="-109536" defTabSz="914377" eaLnBrk="0" hangingPunct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00" b="1" kern="600" spc="31" dirty="0">
                  <a:solidFill>
                    <a:prstClr val="black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Exploratory: PROs assessed per </a:t>
              </a:r>
              <a:r>
                <a:rPr lang="en-US" sz="1000" b="1" kern="600" spc="31" dirty="0" err="1">
                  <a:solidFill>
                    <a:prstClr val="black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EuroQol</a:t>
              </a:r>
              <a:r>
                <a:rPr lang="en-US" sz="1000" b="1" kern="600" spc="31" dirty="0">
                  <a:solidFill>
                    <a:prstClr val="black"/>
                  </a:solidFill>
                  <a:ea typeface="MS PGothic" panose="020B0600070205080204" pitchFamily="34" charset="-128"/>
                  <a:cs typeface="Arial" panose="020B0604020202020204" pitchFamily="34" charset="0"/>
                </a:rPr>
                <a:t> EQ-5D-5L VAS</a:t>
              </a:r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721BD0B-DBF7-1E74-A563-FE0C4CE10EF5}"/>
              </a:ext>
            </a:extLst>
          </p:cNvPr>
          <p:cNvSpPr txBox="1"/>
          <p:nvPr/>
        </p:nvSpPr>
        <p:spPr>
          <a:xfrm>
            <a:off x="0" y="3982210"/>
            <a:ext cx="673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baseline="30000" dirty="0" err="1"/>
              <a:t>a</a:t>
            </a:r>
            <a:r>
              <a:rPr lang="en-US" sz="800" dirty="0" err="1"/>
              <a:t>Paclitaxel</a:t>
            </a:r>
            <a:r>
              <a:rPr lang="en-US" sz="800" dirty="0"/>
              <a:t>: 175 mg/m</a:t>
            </a:r>
            <a:r>
              <a:rPr lang="en-US" sz="800" baseline="30000" dirty="0"/>
              <a:t>2</a:t>
            </a:r>
            <a:r>
              <a:rPr lang="en-US" sz="800" dirty="0"/>
              <a:t>. Cisplatin: cisplatin 50 mg/m</a:t>
            </a:r>
            <a:r>
              <a:rPr lang="en-US" sz="800" baseline="30000" dirty="0"/>
              <a:t>2</a:t>
            </a:r>
            <a:r>
              <a:rPr lang="en-US" sz="800" dirty="0"/>
              <a:t>. Carboplatin: AUC 5 mg/mL/min. The 6-cycle limit was introduced with protocol amendment 2, although participants with ongoing clinical benefit who were tolerating chemotherapy could continue beyond 6 cycles after sponsor consultation.</a:t>
            </a:r>
            <a:endParaRPr lang="cs-CZ" sz="800" dirty="0"/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CPS, combined positive score (number of PD-L1–staining cells [tumor cells, lymphocytes, macrophages] divided by the total number of viable tumor</a:t>
            </a:r>
            <a:endParaRPr lang="cs-CZ" sz="800" dirty="0"/>
          </a:p>
          <a:p>
            <a:r>
              <a:rPr lang="cs-CZ" sz="800" dirty="0"/>
              <a:t>        </a:t>
            </a:r>
            <a:r>
              <a:rPr lang="en-US" sz="800" dirty="0"/>
              <a:t> cells, multiplied by 100); </a:t>
            </a:r>
            <a:r>
              <a:rPr lang="cs-CZ" sz="800" dirty="0"/>
              <a:t> </a:t>
            </a:r>
            <a:r>
              <a:rPr lang="en-US" sz="800" dirty="0"/>
              <a:t>PROs, patient-reported outcomes; VAS, visual analog scale. KEYNOTE-826 ClinicalTrials.gov identifier, NCT03635567.</a:t>
            </a:r>
          </a:p>
        </p:txBody>
      </p:sp>
    </p:spTree>
    <p:extLst>
      <p:ext uri="{BB962C8B-B14F-4D97-AF65-F5344CB8AC3E}">
        <p14:creationId xmlns:p14="http://schemas.microsoft.com/office/powerpoint/2010/main" val="202975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cs-CZ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KEYNOTE-826/MK-3475-826  </a:t>
            </a:r>
            <a:r>
              <a:rPr lang="cs-CZ" sz="2000" dirty="0" err="1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Overall</a:t>
            </a:r>
            <a:r>
              <a:rPr lang="cs-CZ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survival</a:t>
            </a:r>
            <a:endParaRPr lang="cs-CZ" sz="2000" dirty="0">
              <a:solidFill>
                <a:srgbClr val="C100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1" name="Textfeld 84">
            <a:extLst>
              <a:ext uri="{FF2B5EF4-FFF2-40B4-BE49-F238E27FC236}">
                <a16:creationId xmlns:a16="http://schemas.microsoft.com/office/drawing/2014/main" id="{61DE7000-CCA2-1F6B-4734-5E0B6750CB49}"/>
              </a:ext>
            </a:extLst>
          </p:cNvPr>
          <p:cNvSpPr txBox="1"/>
          <p:nvPr/>
        </p:nvSpPr>
        <p:spPr>
          <a:xfrm>
            <a:off x="2306985" y="783430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Sub-group analysis</a:t>
            </a:r>
          </a:p>
        </p:txBody>
      </p:sp>
      <p:pic>
        <p:nvPicPr>
          <p:cNvPr id="1456" name="Obrázek 1455">
            <a:extLst>
              <a:ext uri="{FF2B5EF4-FFF2-40B4-BE49-F238E27FC236}">
                <a16:creationId xmlns:a16="http://schemas.microsoft.com/office/drawing/2014/main" id="{3F30177A-444D-52CA-3659-761890F8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586" y="662933"/>
            <a:ext cx="4726367" cy="1357851"/>
          </a:xfrm>
          <a:prstGeom prst="rect">
            <a:avLst/>
          </a:prstGeom>
        </p:spPr>
      </p:pic>
      <p:sp>
        <p:nvSpPr>
          <p:cNvPr id="1457" name="Obdélník 1456">
            <a:extLst>
              <a:ext uri="{FF2B5EF4-FFF2-40B4-BE49-F238E27FC236}">
                <a16:creationId xmlns:a16="http://schemas.microsoft.com/office/drawing/2014/main" id="{5879DDFB-262D-F1AC-732D-B58E1EC326FD}"/>
              </a:ext>
            </a:extLst>
          </p:cNvPr>
          <p:cNvSpPr/>
          <p:nvPr/>
        </p:nvSpPr>
        <p:spPr>
          <a:xfrm>
            <a:off x="6323931" y="4109663"/>
            <a:ext cx="2758679" cy="606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53" name="Obrázek 1452">
            <a:extLst>
              <a:ext uri="{FF2B5EF4-FFF2-40B4-BE49-F238E27FC236}">
                <a16:creationId xmlns:a16="http://schemas.microsoft.com/office/drawing/2014/main" id="{5B809FFE-B989-B78E-4DDA-CA4F01E1E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03" y="1796273"/>
            <a:ext cx="8630594" cy="297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22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338746" y="184936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Evolution of 1L treatments of LACC </a:t>
            </a:r>
            <a:endParaRPr lang="cs-CZ" sz="2000" dirty="0">
              <a:solidFill>
                <a:srgbClr val="C100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5562A4-105F-0C2A-8488-E720E858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1" y="926376"/>
            <a:ext cx="8839698" cy="31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0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es-E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ESGO-ESTRO-ESP</a:t>
            </a:r>
            <a:r>
              <a:rPr lang="es-ES" sz="2000" dirty="0"/>
              <a:t> </a:t>
            </a:r>
            <a:r>
              <a:rPr lang="es-E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Cervical Cancer Guidelines 2023 </a:t>
            </a:r>
            <a:endParaRPr lang="cs-CZ" sz="2000" dirty="0">
              <a:solidFill>
                <a:srgbClr val="C100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7" name="Obrázek 46">
            <a:extLst>
              <a:ext uri="{FF2B5EF4-FFF2-40B4-BE49-F238E27FC236}">
                <a16:creationId xmlns:a16="http://schemas.microsoft.com/office/drawing/2014/main" id="{9AB0B7BC-62E2-4314-79B4-97F026F1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688368"/>
            <a:ext cx="8890001" cy="5143500"/>
          </a:xfrm>
          <a:prstGeom prst="rect">
            <a:avLst/>
          </a:prstGeom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3805BEE5-EB4D-F18C-EFEF-FA6F0C02C3EC}"/>
              </a:ext>
            </a:extLst>
          </p:cNvPr>
          <p:cNvSpPr/>
          <p:nvPr/>
        </p:nvSpPr>
        <p:spPr>
          <a:xfrm rot="3578086">
            <a:off x="6729381" y="3531215"/>
            <a:ext cx="328973" cy="57672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262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ENGOT-cx11/GOG-3047/KEYNOTE-A18:</a:t>
            </a:r>
            <a:b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Randomized, Double-Blind, Phase 3 Study</a:t>
            </a:r>
            <a:endParaRPr lang="cs-CZ" sz="2000" dirty="0">
              <a:solidFill>
                <a:srgbClr val="C100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833DB0E-1C1B-A060-0034-332987470FE1}"/>
              </a:ext>
            </a:extLst>
          </p:cNvPr>
          <p:cNvGrpSpPr/>
          <p:nvPr/>
        </p:nvGrpSpPr>
        <p:grpSpPr>
          <a:xfrm>
            <a:off x="4921686" y="6461463"/>
            <a:ext cx="6889314" cy="220108"/>
            <a:chOff x="381000" y="6362700"/>
            <a:chExt cx="11430000" cy="318871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B4287640-BE95-AFC1-D766-1AD195A30365}"/>
                </a:ext>
              </a:extLst>
            </p:cNvPr>
            <p:cNvSpPr txBox="1"/>
            <p:nvPr/>
          </p:nvSpPr>
          <p:spPr>
            <a:xfrm>
              <a:off x="5808162" y="6517170"/>
              <a:ext cx="6002838" cy="138499"/>
            </a:xfrm>
            <a:prstGeom prst="rect">
              <a:avLst/>
            </a:prstGeom>
            <a:noFill/>
          </p:spPr>
          <p:txBody>
            <a:bodyPr wrap="square" lIns="0" tIns="0" rIns="9000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C9473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Content of this presentation is copyright</a:t>
              </a: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C9473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C9473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and responsibility of the author. Permission is required for re-use</a:t>
              </a: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C9473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7;p14">
              <a:extLst>
                <a:ext uri="{FF2B5EF4-FFF2-40B4-BE49-F238E27FC236}">
                  <a16:creationId xmlns:a16="http://schemas.microsoft.com/office/drawing/2014/main" id="{E459B642-80A4-6C7D-8BBD-9E7DCB702038}"/>
                </a:ext>
              </a:extLst>
            </p:cNvPr>
            <p:cNvSpPr txBox="1">
              <a:spLocks/>
            </p:cNvSpPr>
            <p:nvPr/>
          </p:nvSpPr>
          <p:spPr>
            <a:xfrm>
              <a:off x="2512255" y="6504599"/>
              <a:ext cx="3199800" cy="176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anchor="ctr" anchorCtr="0">
              <a:spAutoFit/>
            </a:bodyPr>
            <a:lstStyle>
              <a:lvl1pPr marL="457200" marR="0" lvl="0" indent="-228600" algn="l" defTabSz="457250" rtl="0" eaLnBrk="1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Noto Sans Symbols"/>
                <a:buNone/>
                <a:defRPr sz="900" b="1" i="0" u="none" strike="noStrike" kern="600" cap="none" spc="31">
                  <a:solidFill>
                    <a:srgbClr val="C9473E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  <a:lvl2pPr marL="914400" marR="0" lvl="1" indent="-330200" algn="l" defTabSz="457250" rtl="0" eaLnBrk="1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Noto Sans Symbols"/>
                <a:buChar char="◆"/>
                <a:defRPr sz="1600" b="0" i="0" u="none" strike="noStrike" kern="600" cap="none" spc="31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2pPr>
              <a:lvl3pPr marL="1371600" marR="0" lvl="2" indent="-330200" algn="l" defTabSz="457250" rtl="0" eaLnBrk="1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Noto Sans Symbols"/>
                <a:buChar char="◆"/>
                <a:defRPr sz="1600" b="0" i="0" u="none" strike="noStrike" kern="600" cap="none" spc="31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3pPr>
              <a:lvl4pPr marL="1828800" marR="0" lvl="3" indent="-330200" algn="l" defTabSz="45725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Arial"/>
                <a:buChar char="–"/>
                <a:tabLst/>
                <a:defRPr sz="1600" b="0" i="0" u="none" strike="noStrike" kern="600" cap="none" spc="31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4pPr>
              <a:lvl5pPr marL="2286000" marR="0" lvl="4" indent="-330200" algn="l" defTabSz="45725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Arial"/>
                <a:buChar char="»"/>
                <a:defRPr sz="1600" b="0" i="0" u="none" strike="noStrike" kern="600" cap="none" spc="31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5pPr>
              <a:lvl6pPr marL="2743200" marR="0" lvl="5" indent="-330200" algn="l" defTabSz="45725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Arial"/>
                <a:buChar char="•"/>
                <a:defRPr sz="1600" b="0" i="0" u="none" strike="noStrike" kern="1200" cap="none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6pPr>
              <a:lvl7pPr marL="3200400" marR="0" lvl="6" indent="-330200" algn="l" defTabSz="45725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Arial"/>
                <a:buChar char="•"/>
                <a:defRPr sz="1600" b="0" i="0" u="none" strike="noStrike" kern="1200" cap="none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7pPr>
              <a:lvl8pPr marL="3657600" marR="0" lvl="7" indent="-330200" algn="l" defTabSz="45725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Arial"/>
                <a:buChar char="•"/>
                <a:defRPr sz="1600" b="0" i="0" u="none" strike="noStrike" kern="1200" cap="none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8pPr>
              <a:lvl9pPr marL="4114800" marR="0" lvl="8" indent="-330200" algn="l" defTabSz="45725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Arial"/>
                <a:buChar char="●"/>
                <a:defRPr sz="1600" b="0" i="0" u="none" strike="noStrike" kern="1200" cap="none">
                  <a:solidFill>
                    <a:srgbClr val="05416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9pPr>
            </a:lstStyle>
            <a:p>
              <a:pPr marL="457200" marR="0" lvl="0" indent="-228600" algn="l" defTabSz="457250" rtl="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05416B"/>
                </a:buClr>
                <a:buSzPts val="1600"/>
                <a:buFont typeface="Noto Sans Symbols"/>
                <a:buNone/>
                <a:tabLst/>
                <a:defRPr/>
              </a:pPr>
              <a:r>
                <a:rPr kumimoji="0" lang="en-US" sz="900" b="1" i="0" u="none" strike="noStrike" kern="600" cap="none" spc="31" normalizeH="0" baseline="0" noProof="0" dirty="0">
                  <a:ln>
                    <a:noFill/>
                  </a:ln>
                  <a:solidFill>
                    <a:srgbClr val="C9473E"/>
                  </a:solidFill>
                  <a:effectLst/>
                  <a:uLnTx/>
                  <a:uFillTx/>
                  <a:latin typeface="Arial Narrow"/>
                  <a:sym typeface="Arial Narrow"/>
                </a:rPr>
                <a:t>Presented by: Domenica Lorusso</a:t>
              </a:r>
            </a:p>
          </p:txBody>
        </p:sp>
        <p:pic>
          <p:nvPicPr>
            <p:cNvPr id="6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BE7FA0C-684C-D2C3-0725-4492BA16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6362700"/>
              <a:ext cx="1657286" cy="315450"/>
            </a:xfrm>
            <a:prstGeom prst="rect">
              <a:avLst/>
            </a:prstGeom>
          </p:spPr>
        </p:pic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id="{6B4DC061-DDA0-BEEC-D608-0DA4EBD3DF15}"/>
              </a:ext>
            </a:extLst>
          </p:cNvPr>
          <p:cNvGrpSpPr/>
          <p:nvPr/>
        </p:nvGrpSpPr>
        <p:grpSpPr>
          <a:xfrm>
            <a:off x="136861" y="1040588"/>
            <a:ext cx="8473752" cy="3646181"/>
            <a:chOff x="381000" y="1365597"/>
            <a:chExt cx="11454946" cy="4652290"/>
          </a:xfrm>
        </p:grpSpPr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B5F1B03B-CC8E-556A-366F-13261FE76825}"/>
                </a:ext>
              </a:extLst>
            </p:cNvPr>
            <p:cNvSpPr/>
            <p:nvPr/>
          </p:nvSpPr>
          <p:spPr>
            <a:xfrm>
              <a:off x="381000" y="4380748"/>
              <a:ext cx="4082359" cy="1637139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Stratification Factors</a:t>
              </a:r>
              <a:endParaRPr kumimoji="0" lang="en-US" sz="1000" b="0" i="0" u="sng" strike="noStrike" kern="6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19063" marR="0" lvl="0" indent="-119063" algn="l" defTabSz="45725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Planned EBRT type (IMRT or VMAT vs 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non-IMRT or non-VMAT)</a:t>
              </a:r>
            </a:p>
            <a:p>
              <a:pPr marL="119063" marR="0" lvl="0" indent="-119063" algn="l" defTabSz="45725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Stage at screening (stage IB2-IIB vs III-IVA) </a:t>
              </a:r>
            </a:p>
            <a:p>
              <a:pPr marL="119063" marR="0" lvl="0" indent="-119063" algn="l" defTabSz="45725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Planned total radiotherapy dose (&lt;70 </a:t>
              </a:r>
              <a:r>
                <a:rPr kumimoji="0" lang="en-US" sz="1000" b="0" i="0" u="none" strike="noStrike" kern="600" cap="none" spc="3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Gy</a:t>
              </a: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vs 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≥70 </a:t>
              </a:r>
              <a:r>
                <a:rPr kumimoji="0" lang="en-US" sz="1000" b="0" i="0" u="none" strike="noStrike" kern="600" cap="none" spc="3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Gy</a:t>
              </a: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[EQ2D])</a:t>
              </a:r>
            </a:p>
          </p:txBody>
        </p:sp>
        <p:cxnSp>
          <p:nvCxnSpPr>
            <p:cNvPr id="10" name="Connector: Elbow 30">
              <a:extLst>
                <a:ext uri="{FF2B5EF4-FFF2-40B4-BE49-F238E27FC236}">
                  <a16:creationId xmlns:a16="http://schemas.microsoft.com/office/drawing/2014/main" id="{9A4F29F0-204B-AE71-2A20-4AA52632D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4263" y="2114597"/>
              <a:ext cx="1398242" cy="787372"/>
            </a:xfrm>
            <a:prstGeom prst="bentConnector3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or: Elbow 32">
              <a:extLst>
                <a:ext uri="{FF2B5EF4-FFF2-40B4-BE49-F238E27FC236}">
                  <a16:creationId xmlns:a16="http://schemas.microsoft.com/office/drawing/2014/main" id="{A61B9813-387B-F55D-0862-DB5F7C889328}"/>
                </a:ext>
              </a:extLst>
            </p:cNvPr>
            <p:cNvCxnSpPr>
              <a:cxnSpLocks/>
            </p:cNvCxnSpPr>
            <p:nvPr/>
          </p:nvCxnSpPr>
          <p:spPr>
            <a:xfrm>
              <a:off x="3837447" y="2896249"/>
              <a:ext cx="1360929" cy="879958"/>
            </a:xfrm>
            <a:prstGeom prst="bentConnector3">
              <a:avLst>
                <a:gd name="adj1" fmla="val 47663"/>
              </a:avLst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712D9900-B5A6-95A7-4C5D-96A558D1C48D}"/>
                </a:ext>
              </a:extLst>
            </p:cNvPr>
            <p:cNvSpPr/>
            <p:nvPr/>
          </p:nvSpPr>
          <p:spPr>
            <a:xfrm>
              <a:off x="581890" y="1557195"/>
              <a:ext cx="3363430" cy="270217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Key Eligibility Criteria</a:t>
              </a:r>
              <a:endParaRPr kumimoji="0" lang="en-US" sz="1000" b="0" i="0" u="sng" strike="noStrike" kern="6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19063" marR="0" lvl="0" indent="-119063" algn="l" defTabSz="45725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FIGO 2014 stage IB2-IIB (node-positive disease) or FIGO 2014 stage III-IVA (either node-positive or 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node-negative disease)</a:t>
              </a:r>
            </a:p>
            <a:p>
              <a:pPr marL="119063" marR="0" lvl="0" indent="-119063" algn="l" defTabSz="45725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RECIST 1.1 measurable or non-measurable disease</a:t>
              </a:r>
            </a:p>
            <a:p>
              <a:pPr marL="119063" marR="0" lvl="0" indent="-119063" algn="l" defTabSz="45725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Treatment naïve </a:t>
              </a:r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C08718FB-02FE-8F18-D9DD-B664F7956CDF}"/>
                </a:ext>
              </a:extLst>
            </p:cNvPr>
            <p:cNvSpPr/>
            <p:nvPr/>
          </p:nvSpPr>
          <p:spPr>
            <a:xfrm>
              <a:off x="5220148" y="1365597"/>
              <a:ext cx="3285781" cy="1504516"/>
            </a:xfrm>
            <a:prstGeom prst="roundRect">
              <a:avLst/>
            </a:prstGeom>
            <a:solidFill>
              <a:srgbClr val="00877C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Cisplatin 40 mg/m</a:t>
              </a:r>
              <a:r>
                <a:rPr kumimoji="0" lang="en-US" sz="1000" b="0" i="0" u="none" strike="noStrike" kern="600" cap="none" spc="3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QW for 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 </a:t>
              </a:r>
              <a:r>
                <a:rPr kumimoji="0" lang="en-US" sz="1000" b="0" i="0" u="none" strike="noStrike" kern="600" cap="none" spc="3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cycles</a:t>
              </a:r>
              <a:r>
                <a:rPr kumimoji="0" lang="en-US" sz="1000" b="0" i="0" u="none" strike="noStrike" kern="600" cap="none" spc="30" normalizeH="0" baseline="30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+ EBRT followed by brachytherapy 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4572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Pembrolizumab 200 mg Q3W for 5 cycles</a:t>
              </a:r>
            </a:p>
          </p:txBody>
        </p:sp>
        <p:sp>
          <p:nvSpPr>
            <p:cNvPr id="14" name="Rectangle: Rounded Corners 8">
              <a:extLst>
                <a:ext uri="{FF2B5EF4-FFF2-40B4-BE49-F238E27FC236}">
                  <a16:creationId xmlns:a16="http://schemas.microsoft.com/office/drawing/2014/main" id="{E46427B1-E87B-67B1-AD63-02C44FB83CF3}"/>
                </a:ext>
              </a:extLst>
            </p:cNvPr>
            <p:cNvSpPr/>
            <p:nvPr/>
          </p:nvSpPr>
          <p:spPr>
            <a:xfrm>
              <a:off x="5220148" y="3028380"/>
              <a:ext cx="3285781" cy="1508760"/>
            </a:xfrm>
            <a:prstGeom prst="roundRect">
              <a:avLst/>
            </a:prstGeom>
            <a:solidFill>
              <a:srgbClr val="66203A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Cisplatin 40 mg/m</a:t>
              </a:r>
              <a:r>
                <a:rPr kumimoji="0" lang="en-US" sz="1000" b="0" i="0" u="none" strike="noStrike" kern="600" cap="none" spc="3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QW for 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 </a:t>
              </a:r>
              <a:r>
                <a:rPr kumimoji="0" lang="en-US" sz="1000" b="0" i="0" u="none" strike="noStrike" kern="600" cap="none" spc="3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cycles</a:t>
              </a:r>
              <a:r>
                <a:rPr kumimoji="0" lang="en-US" sz="1000" b="0" i="0" u="none" strike="noStrike" kern="600" cap="none" spc="30" normalizeH="0" baseline="30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+ EBRT followed by brachytherapy 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4572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Placebo Q3W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5 cycles</a:t>
              </a:r>
            </a:p>
          </p:txBody>
        </p:sp>
        <p:sp>
          <p:nvSpPr>
            <p:cNvPr id="15" name="Rectangle: Rounded Corners 15">
              <a:extLst>
                <a:ext uri="{FF2B5EF4-FFF2-40B4-BE49-F238E27FC236}">
                  <a16:creationId xmlns:a16="http://schemas.microsoft.com/office/drawing/2014/main" id="{15229353-B45E-3CDA-13AE-910F3E10C594}"/>
                </a:ext>
              </a:extLst>
            </p:cNvPr>
            <p:cNvSpPr/>
            <p:nvPr/>
          </p:nvSpPr>
          <p:spPr>
            <a:xfrm>
              <a:off x="8554880" y="1365597"/>
              <a:ext cx="3281066" cy="1508760"/>
            </a:xfrm>
            <a:prstGeom prst="roundRect">
              <a:avLst/>
            </a:prstGeom>
            <a:solidFill>
              <a:srgbClr val="00877C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Pembrolizumab 400 mg Q6W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15 cycles</a:t>
              </a: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E8D064F1-B8E9-1311-249E-A5924C300969}"/>
                </a:ext>
              </a:extLst>
            </p:cNvPr>
            <p:cNvSpPr/>
            <p:nvPr/>
          </p:nvSpPr>
          <p:spPr>
            <a:xfrm>
              <a:off x="8550457" y="3028380"/>
              <a:ext cx="3281065" cy="1508760"/>
            </a:xfrm>
            <a:prstGeom prst="roundRect">
              <a:avLst/>
            </a:prstGeom>
            <a:solidFill>
              <a:srgbClr val="66203A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Placebo Q6W</a:t>
              </a:r>
              <a:b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0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15 cycles</a:t>
              </a:r>
            </a:p>
          </p:txBody>
        </p:sp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89380165-D7D4-DEF7-590A-3877C0D3EC8C}"/>
                </a:ext>
              </a:extLst>
            </p:cNvPr>
            <p:cNvSpPr/>
            <p:nvPr/>
          </p:nvSpPr>
          <p:spPr>
            <a:xfrm>
              <a:off x="4075402" y="2482639"/>
              <a:ext cx="829912" cy="829912"/>
            </a:xfrm>
            <a:prstGeom prst="ellipse">
              <a:avLst/>
            </a:prstGeom>
            <a:solidFill>
              <a:srgbClr val="00206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6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A7F63503-82A4-1BF2-D840-BA401B19CC2A}"/>
                </a:ext>
              </a:extLst>
            </p:cNvPr>
            <p:cNvSpPr txBox="1"/>
            <p:nvPr/>
          </p:nvSpPr>
          <p:spPr>
            <a:xfrm>
              <a:off x="4044213" y="2535424"/>
              <a:ext cx="915410" cy="668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</a:t>
              </a:r>
              <a:br>
                <a:rPr kumimoji="0" lang="en-US" sz="1000" b="1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00" b="1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1:1</a:t>
              </a:r>
            </a:p>
            <a:p>
              <a:pPr marL="0" marR="0" lvl="0" indent="0" algn="ct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6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 = 1060</a:t>
              </a:r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A4849637-6D4A-B944-1F99-BCDD6B01A83C}"/>
              </a:ext>
            </a:extLst>
          </p:cNvPr>
          <p:cNvSpPr txBox="1">
            <a:spLocks/>
          </p:cNvSpPr>
          <p:nvPr/>
        </p:nvSpPr>
        <p:spPr>
          <a:xfrm>
            <a:off x="3700496" y="3923095"/>
            <a:ext cx="5129447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defPPr>
              <a:defRPr lang="cs-CZ"/>
            </a:defPPr>
            <a:lvl1pPr marL="0" algn="l" defTabSz="685800" rtl="0" eaLnBrk="1" latinLnBrk="0" hangingPunct="1">
              <a:defRPr sz="1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50">
              <a:defRPr/>
            </a:pPr>
            <a:r>
              <a:rPr lang="en-US" sz="800" baseline="30000">
                <a:solidFill>
                  <a:srgbClr val="000000"/>
                </a:solidFill>
              </a:rPr>
              <a:t>a</a:t>
            </a:r>
            <a:r>
              <a:rPr lang="en-US" sz="800">
                <a:solidFill>
                  <a:srgbClr val="000000"/>
                </a:solidFill>
              </a:rPr>
              <a:t>A 6</a:t>
            </a:r>
            <a:r>
              <a:rPr lang="en-US" sz="800" baseline="30000">
                <a:solidFill>
                  <a:srgbClr val="000000"/>
                </a:solidFill>
              </a:rPr>
              <a:t>th</a:t>
            </a:r>
            <a:r>
              <a:rPr lang="en-US" sz="800">
                <a:solidFill>
                  <a:srgbClr val="000000"/>
                </a:solidFill>
              </a:rPr>
              <a:t> cycle was allowed per investigator discretion. EBRT, external beam radiotherapy; FIGO, International Federation of Gynecology and Obstetrics; Gy, grays; IMRT, intensity-modulated radiotherapy; Q3W, every 3 weeks; Q6W, every 6 weeks;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RECIST, Response Evaluation Criteria in Solid Tumors; VMAT, volumetric-modulated arc therapy. ENGOT-cx11/GOG-3047/KEYNOTE-A18 ClinicalTrials.gov identifier, NCT04221945.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0" name="Google Shape;17;p14">
            <a:extLst>
              <a:ext uri="{FF2B5EF4-FFF2-40B4-BE49-F238E27FC236}">
                <a16:creationId xmlns:a16="http://schemas.microsoft.com/office/drawing/2014/main" id="{E658E691-A70C-F2A8-0FA7-B6031E6DC74A}"/>
              </a:ext>
            </a:extLst>
          </p:cNvPr>
          <p:cNvSpPr txBox="1">
            <a:spLocks/>
          </p:cNvSpPr>
          <p:nvPr/>
        </p:nvSpPr>
        <p:spPr>
          <a:xfrm>
            <a:off x="4344874" y="4534682"/>
            <a:ext cx="3199800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kern="600" cap="none" spc="31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tabLst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457200" marR="0" lvl="0" indent="-228600" algn="l" defTabSz="45725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tabLst/>
              <a:defRPr/>
            </a:pPr>
            <a:r>
              <a:rPr kumimoji="0" lang="en-US" sz="900" b="1" i="0" u="none" strike="noStrike" kern="600" cap="none" spc="31" normalizeH="0" baseline="0" noProof="0" dirty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/>
                <a:sym typeface="Arial Narrow"/>
              </a:rPr>
              <a:t>Presented by: Domenica Lorusso</a:t>
            </a:r>
          </a:p>
        </p:txBody>
      </p:sp>
    </p:spTree>
    <p:extLst>
      <p:ext uri="{BB962C8B-B14F-4D97-AF65-F5344CB8AC3E}">
        <p14:creationId xmlns:p14="http://schemas.microsoft.com/office/powerpoint/2010/main" val="314866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CD21D-A082-C0E8-F073-0A8813D0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4" y="69004"/>
            <a:ext cx="8229600" cy="857250"/>
          </a:xfrm>
        </p:spPr>
        <p:txBody>
          <a:bodyPr/>
          <a:lstStyle/>
          <a:p>
            <a:pPr defTabSz="457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cap="all" dirty="0">
                <a:latin typeface="Calibri" panose="020F0502020204030204"/>
                <a:ea typeface="+mn-ea"/>
              </a:rPr>
              <a:t>INNOVATIONS </a:t>
            </a:r>
            <a:endParaRPr lang="en-US" sz="2800" b="1" cap="all" dirty="0">
              <a:latin typeface="Calibri" panose="020F0502020204030204"/>
              <a:ea typeface="+mn-e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CFEA6188-7883-3AED-1DD4-C6C212234D1F}"/>
              </a:ext>
            </a:extLst>
          </p:cNvPr>
          <p:cNvSpPr txBox="1">
            <a:spLocks/>
          </p:cNvSpPr>
          <p:nvPr/>
        </p:nvSpPr>
        <p:spPr>
          <a:xfrm>
            <a:off x="317242" y="1092255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E83B7A"/>
                </a:solidFill>
              </a:rPr>
              <a:t>De-</a:t>
            </a:r>
            <a:r>
              <a:rPr lang="cs-CZ" sz="2000" b="1" dirty="0" err="1">
                <a:solidFill>
                  <a:srgbClr val="E83B7A"/>
                </a:solidFill>
              </a:rPr>
              <a:t>escalation</a:t>
            </a:r>
            <a:r>
              <a:rPr lang="cs-CZ" sz="2000" b="1" dirty="0">
                <a:solidFill>
                  <a:srgbClr val="E83B7A"/>
                </a:solidFill>
              </a:rPr>
              <a:t> </a:t>
            </a:r>
            <a:r>
              <a:rPr lang="cs-CZ" sz="2000" b="1" dirty="0" err="1">
                <a:solidFill>
                  <a:srgbClr val="E83B7A"/>
                </a:solidFill>
              </a:rPr>
              <a:t>of</a:t>
            </a:r>
            <a:r>
              <a:rPr lang="cs-CZ" sz="2000" b="1" dirty="0">
                <a:solidFill>
                  <a:srgbClr val="E83B7A"/>
                </a:solidFill>
              </a:rPr>
              <a:t> </a:t>
            </a:r>
            <a:r>
              <a:rPr lang="cs-CZ" sz="2000" b="1" dirty="0" err="1">
                <a:solidFill>
                  <a:srgbClr val="E83B7A"/>
                </a:solidFill>
              </a:rPr>
              <a:t>radical</a:t>
            </a:r>
            <a:r>
              <a:rPr lang="cs-CZ" sz="2000" b="1" dirty="0">
                <a:solidFill>
                  <a:srgbClr val="E83B7A"/>
                </a:solidFill>
              </a:rPr>
              <a:t> </a:t>
            </a:r>
            <a:r>
              <a:rPr lang="cs-CZ" sz="2000" b="1" dirty="0" err="1">
                <a:solidFill>
                  <a:srgbClr val="E83B7A"/>
                </a:solidFill>
              </a:rPr>
              <a:t>surgical</a:t>
            </a:r>
            <a:r>
              <a:rPr lang="cs-CZ" sz="2000" b="1" dirty="0">
                <a:solidFill>
                  <a:srgbClr val="E83B7A"/>
                </a:solidFill>
              </a:rPr>
              <a:t> </a:t>
            </a:r>
            <a:r>
              <a:rPr lang="cs-CZ" sz="2000" b="1" dirty="0" err="1">
                <a:solidFill>
                  <a:srgbClr val="E83B7A"/>
                </a:solidFill>
              </a:rPr>
              <a:t>treatment</a:t>
            </a:r>
            <a:r>
              <a:rPr lang="cs-CZ" sz="2000" b="1" dirty="0">
                <a:solidFill>
                  <a:srgbClr val="E83B7A"/>
                </a:solidFill>
              </a:rPr>
              <a:t> in early </a:t>
            </a:r>
            <a:r>
              <a:rPr lang="cs-CZ" sz="2000" b="1" dirty="0" err="1">
                <a:solidFill>
                  <a:srgbClr val="E83B7A"/>
                </a:solidFill>
              </a:rPr>
              <a:t>stages</a:t>
            </a:r>
            <a:r>
              <a:rPr lang="cs-CZ" sz="2000" b="1" dirty="0">
                <a:solidFill>
                  <a:srgbClr val="E83B7A"/>
                </a:solidFill>
              </a:rPr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/>
              <a:t>Fertility sparing treatment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Improvement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radiotherapy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Immunotherapy</a:t>
            </a:r>
            <a:r>
              <a:rPr lang="cs-CZ" sz="2000" dirty="0"/>
              <a:t> in </a:t>
            </a:r>
            <a:r>
              <a:rPr lang="cs-CZ" sz="2000" dirty="0" err="1"/>
              <a:t>advanced</a:t>
            </a:r>
            <a:r>
              <a:rPr lang="cs-CZ" sz="2000" dirty="0"/>
              <a:t> and </a:t>
            </a:r>
            <a:r>
              <a:rPr lang="cs-CZ" sz="2000" dirty="0" err="1"/>
              <a:t>recurrent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r>
              <a:rPr lang="cs-CZ" sz="2000" dirty="0"/>
              <a:t> </a:t>
            </a:r>
          </a:p>
          <a:p>
            <a:pPr>
              <a:lnSpc>
                <a:spcPct val="150000"/>
              </a:lnSpc>
            </a:pPr>
            <a:r>
              <a:rPr lang="cs-CZ" sz="2000" dirty="0" err="1"/>
              <a:t>Future</a:t>
            </a:r>
            <a:r>
              <a:rPr lang="cs-CZ" sz="2000" dirty="0"/>
              <a:t> </a:t>
            </a:r>
            <a:r>
              <a:rPr lang="cs-CZ" sz="2000" dirty="0" err="1"/>
              <a:t>trends</a:t>
            </a:r>
            <a:r>
              <a:rPr lang="cs-CZ" sz="2000" dirty="0"/>
              <a:t> </a:t>
            </a:r>
            <a:endParaRPr lang="en-GB" sz="20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028184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40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en-US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Primary Endpoint: Progression-Free Survival</a:t>
            </a:r>
            <a:endParaRPr lang="cs-CZ" sz="2000" dirty="0">
              <a:solidFill>
                <a:srgbClr val="C100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81" name="Obrázek 880">
            <a:extLst>
              <a:ext uri="{FF2B5EF4-FFF2-40B4-BE49-F238E27FC236}">
                <a16:creationId xmlns:a16="http://schemas.microsoft.com/office/drawing/2014/main" id="{E6491661-15BB-DF8D-1567-8A568802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7" y="651493"/>
            <a:ext cx="8137133" cy="3468286"/>
          </a:xfrm>
          <a:prstGeom prst="rect">
            <a:avLst/>
          </a:prstGeom>
        </p:spPr>
      </p:pic>
      <p:sp>
        <p:nvSpPr>
          <p:cNvPr id="882" name="Footer Placeholder 2">
            <a:extLst>
              <a:ext uri="{FF2B5EF4-FFF2-40B4-BE49-F238E27FC236}">
                <a16:creationId xmlns:a16="http://schemas.microsoft.com/office/drawing/2014/main" id="{F7A854A9-E2D3-7E89-C5EF-8C33724E3137}"/>
              </a:ext>
            </a:extLst>
          </p:cNvPr>
          <p:cNvSpPr txBox="1">
            <a:spLocks/>
          </p:cNvSpPr>
          <p:nvPr/>
        </p:nvSpPr>
        <p:spPr>
          <a:xfrm>
            <a:off x="113013" y="4319941"/>
            <a:ext cx="6205593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defPPr>
              <a:defRPr lang="cs-CZ"/>
            </a:defPPr>
            <a:lvl1pPr marL="0" algn="l" defTabSz="685800" rtl="0" eaLnBrk="1" latinLnBrk="0" hangingPunct="1">
              <a:defRPr sz="1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50">
              <a:defRPr/>
            </a:pPr>
            <a:endParaRPr lang="en-US" sz="900">
              <a:solidFill>
                <a:srgbClr val="000000"/>
              </a:solidFill>
            </a:endParaRPr>
          </a:p>
          <a:p>
            <a:pPr defTabSz="457250">
              <a:defRPr/>
            </a:pPr>
            <a:r>
              <a:rPr lang="en-US" sz="900">
                <a:solidFill>
                  <a:srgbClr val="000000"/>
                </a:solidFill>
              </a:rPr>
              <a:t>Response assessed per RECIST v1.1 by investigator review or histopathologic confirmation. </a:t>
            </a:r>
            <a:r>
              <a:rPr lang="en-US" sz="900" baseline="30000">
                <a:solidFill>
                  <a:srgbClr val="000000"/>
                </a:solidFill>
              </a:rPr>
              <a:t>a</a:t>
            </a:r>
            <a:r>
              <a:rPr lang="en-US" sz="900">
                <a:solidFill>
                  <a:srgbClr val="000000"/>
                </a:solidFill>
              </a:rPr>
              <a:t>With 269 events (88.5% information fraction), the observed </a:t>
            </a:r>
            <a:r>
              <a:rPr lang="en-US" sz="900" i="1">
                <a:solidFill>
                  <a:srgbClr val="000000"/>
                </a:solidFill>
              </a:rPr>
              <a:t>P</a:t>
            </a:r>
            <a:r>
              <a:rPr lang="en-US" sz="900">
                <a:solidFill>
                  <a:srgbClr val="000000"/>
                </a:solidFill>
              </a:rPr>
              <a:t> = 0.0020 (1-sided) crossed the prespecified nominal boundary of 0.0172 (1-sided) at this planned first interim analysis. The success criterion of the PFS hypothesis was met, and thus no formal testing of PFS will be performed at a later analysis. Data cutoff date: January 9, 2023. 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883" name="Google Shape;17;p14">
            <a:extLst>
              <a:ext uri="{FF2B5EF4-FFF2-40B4-BE49-F238E27FC236}">
                <a16:creationId xmlns:a16="http://schemas.microsoft.com/office/drawing/2014/main" id="{36BB7062-DB2E-0BB2-E19F-9D59DDEF13CA}"/>
              </a:ext>
            </a:extLst>
          </p:cNvPr>
          <p:cNvSpPr txBox="1">
            <a:spLocks/>
          </p:cNvSpPr>
          <p:nvPr/>
        </p:nvSpPr>
        <p:spPr>
          <a:xfrm>
            <a:off x="3662961" y="4570766"/>
            <a:ext cx="3199800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kern="600" cap="none" spc="31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tabLst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457200" marR="0" lvl="0" indent="-228600" algn="l" defTabSz="45725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tabLst/>
              <a:defRPr/>
            </a:pPr>
            <a:r>
              <a:rPr kumimoji="0" lang="en-US" sz="900" b="1" i="0" u="none" strike="noStrike" kern="600" cap="none" spc="31" normalizeH="0" baseline="0" noProof="0" dirty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/>
                <a:sym typeface="Arial Narrow"/>
              </a:rPr>
              <a:t>Presented by: Domenica Lorusso</a:t>
            </a:r>
          </a:p>
        </p:txBody>
      </p:sp>
    </p:spTree>
    <p:extLst>
      <p:ext uri="{BB962C8B-B14F-4D97-AF65-F5344CB8AC3E}">
        <p14:creationId xmlns:p14="http://schemas.microsoft.com/office/powerpoint/2010/main" val="640364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cs-CZ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INNOVATIONS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C1A6D0B-C223-460D-3537-F2F5A803DDEA}"/>
              </a:ext>
            </a:extLst>
          </p:cNvPr>
          <p:cNvSpPr txBox="1">
            <a:spLocks/>
          </p:cNvSpPr>
          <p:nvPr/>
        </p:nvSpPr>
        <p:spPr>
          <a:xfrm>
            <a:off x="367118" y="862002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dirty="0"/>
              <a:t>De-</a:t>
            </a:r>
            <a:r>
              <a:rPr lang="cs-CZ" sz="2000" dirty="0" err="1"/>
              <a:t>escalation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radical</a:t>
            </a:r>
            <a:r>
              <a:rPr lang="cs-CZ" sz="2000" dirty="0"/>
              <a:t> </a:t>
            </a:r>
            <a:r>
              <a:rPr lang="cs-CZ" sz="2000" dirty="0" err="1"/>
              <a:t>surgical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r>
              <a:rPr lang="cs-CZ" sz="2000" dirty="0"/>
              <a:t> in early </a:t>
            </a:r>
            <a:r>
              <a:rPr lang="cs-CZ" sz="2000" dirty="0" err="1"/>
              <a:t>stages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/>
              <a:t>Fertility sparing treatment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Improvement</a:t>
            </a:r>
            <a:r>
              <a:rPr lang="cs-CZ" sz="2000" dirty="0"/>
              <a:t> of </a:t>
            </a:r>
            <a:r>
              <a:rPr lang="cs-CZ" sz="2000" dirty="0" err="1"/>
              <a:t>radiotherapy</a:t>
            </a:r>
            <a:r>
              <a:rPr lang="cs-CZ" sz="2000" dirty="0"/>
              <a:t>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Immunotherapy</a:t>
            </a:r>
            <a:r>
              <a:rPr lang="cs-CZ" sz="2000" dirty="0"/>
              <a:t> in </a:t>
            </a:r>
            <a:r>
              <a:rPr lang="cs-CZ" sz="2000" dirty="0" err="1"/>
              <a:t>advanced</a:t>
            </a:r>
            <a:r>
              <a:rPr lang="cs-CZ" sz="2000" dirty="0"/>
              <a:t> and </a:t>
            </a:r>
            <a:r>
              <a:rPr lang="cs-CZ" sz="2000" dirty="0" err="1"/>
              <a:t>recurrent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r>
              <a:rPr lang="cs-CZ" sz="2000" dirty="0"/>
              <a:t> </a:t>
            </a:r>
          </a:p>
          <a:p>
            <a:pPr>
              <a:lnSpc>
                <a:spcPct val="150000"/>
              </a:lnSpc>
            </a:pPr>
            <a:r>
              <a:rPr lang="cs-CZ" sz="2000" b="1" dirty="0" err="1">
                <a:solidFill>
                  <a:srgbClr val="FF0000"/>
                </a:solidFill>
              </a:rPr>
              <a:t>Future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trends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endParaRPr lang="en-GB" sz="2000" b="1" dirty="0">
              <a:solidFill>
                <a:srgbClr val="FF0000"/>
              </a:solidFill>
            </a:endParaRP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70005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62192D-D0AC-DAB9-6234-B57A8D3D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42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C0BA2A-9EC1-EC17-EF8E-C5AFFDEC61E1}"/>
              </a:ext>
            </a:extLst>
          </p:cNvPr>
          <p:cNvSpPr txBox="1"/>
          <p:nvPr/>
        </p:nvSpPr>
        <p:spPr>
          <a:xfrm>
            <a:off x="462036" y="154113"/>
            <a:ext cx="7765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0"/>
              </a:spcBef>
            </a:pPr>
            <a:r>
              <a:rPr lang="cs-CZ" sz="2000" dirty="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FUTURE TRENDS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CF5652DE-9E32-2ACF-9E0D-5F59C84A70D3}"/>
              </a:ext>
            </a:extLst>
          </p:cNvPr>
          <p:cNvSpPr txBox="1">
            <a:spLocks/>
          </p:cNvSpPr>
          <p:nvPr/>
        </p:nvSpPr>
        <p:spPr>
          <a:xfrm>
            <a:off x="462036" y="798576"/>
            <a:ext cx="8358830" cy="3546348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cs-CZ" sz="1800" b="1" dirty="0" err="1">
                <a:solidFill>
                  <a:srgbClr val="C00000"/>
                </a:solidFill>
              </a:rPr>
              <a:t>Diagnostics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Font typeface="Arial"/>
              <a:buNone/>
            </a:pPr>
            <a:r>
              <a:rPr lang="cs-CZ" sz="1800" dirty="0"/>
              <a:t>		More </a:t>
            </a:r>
            <a:r>
              <a:rPr lang="cs-CZ" sz="1800" dirty="0" err="1"/>
              <a:t>accurate</a:t>
            </a:r>
            <a:r>
              <a:rPr lang="cs-CZ" sz="1800" dirty="0"/>
              <a:t> </a:t>
            </a:r>
            <a:r>
              <a:rPr lang="cs-CZ" sz="1800" dirty="0" err="1"/>
              <a:t>detection</a:t>
            </a:r>
            <a:r>
              <a:rPr lang="cs-CZ" sz="1800" dirty="0"/>
              <a:t> of </a:t>
            </a:r>
            <a:r>
              <a:rPr lang="cs-CZ" sz="1800" dirty="0" err="1"/>
              <a:t>metastases</a:t>
            </a:r>
            <a:r>
              <a:rPr lang="cs-CZ" sz="1800" dirty="0"/>
              <a:t> (IA)</a:t>
            </a:r>
          </a:p>
          <a:p>
            <a:pPr marL="0" indent="0">
              <a:buFont typeface="Arial"/>
              <a:buNone/>
            </a:pPr>
            <a:r>
              <a:rPr lang="cs-CZ" sz="1800" dirty="0"/>
              <a:t>		New </a:t>
            </a:r>
            <a:r>
              <a:rPr lang="cs-CZ" sz="1800" dirty="0" err="1"/>
              <a:t>prognostic</a:t>
            </a:r>
            <a:r>
              <a:rPr lang="cs-CZ" sz="1800" dirty="0"/>
              <a:t> </a:t>
            </a:r>
            <a:r>
              <a:rPr lang="cs-CZ" sz="1800" dirty="0" err="1"/>
              <a:t>markers</a:t>
            </a:r>
            <a:r>
              <a:rPr lang="cs-CZ" sz="1800" dirty="0"/>
              <a:t> (</a:t>
            </a:r>
            <a:r>
              <a:rPr lang="cs-CZ" sz="1800" dirty="0" err="1"/>
              <a:t>radiomics</a:t>
            </a:r>
            <a:r>
              <a:rPr lang="cs-CZ" sz="1800" dirty="0"/>
              <a:t>; tumor </a:t>
            </a:r>
            <a:r>
              <a:rPr lang="cs-CZ" sz="1800" dirty="0" err="1"/>
              <a:t>microenvironment</a:t>
            </a:r>
            <a:r>
              <a:rPr lang="cs-CZ" sz="1800" dirty="0"/>
              <a:t>) </a:t>
            </a:r>
          </a:p>
          <a:p>
            <a:pPr marL="0" indent="0">
              <a:buFont typeface="Arial"/>
              <a:buNone/>
            </a:pPr>
            <a:endParaRPr lang="cs-CZ" sz="1800" dirty="0"/>
          </a:p>
          <a:p>
            <a:pPr marL="0" indent="0">
              <a:buFont typeface="Arial"/>
              <a:buNone/>
            </a:pPr>
            <a:r>
              <a:rPr lang="cs-CZ" sz="1800" b="1" dirty="0" err="1">
                <a:solidFill>
                  <a:srgbClr val="C00000"/>
                </a:solidFill>
              </a:rPr>
              <a:t>Treatment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Font typeface="Arial"/>
              <a:buNone/>
            </a:pPr>
            <a:r>
              <a:rPr lang="cs-CZ" sz="1800" dirty="0"/>
              <a:t>		</a:t>
            </a:r>
            <a:r>
              <a:rPr lang="cs-CZ" sz="1800" dirty="0" err="1"/>
              <a:t>Active</a:t>
            </a:r>
            <a:r>
              <a:rPr lang="cs-CZ" sz="1800" dirty="0"/>
              <a:t> </a:t>
            </a:r>
            <a:r>
              <a:rPr lang="cs-CZ" sz="1800" dirty="0" err="1"/>
              <a:t>immunotherapy</a:t>
            </a:r>
            <a:r>
              <a:rPr lang="cs-CZ" sz="1800" dirty="0"/>
              <a:t> (</a:t>
            </a:r>
            <a:r>
              <a:rPr lang="cs-CZ" sz="1800" dirty="0" err="1"/>
              <a:t>vaccines</a:t>
            </a:r>
            <a:r>
              <a:rPr lang="cs-CZ" sz="1800" dirty="0"/>
              <a:t>) </a:t>
            </a:r>
          </a:p>
          <a:p>
            <a:pPr marL="0" indent="0">
              <a:buFont typeface="Arial"/>
              <a:buNone/>
            </a:pPr>
            <a:r>
              <a:rPr lang="cs-CZ" sz="1800" dirty="0"/>
              <a:t>		</a:t>
            </a:r>
            <a:r>
              <a:rPr lang="cs-CZ" sz="1800" dirty="0" err="1"/>
              <a:t>Antibody</a:t>
            </a:r>
            <a:r>
              <a:rPr lang="cs-CZ" sz="1800" dirty="0"/>
              <a:t> </a:t>
            </a:r>
            <a:r>
              <a:rPr lang="cs-CZ" sz="1800" dirty="0" err="1"/>
              <a:t>drug</a:t>
            </a:r>
            <a:r>
              <a:rPr lang="cs-CZ" sz="1800" dirty="0"/>
              <a:t> </a:t>
            </a:r>
            <a:r>
              <a:rPr lang="cs-CZ" sz="1800" dirty="0" err="1"/>
              <a:t>conjugates</a:t>
            </a:r>
            <a:r>
              <a:rPr lang="cs-CZ" sz="1800" dirty="0"/>
              <a:t> (TV) </a:t>
            </a:r>
          </a:p>
        </p:txBody>
      </p:sp>
    </p:spTree>
    <p:extLst>
      <p:ext uri="{BB962C8B-B14F-4D97-AF65-F5344CB8AC3E}">
        <p14:creationId xmlns:p14="http://schemas.microsoft.com/office/powerpoint/2010/main" val="2127825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0B896-E120-4408-85AA-AE2DD6331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2124" y="392674"/>
            <a:ext cx="6227381" cy="3810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Antibody-drug conjugates: </a:t>
            </a:r>
            <a:r>
              <a:rPr lang="en-US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Tisotumab</a:t>
            </a:r>
            <a:r>
              <a:rPr lang="en-US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Vedotin</a:t>
            </a:r>
            <a:endParaRPr lang="en-CH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2586CA-897E-42E6-BFF9-4A06E0B30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468" y="1151692"/>
            <a:ext cx="3413829" cy="3700509"/>
          </a:xfrm>
        </p:spPr>
        <p:txBody>
          <a:bodyPr vert="horz" lIns="120968" tIns="60484" rIns="120968" bIns="60484" rtlCol="0" anchor="t">
            <a:normAutofit lnSpcReduction="10000"/>
          </a:bodyPr>
          <a:lstStyle/>
          <a:p>
            <a:pPr marL="229840" indent="-229840" defTabSz="1209683"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Tisotumab vedotin </a:t>
            </a:r>
            <a:r>
              <a:rPr lang="en-US" sz="135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 an investigational </a:t>
            </a:r>
            <a:br>
              <a:rPr lang="en-US" sz="135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35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antibody-drug conjugate </a:t>
            </a:r>
            <a:r>
              <a:rPr lang="en-US" sz="135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directed to tissue factor (TF)</a:t>
            </a:r>
            <a:r>
              <a:rPr lang="en-US" sz="135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covalently linked to the </a:t>
            </a:r>
            <a:br>
              <a:rPr lang="en-US" sz="135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35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microtubule-disrupting agent MMAE via a protease-cleavable linker</a:t>
            </a:r>
            <a:r>
              <a:rPr lang="en-US" sz="1350" baseline="30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1,2</a:t>
            </a:r>
          </a:p>
          <a:p>
            <a:pPr marL="229840" indent="-229840" defTabSz="1209683"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TF is highly prevalent in cervical cancer and other solid tumors and is associated with cancer pathophysiology and poor prognosis</a:t>
            </a:r>
            <a:r>
              <a:rPr lang="en-US" sz="1350" baseline="300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3-5</a:t>
            </a:r>
          </a:p>
          <a:p>
            <a:pPr marL="471776" lvl="1" indent="-229840" defTabSz="1209683"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–"/>
              <a:defRPr/>
            </a:pPr>
            <a:r>
              <a:rPr lang="en-US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TF is co-opted by tumor cells to promote tumor growth, angiogenesis, and metastasis</a:t>
            </a:r>
            <a:r>
              <a:rPr lang="en-US" sz="1350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6</a:t>
            </a:r>
          </a:p>
          <a:p>
            <a:pPr marL="471776" lvl="1" indent="-229840" defTabSz="1209683"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–"/>
              <a:defRPr/>
            </a:pPr>
            <a:r>
              <a:rPr lang="en-US" sz="1350" dirty="0">
                <a:latin typeface="Arial Narrow" panose="020B0604020202020204" pitchFamily="34" charset="0"/>
                <a:cs typeface="Arial Narrow" panose="020B0604020202020204" pitchFamily="34" charset="0"/>
              </a:rPr>
              <a:t>In normal physiology, TF’s primary role is to initiate the coagulation cascade after vascular injury</a:t>
            </a:r>
            <a:r>
              <a:rPr lang="en-US" sz="1350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6</a:t>
            </a:r>
            <a:endParaRPr lang="en-US" sz="1350" kern="0" baseline="30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29840" indent="-229840" defTabSz="1209683">
              <a:spcBef>
                <a:spcPts val="397"/>
              </a:spcBef>
              <a:spcAft>
                <a:spcPts val="397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Tisotumab vedotin has multiple anti-tumor effects</a:t>
            </a:r>
            <a:r>
              <a:rPr lang="en-US" sz="1350" baseline="30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1,2,7</a:t>
            </a:r>
          </a:p>
          <a:p>
            <a:pPr marL="229840" indent="-229840" defTabSz="1209683">
              <a:spcBef>
                <a:spcPts val="794"/>
              </a:spcBef>
              <a:spcAft>
                <a:spcPts val="794"/>
              </a:spcAft>
              <a:buFont typeface="Arial" panose="020B0604020202020204" pitchFamily="34" charset="0"/>
              <a:buChar char="•"/>
              <a:defRPr/>
            </a:pPr>
            <a:endParaRPr lang="en-US" sz="1191" baseline="30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05403B9-5C68-4DF5-8D79-1609A0EEEE19}"/>
              </a:ext>
            </a:extLst>
          </p:cNvPr>
          <p:cNvSpPr txBox="1">
            <a:spLocks/>
          </p:cNvSpPr>
          <p:nvPr/>
        </p:nvSpPr>
        <p:spPr>
          <a:xfrm>
            <a:off x="175387" y="4734765"/>
            <a:ext cx="8719961" cy="408704"/>
          </a:xfrm>
          <a:prstGeom prst="rect">
            <a:avLst/>
          </a:prstGeom>
        </p:spPr>
        <p:txBody>
          <a:bodyPr vert="horz" lIns="120968" tIns="60484" rIns="120968" bIns="60484" rtlCol="0" anchor="b" anchorCtr="0"/>
          <a:lstStyle>
            <a:defPPr>
              <a:defRPr lang="en-GB"/>
            </a:defPPr>
            <a:lvl1pPr marL="0" defTabSz="914400" eaLnBrk="1" fontAlgn="auto" latinLnBrk="0" hangingPunct="1">
              <a:spcBef>
                <a:spcPts val="0"/>
              </a:spcBef>
              <a:spcAft>
                <a:spcPts val="0"/>
              </a:spcAft>
              <a:defRPr sz="5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62" dirty="0"/>
          </a:p>
          <a:p>
            <a:r>
              <a:rPr lang="en-US" sz="662" dirty="0"/>
              <a:t>1. Breij EC et al. </a:t>
            </a:r>
            <a:r>
              <a:rPr lang="en-US" sz="662" i="1" dirty="0"/>
              <a:t>Cancer Res. </a:t>
            </a:r>
            <a:r>
              <a:rPr lang="en-US" sz="662" dirty="0"/>
              <a:t>2014;74(4):1214-1226. 2. De Goeij BE et al. </a:t>
            </a:r>
            <a:r>
              <a:rPr lang="en-US" sz="662" i="1" dirty="0"/>
              <a:t>Mol Cancer Ther. </a:t>
            </a:r>
            <a:r>
              <a:rPr lang="en-US" sz="662" dirty="0"/>
              <a:t>2015;14(5):1130-1140. 3. Pan L et al. </a:t>
            </a:r>
            <a:r>
              <a:rPr lang="en-US" sz="662" i="1" dirty="0"/>
              <a:t>Mol Med Rep. </a:t>
            </a:r>
            <a:r>
              <a:rPr lang="en-US" sz="662" dirty="0"/>
              <a:t>2019;19:2077-2086. 4. Cocco E et al. </a:t>
            </a:r>
            <a:r>
              <a:rPr lang="en-US" sz="662" i="1" dirty="0"/>
              <a:t>BMC Cancer.</a:t>
            </a:r>
            <a:r>
              <a:rPr lang="en-US" sz="662" dirty="0"/>
              <a:t> 2011;11:263. 5. Zhao X et al. </a:t>
            </a:r>
            <a:r>
              <a:rPr lang="en-US" sz="662" i="1" dirty="0"/>
              <a:t>Exp Ther Med. </a:t>
            </a:r>
            <a:r>
              <a:rPr lang="en-US" sz="662" dirty="0"/>
              <a:t>2018;16:4075-4081. 6. Forster Y et al. </a:t>
            </a:r>
            <a:r>
              <a:rPr lang="en-US" sz="662" i="1" dirty="0"/>
              <a:t>Clin </a:t>
            </a:r>
            <a:r>
              <a:rPr lang="en-US" sz="662" i="1" dirty="0" err="1"/>
              <a:t>Chim</a:t>
            </a:r>
            <a:r>
              <a:rPr lang="en-US" sz="662" i="1" dirty="0"/>
              <a:t> Acta. </a:t>
            </a:r>
            <a:r>
              <a:rPr lang="en-US" sz="662" dirty="0"/>
              <a:t>2006;364:12-21 7. Alley SC et al. American Association for Cancer Research Annual Meeting; March 29 – April 3, 2019; Atlanta, GA, USA; Abstract #221. </a:t>
            </a:r>
            <a:br>
              <a:rPr lang="en-US" sz="662" dirty="0"/>
            </a:br>
            <a:r>
              <a:rPr lang="en-US" sz="662" dirty="0"/>
              <a:t>ADCC, antibody-dependent cellular cytotoxicity; ADCP, antibody-dependent cellular phagocytosis; MMAE, monomethyl auristatin E; MOA, mechanism of action; TF, tissue factor.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202F9B-85DF-4191-A3E9-2D164563A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9505" y="4877695"/>
            <a:ext cx="406432" cy="217007"/>
          </a:xfrm>
          <a:prstGeom prst="rect">
            <a:avLst/>
          </a:prstGeom>
        </p:spPr>
        <p:txBody>
          <a:bodyPr vert="horz" lIns="120968" tIns="60484" rIns="120968" bIns="60484" rtlCol="0" anchor="b"/>
          <a:lstStyle>
            <a:lvl1pPr algn="r">
              <a:defRPr sz="7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FB57C-466E-496C-8964-2AC2025571C2}" type="slidenum">
              <a:rPr lang="en-US" sz="662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43</a:t>
            </a:fld>
            <a:endParaRPr lang="en-US" sz="662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4A476E-5AD1-4189-ACA2-4AE622CF176E}"/>
              </a:ext>
            </a:extLst>
          </p:cNvPr>
          <p:cNvGrpSpPr/>
          <p:nvPr/>
        </p:nvGrpSpPr>
        <p:grpSpPr>
          <a:xfrm>
            <a:off x="4719918" y="1301635"/>
            <a:ext cx="3773917" cy="3021032"/>
            <a:chOff x="2806290" y="762880"/>
            <a:chExt cx="3821244" cy="25472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664DE0-4B5D-40EB-867C-A45154D27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908"/>
            <a:stretch/>
          </p:blipFill>
          <p:spPr>
            <a:xfrm>
              <a:off x="2806290" y="762880"/>
              <a:ext cx="3821244" cy="22971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1B5E7D-1D49-4BEB-B9A6-5FC9262B3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9656" y="3078879"/>
              <a:ext cx="3006319" cy="231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056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uppieren 189">
            <a:extLst>
              <a:ext uri="{FF2B5EF4-FFF2-40B4-BE49-F238E27FC236}">
                <a16:creationId xmlns:a16="http://schemas.microsoft.com/office/drawing/2014/main" id="{31F17685-3B1B-AC77-A4B4-FDA7A7EA6C4C}"/>
              </a:ext>
            </a:extLst>
          </p:cNvPr>
          <p:cNvGrpSpPr/>
          <p:nvPr/>
        </p:nvGrpSpPr>
        <p:grpSpPr>
          <a:xfrm>
            <a:off x="5110261" y="1671072"/>
            <a:ext cx="3719762" cy="1862553"/>
            <a:chOff x="6630638" y="3635246"/>
            <a:chExt cx="4959683" cy="2483405"/>
          </a:xfrm>
        </p:grpSpPr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34433766-01EF-8A70-14A4-163F06C3A235}"/>
                </a:ext>
              </a:extLst>
            </p:cNvPr>
            <p:cNvGrpSpPr/>
            <p:nvPr/>
          </p:nvGrpSpPr>
          <p:grpSpPr>
            <a:xfrm>
              <a:off x="8865417" y="3867279"/>
              <a:ext cx="440905" cy="359557"/>
              <a:chOff x="7691432" y="4460200"/>
              <a:chExt cx="440905" cy="359557"/>
            </a:xfrm>
          </p:grpSpPr>
          <p:grpSp>
            <p:nvGrpSpPr>
              <p:cNvPr id="122" name="Gruppieren 121">
                <a:extLst>
                  <a:ext uri="{FF2B5EF4-FFF2-40B4-BE49-F238E27FC236}">
                    <a16:creationId xmlns:a16="http://schemas.microsoft.com/office/drawing/2014/main" id="{A633DBF7-62CB-71D6-44EA-3E4D59BC4D50}"/>
                  </a:ext>
                </a:extLst>
              </p:cNvPr>
              <p:cNvGrpSpPr/>
              <p:nvPr/>
            </p:nvGrpSpPr>
            <p:grpSpPr>
              <a:xfrm rot="5400000">
                <a:off x="7709491" y="4444240"/>
                <a:ext cx="175558" cy="211676"/>
                <a:chOff x="7612804" y="4468506"/>
                <a:chExt cx="208260" cy="251106"/>
              </a:xfrm>
            </p:grpSpPr>
            <p:sp>
              <p:nvSpPr>
                <p:cNvPr id="132" name="Abgerundetes Rechteck 131">
                  <a:extLst>
                    <a:ext uri="{FF2B5EF4-FFF2-40B4-BE49-F238E27FC236}">
                      <a16:creationId xmlns:a16="http://schemas.microsoft.com/office/drawing/2014/main" id="{A89A9E85-DD0B-395A-5D12-7E8F06C4A000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4AD5354F-BA28-1A79-5A12-C122EC89FE16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23" name="Gruppieren 122">
                <a:extLst>
                  <a:ext uri="{FF2B5EF4-FFF2-40B4-BE49-F238E27FC236}">
                    <a16:creationId xmlns:a16="http://schemas.microsoft.com/office/drawing/2014/main" id="{3EFD9396-5C9D-813E-9604-2EDEDA7EA23E}"/>
                  </a:ext>
                </a:extLst>
              </p:cNvPr>
              <p:cNvGrpSpPr/>
              <p:nvPr/>
            </p:nvGrpSpPr>
            <p:grpSpPr>
              <a:xfrm rot="5400000">
                <a:off x="7709491" y="4626140"/>
                <a:ext cx="175558" cy="211676"/>
                <a:chOff x="7612804" y="4468506"/>
                <a:chExt cx="208260" cy="251106"/>
              </a:xfrm>
            </p:grpSpPr>
            <p:sp>
              <p:nvSpPr>
                <p:cNvPr id="130" name="Abgerundetes Rechteck 129">
                  <a:extLst>
                    <a:ext uri="{FF2B5EF4-FFF2-40B4-BE49-F238E27FC236}">
                      <a16:creationId xmlns:a16="http://schemas.microsoft.com/office/drawing/2014/main" id="{D6D17A53-D98B-D1E1-AA16-8D6C87F92408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601735EC-13AB-A27C-2DAE-AAE1A135E8B0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24" name="Gruppieren 123">
                <a:extLst>
                  <a:ext uri="{FF2B5EF4-FFF2-40B4-BE49-F238E27FC236}">
                    <a16:creationId xmlns:a16="http://schemas.microsoft.com/office/drawing/2014/main" id="{AB8C5F7F-E0C2-60FA-D9E9-464F7DFA6AE4}"/>
                  </a:ext>
                </a:extLst>
              </p:cNvPr>
              <p:cNvGrpSpPr/>
              <p:nvPr/>
            </p:nvGrpSpPr>
            <p:grpSpPr>
              <a:xfrm rot="5400000">
                <a:off x="7938720" y="4442141"/>
                <a:ext cx="175558" cy="211676"/>
                <a:chOff x="7612804" y="4468506"/>
                <a:chExt cx="208260" cy="251106"/>
              </a:xfrm>
            </p:grpSpPr>
            <p:sp>
              <p:nvSpPr>
                <p:cNvPr id="128" name="Abgerundetes Rechteck 127">
                  <a:extLst>
                    <a:ext uri="{FF2B5EF4-FFF2-40B4-BE49-F238E27FC236}">
                      <a16:creationId xmlns:a16="http://schemas.microsoft.com/office/drawing/2014/main" id="{C888524A-80FB-56BA-3BE1-F17F99FE3C49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4CE2958D-55D1-09FB-C1D2-9FE457CE1768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25" name="Gruppieren 124">
                <a:extLst>
                  <a:ext uri="{FF2B5EF4-FFF2-40B4-BE49-F238E27FC236}">
                    <a16:creationId xmlns:a16="http://schemas.microsoft.com/office/drawing/2014/main" id="{A29ED81B-34E3-13FB-69E2-9D5E1FF5B4A6}"/>
                  </a:ext>
                </a:extLst>
              </p:cNvPr>
              <p:cNvGrpSpPr/>
              <p:nvPr/>
            </p:nvGrpSpPr>
            <p:grpSpPr>
              <a:xfrm rot="5400000">
                <a:off x="7938720" y="4624042"/>
                <a:ext cx="175558" cy="211676"/>
                <a:chOff x="7612804" y="4468506"/>
                <a:chExt cx="208260" cy="251106"/>
              </a:xfrm>
            </p:grpSpPr>
            <p:sp>
              <p:nvSpPr>
                <p:cNvPr id="126" name="Abgerundetes Rechteck 125">
                  <a:extLst>
                    <a:ext uri="{FF2B5EF4-FFF2-40B4-BE49-F238E27FC236}">
                      <a16:creationId xmlns:a16="http://schemas.microsoft.com/office/drawing/2014/main" id="{510677A8-E8AC-28BF-005E-4F2A9DD5FF2F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336B002A-D7A8-6D48-C966-C708A1CAA5A6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</p:grp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A146A7D5-FCFD-222C-62EB-509E463B8E96}"/>
                </a:ext>
              </a:extLst>
            </p:cNvPr>
            <p:cNvSpPr/>
            <p:nvPr/>
          </p:nvSpPr>
          <p:spPr>
            <a:xfrm>
              <a:off x="7098433" y="3972791"/>
              <a:ext cx="211597" cy="12311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HPV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E544CC5A-55A4-A8DD-B940-EB4131129A51}"/>
                </a:ext>
              </a:extLst>
            </p:cNvPr>
            <p:cNvSpPr/>
            <p:nvPr/>
          </p:nvSpPr>
          <p:spPr>
            <a:xfrm>
              <a:off x="7171584" y="4122343"/>
              <a:ext cx="388996" cy="12311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Infection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F7762075-53C6-EA06-B272-9185DBC40210}"/>
                </a:ext>
              </a:extLst>
            </p:cNvPr>
            <p:cNvSpPr/>
            <p:nvPr/>
          </p:nvSpPr>
          <p:spPr>
            <a:xfrm>
              <a:off x="7628202" y="4064551"/>
              <a:ext cx="645477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Normal basal</a:t>
              </a:r>
              <a:b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</a:br>
              <a: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epithelial cells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770FD92B-A9E5-33DD-9586-51E03981D233}"/>
                </a:ext>
              </a:extLst>
            </p:cNvPr>
            <p:cNvSpPr/>
            <p:nvPr/>
          </p:nvSpPr>
          <p:spPr>
            <a:xfrm>
              <a:off x="8343816" y="3635246"/>
              <a:ext cx="463803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Formation</a:t>
              </a:r>
              <a:b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</a:br>
              <a: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of lesions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76BC69F-AEBE-113E-AF18-94B149FB916F}"/>
                </a:ext>
              </a:extLst>
            </p:cNvPr>
            <p:cNvSpPr/>
            <p:nvPr/>
          </p:nvSpPr>
          <p:spPr>
            <a:xfrm>
              <a:off x="8906164" y="3728661"/>
              <a:ext cx="359072" cy="12311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de-DE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SIL/CIN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039190B-EFEE-742B-9626-6422D7BFF347}"/>
                </a:ext>
              </a:extLst>
            </p:cNvPr>
            <p:cNvSpPr/>
            <p:nvPr/>
          </p:nvSpPr>
          <p:spPr>
            <a:xfrm>
              <a:off x="8313893" y="4074259"/>
              <a:ext cx="523648" cy="12311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Regression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7B01E9B-5244-94DE-B146-23976327C832}"/>
                </a:ext>
              </a:extLst>
            </p:cNvPr>
            <p:cNvSpPr/>
            <p:nvPr/>
          </p:nvSpPr>
          <p:spPr>
            <a:xfrm>
              <a:off x="9332018" y="3809966"/>
              <a:ext cx="551435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Progression</a:t>
              </a:r>
              <a:b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</a:b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to cancer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070D1E74-8A64-BB33-A4C3-4AEE7DFA8919}"/>
                </a:ext>
              </a:extLst>
            </p:cNvPr>
            <p:cNvSpPr/>
            <p:nvPr/>
          </p:nvSpPr>
          <p:spPr>
            <a:xfrm>
              <a:off x="9467788" y="4355609"/>
              <a:ext cx="773716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kern="0" dirty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T Cell interaction</a:t>
              </a:r>
              <a:br>
                <a:rPr lang="en-US" sz="600" kern="0" dirty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</a:br>
              <a:r>
                <a:rPr lang="en-US" sz="600" kern="0" dirty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with tumor cells</a:t>
              </a:r>
              <a:endParaRPr lang="de-DE" sz="600" dirty="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843B54A-C46A-021A-E567-DD3846330508}"/>
                </a:ext>
              </a:extLst>
            </p:cNvPr>
            <p:cNvSpPr/>
            <p:nvPr/>
          </p:nvSpPr>
          <p:spPr>
            <a:xfrm>
              <a:off x="10486985" y="4223221"/>
              <a:ext cx="110333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Apoptosis of tumor cells</a:t>
              </a:r>
              <a:b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</a:b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or virus-infected cells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81D7BCF2-1B11-F6C8-0EC1-0B9515AC5585}"/>
                </a:ext>
              </a:extLst>
            </p:cNvPr>
            <p:cNvSpPr/>
            <p:nvPr/>
          </p:nvSpPr>
          <p:spPr>
            <a:xfrm>
              <a:off x="7817866" y="4492867"/>
              <a:ext cx="1288815" cy="12311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HPV-antigen-specific T cells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2F773038-B7DB-140A-8802-72EAE84EB61D}"/>
                </a:ext>
              </a:extLst>
            </p:cNvPr>
            <p:cNvSpPr/>
            <p:nvPr/>
          </p:nvSpPr>
          <p:spPr>
            <a:xfrm>
              <a:off x="9725285" y="4810981"/>
              <a:ext cx="562120" cy="12311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kern="0" noProof="1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NaiveT</a:t>
              </a: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 cells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52" name="Dreieck 51">
              <a:extLst>
                <a:ext uri="{FF2B5EF4-FFF2-40B4-BE49-F238E27FC236}">
                  <a16:creationId xmlns:a16="http://schemas.microsoft.com/office/drawing/2014/main" id="{B7523B72-D6D4-DEE6-25F0-47D54503D760}"/>
                </a:ext>
              </a:extLst>
            </p:cNvPr>
            <p:cNvSpPr/>
            <p:nvPr/>
          </p:nvSpPr>
          <p:spPr>
            <a:xfrm>
              <a:off x="7589590" y="5412935"/>
              <a:ext cx="3093753" cy="18492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FE4A2C5-1C5A-86B2-F4AD-0C9CDCF4A4AC}"/>
                </a:ext>
              </a:extLst>
            </p:cNvPr>
            <p:cNvSpPr/>
            <p:nvPr/>
          </p:nvSpPr>
          <p:spPr>
            <a:xfrm>
              <a:off x="9262806" y="4163455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7542614-30C3-FE53-3494-6A4CAA119034}"/>
                </a:ext>
              </a:extLst>
            </p:cNvPr>
            <p:cNvSpPr/>
            <p:nvPr/>
          </p:nvSpPr>
          <p:spPr>
            <a:xfrm>
              <a:off x="9187851" y="4291043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F9EB119-4203-849E-AE98-C94A9FAC1F0B}"/>
                </a:ext>
              </a:extLst>
            </p:cNvPr>
            <p:cNvSpPr/>
            <p:nvPr/>
          </p:nvSpPr>
          <p:spPr>
            <a:xfrm>
              <a:off x="9004624" y="4358492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3B55ABD-0E80-47A7-E74A-56634732946D}"/>
                </a:ext>
              </a:extLst>
            </p:cNvPr>
            <p:cNvSpPr/>
            <p:nvPr/>
          </p:nvSpPr>
          <p:spPr>
            <a:xfrm>
              <a:off x="9152859" y="4482027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E1066F9-C63A-B92C-B538-2606DD9BA3E6}"/>
                </a:ext>
              </a:extLst>
            </p:cNvPr>
            <p:cNvSpPr/>
            <p:nvPr/>
          </p:nvSpPr>
          <p:spPr>
            <a:xfrm>
              <a:off x="9286102" y="4395592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EDBA695-7D68-0A1B-0E3A-DBFD19F3EB1A}"/>
                </a:ext>
              </a:extLst>
            </p:cNvPr>
            <p:cNvSpPr/>
            <p:nvPr/>
          </p:nvSpPr>
          <p:spPr>
            <a:xfrm>
              <a:off x="9217081" y="4620038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AD3E508-06FB-C04A-4F40-9E475DA1B048}"/>
                </a:ext>
              </a:extLst>
            </p:cNvPr>
            <p:cNvSpPr/>
            <p:nvPr/>
          </p:nvSpPr>
          <p:spPr>
            <a:xfrm>
              <a:off x="9281937" y="4747073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5C8BE13-8379-B9A5-BD63-5542D058994E}"/>
                </a:ext>
              </a:extLst>
            </p:cNvPr>
            <p:cNvSpPr/>
            <p:nvPr/>
          </p:nvSpPr>
          <p:spPr>
            <a:xfrm>
              <a:off x="9815630" y="4981624"/>
              <a:ext cx="85089" cy="85089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10F85EF-3D19-F5E2-0753-F598FE14CBC4}"/>
                </a:ext>
              </a:extLst>
            </p:cNvPr>
            <p:cNvSpPr/>
            <p:nvPr/>
          </p:nvSpPr>
          <p:spPr>
            <a:xfrm>
              <a:off x="9979915" y="4990610"/>
              <a:ext cx="85089" cy="85089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8E005D3-9976-7A04-9D78-FA2980F1E3AC}"/>
                </a:ext>
              </a:extLst>
            </p:cNvPr>
            <p:cNvSpPr/>
            <p:nvPr/>
          </p:nvSpPr>
          <p:spPr>
            <a:xfrm>
              <a:off x="10144200" y="4999596"/>
              <a:ext cx="85089" cy="85089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E04F0863-2D45-74C6-E91F-962376BB37D8}"/>
                </a:ext>
              </a:extLst>
            </p:cNvPr>
            <p:cNvGrpSpPr/>
            <p:nvPr/>
          </p:nvGrpSpPr>
          <p:grpSpPr>
            <a:xfrm>
              <a:off x="9897772" y="5123860"/>
              <a:ext cx="249374" cy="94075"/>
              <a:chOff x="10067240" y="5295532"/>
              <a:chExt cx="249374" cy="9407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04D0043-210F-F7BF-86DD-E230B108606F}"/>
                  </a:ext>
                </a:extLst>
              </p:cNvPr>
              <p:cNvSpPr/>
              <p:nvPr/>
            </p:nvSpPr>
            <p:spPr>
              <a:xfrm>
                <a:off x="10067240" y="5295532"/>
                <a:ext cx="85089" cy="85089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50C6D11-C956-9528-854D-D65C2FB858B8}"/>
                  </a:ext>
                </a:extLst>
              </p:cNvPr>
              <p:cNvSpPr/>
              <p:nvPr/>
            </p:nvSpPr>
            <p:spPr>
              <a:xfrm>
                <a:off x="10231525" y="5304518"/>
                <a:ext cx="85089" cy="85089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</p:grp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4E3446A-FFE3-0911-1D30-1E36C6D0018B}"/>
                </a:ext>
              </a:extLst>
            </p:cNvPr>
            <p:cNvSpPr/>
            <p:nvPr/>
          </p:nvSpPr>
          <p:spPr>
            <a:xfrm>
              <a:off x="10683343" y="4542149"/>
              <a:ext cx="85089" cy="850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5C8ABB-0369-9189-E0BE-EAB52EC6F638}"/>
                </a:ext>
              </a:extLst>
            </p:cNvPr>
            <p:cNvSpPr/>
            <p:nvPr/>
          </p:nvSpPr>
          <p:spPr>
            <a:xfrm>
              <a:off x="10844463" y="4561850"/>
              <a:ext cx="85089" cy="850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941D7FB-1022-ADD5-39D0-D3E1709324C1}"/>
                </a:ext>
              </a:extLst>
            </p:cNvPr>
            <p:cNvSpPr/>
            <p:nvPr/>
          </p:nvSpPr>
          <p:spPr>
            <a:xfrm>
              <a:off x="10963038" y="4612986"/>
              <a:ext cx="85089" cy="850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BE27B74-F23B-4F05-FAA4-106A469A9008}"/>
                </a:ext>
              </a:extLst>
            </p:cNvPr>
            <p:cNvSpPr/>
            <p:nvPr/>
          </p:nvSpPr>
          <p:spPr>
            <a:xfrm>
              <a:off x="10802331" y="4678855"/>
              <a:ext cx="85089" cy="850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E0E025A-15AF-D822-8375-B3EFFB8E8BF2}"/>
                </a:ext>
              </a:extLst>
            </p:cNvPr>
            <p:cNvSpPr/>
            <p:nvPr/>
          </p:nvSpPr>
          <p:spPr>
            <a:xfrm>
              <a:off x="10652297" y="4655530"/>
              <a:ext cx="85089" cy="850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CB94D84-99F6-D36A-28F9-D66979FB8DB2}"/>
                </a:ext>
              </a:extLst>
            </p:cNvPr>
            <p:cNvSpPr/>
            <p:nvPr/>
          </p:nvSpPr>
          <p:spPr>
            <a:xfrm>
              <a:off x="10723459" y="4778334"/>
              <a:ext cx="85089" cy="850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7CD3B2A-CC1A-3CE2-5B44-2FD0555F0F9F}"/>
                </a:ext>
              </a:extLst>
            </p:cNvPr>
            <p:cNvSpPr/>
            <p:nvPr/>
          </p:nvSpPr>
          <p:spPr>
            <a:xfrm>
              <a:off x="10897590" y="4766724"/>
              <a:ext cx="85089" cy="8508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cxnSp>
          <p:nvCxnSpPr>
            <p:cNvPr id="6" name="Gerade Verbindung mit Pfeil 76">
              <a:extLst>
                <a:ext uri="{FF2B5EF4-FFF2-40B4-BE49-F238E27FC236}">
                  <a16:creationId xmlns:a16="http://schemas.microsoft.com/office/drawing/2014/main" id="{1C533DBB-86E9-599F-730D-AC18AF0CD27B}"/>
                </a:ext>
              </a:extLst>
            </p:cNvPr>
            <p:cNvCxnSpPr/>
            <p:nvPr/>
          </p:nvCxnSpPr>
          <p:spPr>
            <a:xfrm>
              <a:off x="7353723" y="3884147"/>
              <a:ext cx="234627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669FA5FE-CAAC-3E1E-8CB0-BA0E64C1B4E8}"/>
                </a:ext>
              </a:extLst>
            </p:cNvPr>
            <p:cNvCxnSpPr>
              <a:cxnSpLocks/>
            </p:cNvCxnSpPr>
            <p:nvPr/>
          </p:nvCxnSpPr>
          <p:spPr>
            <a:xfrm>
              <a:off x="8369396" y="3909547"/>
              <a:ext cx="491871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65082946-E1C7-9D37-3E2A-DE47D5345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782" y="3978222"/>
              <a:ext cx="491871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40AE4992-6B4E-56D1-84F9-E46C99695353}"/>
                </a:ext>
              </a:extLst>
            </p:cNvPr>
            <p:cNvCxnSpPr>
              <a:cxnSpLocks/>
            </p:cNvCxnSpPr>
            <p:nvPr/>
          </p:nvCxnSpPr>
          <p:spPr>
            <a:xfrm>
              <a:off x="9347484" y="4084747"/>
              <a:ext cx="507161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Kreuz 82">
              <a:extLst>
                <a:ext uri="{FF2B5EF4-FFF2-40B4-BE49-F238E27FC236}">
                  <a16:creationId xmlns:a16="http://schemas.microsoft.com/office/drawing/2014/main" id="{551BB0EB-B8D8-AF10-0A82-7D736958F78B}"/>
                </a:ext>
              </a:extLst>
            </p:cNvPr>
            <p:cNvSpPr/>
            <p:nvPr/>
          </p:nvSpPr>
          <p:spPr>
            <a:xfrm rot="2700000">
              <a:off x="9553667" y="4037350"/>
              <a:ext cx="94794" cy="94794"/>
            </a:xfrm>
            <a:prstGeom prst="plus">
              <a:avLst>
                <a:gd name="adj" fmla="val 4573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cxnSp>
          <p:nvCxnSpPr>
            <p:cNvPr id="84" name="Gerade Verbindung mit Pfeil 83">
              <a:extLst>
                <a:ext uri="{FF2B5EF4-FFF2-40B4-BE49-F238E27FC236}">
                  <a16:creationId xmlns:a16="http://schemas.microsoft.com/office/drawing/2014/main" id="{2078C6C5-76A5-7366-1B31-4B11403DA2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35899" y="4809268"/>
              <a:ext cx="290721" cy="186521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Sechseck 86">
              <a:extLst>
                <a:ext uri="{FF2B5EF4-FFF2-40B4-BE49-F238E27FC236}">
                  <a16:creationId xmlns:a16="http://schemas.microsoft.com/office/drawing/2014/main" id="{F46727BD-E55D-4DBC-EEBF-6851D0E52C29}"/>
                </a:ext>
              </a:extLst>
            </p:cNvPr>
            <p:cNvSpPr/>
            <p:nvPr/>
          </p:nvSpPr>
          <p:spPr>
            <a:xfrm rot="5400000">
              <a:off x="6904797" y="3870791"/>
              <a:ext cx="185672" cy="160062"/>
            </a:xfrm>
            <a:prstGeom prst="hexagon">
              <a:avLst>
                <a:gd name="adj" fmla="val 32713"/>
                <a:gd name="vf" fmla="val 11547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88" name="Sechseck 87">
              <a:extLst>
                <a:ext uri="{FF2B5EF4-FFF2-40B4-BE49-F238E27FC236}">
                  <a16:creationId xmlns:a16="http://schemas.microsoft.com/office/drawing/2014/main" id="{79A017CF-133D-A54E-D47A-A0238164D4A1}"/>
                </a:ext>
              </a:extLst>
            </p:cNvPr>
            <p:cNvSpPr/>
            <p:nvPr/>
          </p:nvSpPr>
          <p:spPr>
            <a:xfrm rot="5400000">
              <a:off x="7129175" y="3777955"/>
              <a:ext cx="185672" cy="160062"/>
            </a:xfrm>
            <a:prstGeom prst="hexagon">
              <a:avLst>
                <a:gd name="adj" fmla="val 32713"/>
                <a:gd name="vf" fmla="val 11547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89" name="Sechseck 88">
              <a:extLst>
                <a:ext uri="{FF2B5EF4-FFF2-40B4-BE49-F238E27FC236}">
                  <a16:creationId xmlns:a16="http://schemas.microsoft.com/office/drawing/2014/main" id="{BFAA4858-6727-631F-8B9D-DA457053186E}"/>
                </a:ext>
              </a:extLst>
            </p:cNvPr>
            <p:cNvSpPr/>
            <p:nvPr/>
          </p:nvSpPr>
          <p:spPr>
            <a:xfrm rot="5400000">
              <a:off x="7318660" y="3928754"/>
              <a:ext cx="185672" cy="160062"/>
            </a:xfrm>
            <a:prstGeom prst="hexagon">
              <a:avLst>
                <a:gd name="adj" fmla="val 32713"/>
                <a:gd name="vf" fmla="val 11547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cxnSp>
          <p:nvCxnSpPr>
            <p:cNvPr id="101" name="Gerade Verbindung mit Pfeil 100">
              <a:extLst>
                <a:ext uri="{FF2B5EF4-FFF2-40B4-BE49-F238E27FC236}">
                  <a16:creationId xmlns:a16="http://schemas.microsoft.com/office/drawing/2014/main" id="{3A5B31E8-0B94-CBF5-11FC-913C250292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87535" y="4232856"/>
              <a:ext cx="252780" cy="163771"/>
            </a:xfrm>
            <a:prstGeom prst="straightConnector1">
              <a:avLst/>
            </a:prstGeom>
            <a:ln w="38100" cap="rnd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>
              <a:extLst>
                <a:ext uri="{FF2B5EF4-FFF2-40B4-BE49-F238E27FC236}">
                  <a16:creationId xmlns:a16="http://schemas.microsoft.com/office/drawing/2014/main" id="{F4B616E5-4C85-2B91-85A5-C5D47522C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4768" y="4180284"/>
              <a:ext cx="181304" cy="163893"/>
            </a:xfrm>
            <a:prstGeom prst="straightConnector1">
              <a:avLst/>
            </a:prstGeom>
            <a:ln w="38100" cap="rnd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33B8595B-A8B9-4310-0749-F0CD5636A3FC}"/>
                </a:ext>
              </a:extLst>
            </p:cNvPr>
            <p:cNvCxnSpPr>
              <a:cxnSpLocks/>
            </p:cNvCxnSpPr>
            <p:nvPr/>
          </p:nvCxnSpPr>
          <p:spPr>
            <a:xfrm>
              <a:off x="10260046" y="4365168"/>
              <a:ext cx="321742" cy="187600"/>
            </a:xfrm>
            <a:prstGeom prst="straightConnector1">
              <a:avLst/>
            </a:prstGeom>
            <a:ln w="38100" cap="rnd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id="{2C5344A7-5046-F80D-D326-3C5D95491433}"/>
                </a:ext>
              </a:extLst>
            </p:cNvPr>
            <p:cNvGrpSpPr/>
            <p:nvPr/>
          </p:nvGrpSpPr>
          <p:grpSpPr>
            <a:xfrm>
              <a:off x="7602922" y="3827633"/>
              <a:ext cx="721262" cy="211676"/>
              <a:chOff x="7516737" y="3934836"/>
              <a:chExt cx="855613" cy="251106"/>
            </a:xfrm>
          </p:grpSpPr>
          <p:grpSp>
            <p:nvGrpSpPr>
              <p:cNvPr id="110" name="Gruppieren 109">
                <a:extLst>
                  <a:ext uri="{FF2B5EF4-FFF2-40B4-BE49-F238E27FC236}">
                    <a16:creationId xmlns:a16="http://schemas.microsoft.com/office/drawing/2014/main" id="{F136BF8C-4015-9E45-05A5-AE41C6D87EB9}"/>
                  </a:ext>
                </a:extLst>
              </p:cNvPr>
              <p:cNvGrpSpPr/>
              <p:nvPr/>
            </p:nvGrpSpPr>
            <p:grpSpPr>
              <a:xfrm>
                <a:off x="7516737" y="3934836"/>
                <a:ext cx="208260" cy="251106"/>
                <a:chOff x="7612804" y="4468506"/>
                <a:chExt cx="208260" cy="251106"/>
              </a:xfrm>
            </p:grpSpPr>
            <p:sp>
              <p:nvSpPr>
                <p:cNvPr id="108" name="Abgerundetes Rechteck 107">
                  <a:extLst>
                    <a:ext uri="{FF2B5EF4-FFF2-40B4-BE49-F238E27FC236}">
                      <a16:creationId xmlns:a16="http://schemas.microsoft.com/office/drawing/2014/main" id="{04F4EA3C-09AC-DBA2-6973-6B8E23AD4159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9B4D16BC-388B-A4AB-0156-DD2B30864823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11" name="Gruppieren 110">
                <a:extLst>
                  <a:ext uri="{FF2B5EF4-FFF2-40B4-BE49-F238E27FC236}">
                    <a16:creationId xmlns:a16="http://schemas.microsoft.com/office/drawing/2014/main" id="{9D11DBC0-6818-6910-45C8-A69942F8F471}"/>
                  </a:ext>
                </a:extLst>
              </p:cNvPr>
              <p:cNvGrpSpPr/>
              <p:nvPr/>
            </p:nvGrpSpPr>
            <p:grpSpPr>
              <a:xfrm>
                <a:off x="7732521" y="3934836"/>
                <a:ext cx="208260" cy="251106"/>
                <a:chOff x="7612804" y="4468506"/>
                <a:chExt cx="208260" cy="251106"/>
              </a:xfrm>
            </p:grpSpPr>
            <p:sp>
              <p:nvSpPr>
                <p:cNvPr id="112" name="Abgerundetes Rechteck 111">
                  <a:extLst>
                    <a:ext uri="{FF2B5EF4-FFF2-40B4-BE49-F238E27FC236}">
                      <a16:creationId xmlns:a16="http://schemas.microsoft.com/office/drawing/2014/main" id="{A0D22468-4837-090E-14B5-BE259DD14270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ABB7847C-67C4-6C82-4409-5AF6F26F27CE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14" name="Gruppieren 113">
                <a:extLst>
                  <a:ext uri="{FF2B5EF4-FFF2-40B4-BE49-F238E27FC236}">
                    <a16:creationId xmlns:a16="http://schemas.microsoft.com/office/drawing/2014/main" id="{AB049BF0-C096-B170-4244-D2372BA6DFC5}"/>
                  </a:ext>
                </a:extLst>
              </p:cNvPr>
              <p:cNvGrpSpPr/>
              <p:nvPr/>
            </p:nvGrpSpPr>
            <p:grpSpPr>
              <a:xfrm>
                <a:off x="7948305" y="3934836"/>
                <a:ext cx="208260" cy="251106"/>
                <a:chOff x="7612804" y="4468506"/>
                <a:chExt cx="208260" cy="251106"/>
              </a:xfrm>
            </p:grpSpPr>
            <p:sp>
              <p:nvSpPr>
                <p:cNvPr id="115" name="Abgerundetes Rechteck 114">
                  <a:extLst>
                    <a:ext uri="{FF2B5EF4-FFF2-40B4-BE49-F238E27FC236}">
                      <a16:creationId xmlns:a16="http://schemas.microsoft.com/office/drawing/2014/main" id="{851675DD-1C72-CC30-EB32-24F3D26762DB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DB94CF-5493-9266-468C-684F99500A92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88F3CB42-6987-1F0A-BE1A-3CBB2D9E04F2}"/>
                  </a:ext>
                </a:extLst>
              </p:cNvPr>
              <p:cNvGrpSpPr/>
              <p:nvPr/>
            </p:nvGrpSpPr>
            <p:grpSpPr>
              <a:xfrm>
                <a:off x="8164090" y="3934836"/>
                <a:ext cx="208260" cy="251106"/>
                <a:chOff x="7612804" y="4468506"/>
                <a:chExt cx="208260" cy="251106"/>
              </a:xfrm>
            </p:grpSpPr>
            <p:sp>
              <p:nvSpPr>
                <p:cNvPr id="118" name="Abgerundetes Rechteck 117">
                  <a:extLst>
                    <a:ext uri="{FF2B5EF4-FFF2-40B4-BE49-F238E27FC236}">
                      <a16:creationId xmlns:a16="http://schemas.microsoft.com/office/drawing/2014/main" id="{015D1747-2E8A-9E7B-B742-AD172C943881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C12BABF6-5109-48B3-1F42-41BBE38326CE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</p:grp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581A52A2-BAD1-DC1B-AB63-46AF62A72D92}"/>
                </a:ext>
              </a:extLst>
            </p:cNvPr>
            <p:cNvSpPr/>
            <p:nvPr/>
          </p:nvSpPr>
          <p:spPr>
            <a:xfrm>
              <a:off x="6630638" y="5695541"/>
              <a:ext cx="675400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>
                <a:defRPr/>
              </a:pPr>
              <a:r>
                <a:rPr lang="en-US" sz="600" b="1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Therapeutic</a:t>
              </a:r>
              <a:br>
                <a:rPr lang="en-US" sz="600" b="1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</a:br>
              <a:r>
                <a:rPr lang="en-US" sz="600" b="1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HPV vaccines</a:t>
              </a:r>
              <a:endParaRPr lang="de-DE" sz="600" b="1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51" name="Dreieck 50">
              <a:extLst>
                <a:ext uri="{FF2B5EF4-FFF2-40B4-BE49-F238E27FC236}">
                  <a16:creationId xmlns:a16="http://schemas.microsoft.com/office/drawing/2014/main" id="{0FF4AA35-53A2-F1A5-792F-62B793E19929}"/>
                </a:ext>
              </a:extLst>
            </p:cNvPr>
            <p:cNvSpPr/>
            <p:nvPr/>
          </p:nvSpPr>
          <p:spPr>
            <a:xfrm rot="5400000">
              <a:off x="7254874" y="5726191"/>
              <a:ext cx="400954" cy="184921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>
                <a:solidFill>
                  <a:schemeClr val="tx2"/>
                </a:solidFill>
              </a:endParaRPr>
            </a:p>
          </p:txBody>
        </p: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77BBB46B-C847-4CA5-BF71-ECDDA806B5B4}"/>
                </a:ext>
              </a:extLst>
            </p:cNvPr>
            <p:cNvGrpSpPr/>
            <p:nvPr/>
          </p:nvGrpSpPr>
          <p:grpSpPr>
            <a:xfrm>
              <a:off x="7508267" y="5661770"/>
              <a:ext cx="515099" cy="456881"/>
              <a:chOff x="7585833" y="5698326"/>
              <a:chExt cx="515099" cy="456881"/>
            </a:xfrm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14A17417-635F-DB79-80E9-B44CF29FB275}"/>
                  </a:ext>
                </a:extLst>
              </p:cNvPr>
              <p:cNvSpPr/>
              <p:nvPr/>
            </p:nvSpPr>
            <p:spPr>
              <a:xfrm>
                <a:off x="7585833" y="6032096"/>
                <a:ext cx="515099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kern="0">
                    <a:solidFill>
                      <a:schemeClr val="tx2"/>
                    </a:solidFill>
                    <a:latin typeface="Arial" panose="020B0604020202020204"/>
                    <a:cs typeface="Arial" pitchFamily="34" charset="0"/>
                  </a:rPr>
                  <a:t>Viral vector</a:t>
                </a:r>
                <a:endParaRPr lang="de-DE" sz="600">
                  <a:solidFill>
                    <a:schemeClr val="tx2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92" name="Gruppieren 91">
                <a:extLst>
                  <a:ext uri="{FF2B5EF4-FFF2-40B4-BE49-F238E27FC236}">
                    <a16:creationId xmlns:a16="http://schemas.microsoft.com/office/drawing/2014/main" id="{3ABAB850-BBFE-0177-8F86-9FDCA9E5DD69}"/>
                  </a:ext>
                </a:extLst>
              </p:cNvPr>
              <p:cNvGrpSpPr/>
              <p:nvPr/>
            </p:nvGrpSpPr>
            <p:grpSpPr>
              <a:xfrm>
                <a:off x="7708141" y="5698326"/>
                <a:ext cx="270484" cy="313762"/>
                <a:chOff x="7366953" y="5855518"/>
                <a:chExt cx="270484" cy="313762"/>
              </a:xfrm>
            </p:grpSpPr>
            <p:sp>
              <p:nvSpPr>
                <p:cNvPr id="90" name="Sechseck 89">
                  <a:extLst>
                    <a:ext uri="{FF2B5EF4-FFF2-40B4-BE49-F238E27FC236}">
                      <a16:creationId xmlns:a16="http://schemas.microsoft.com/office/drawing/2014/main" id="{6290EBDF-4B27-680F-D846-C29C90C8AC3C}"/>
                    </a:ext>
                  </a:extLst>
                </p:cNvPr>
                <p:cNvSpPr/>
                <p:nvPr/>
              </p:nvSpPr>
              <p:spPr>
                <a:xfrm rot="5400000">
                  <a:off x="7345314" y="5877157"/>
                  <a:ext cx="313762" cy="270484"/>
                </a:xfrm>
                <a:prstGeom prst="hexagon">
                  <a:avLst>
                    <a:gd name="adj" fmla="val 32713"/>
                    <a:gd name="vf" fmla="val 115470"/>
                  </a:avLst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A7A73EB2-9E78-8B0F-3462-FA53F91A8ACD}"/>
                    </a:ext>
                  </a:extLst>
                </p:cNvPr>
                <p:cNvSpPr/>
                <p:nvPr/>
              </p:nvSpPr>
              <p:spPr>
                <a:xfrm>
                  <a:off x="7445471" y="595567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</p:grpSp>
        <p:grpSp>
          <p:nvGrpSpPr>
            <p:cNvPr id="185" name="Gruppieren 184">
              <a:extLst>
                <a:ext uri="{FF2B5EF4-FFF2-40B4-BE49-F238E27FC236}">
                  <a16:creationId xmlns:a16="http://schemas.microsoft.com/office/drawing/2014/main" id="{DDECCD88-F83E-734C-DD97-C62DA1AB92BB}"/>
                </a:ext>
              </a:extLst>
            </p:cNvPr>
            <p:cNvGrpSpPr/>
            <p:nvPr/>
          </p:nvGrpSpPr>
          <p:grpSpPr>
            <a:xfrm>
              <a:off x="8079839" y="5674459"/>
              <a:ext cx="709596" cy="444192"/>
              <a:chOff x="7942807" y="5711015"/>
              <a:chExt cx="709596" cy="444192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3D74B226-CDE4-D294-CBCC-AE784427CBC4}"/>
                  </a:ext>
                </a:extLst>
              </p:cNvPr>
              <p:cNvSpPr/>
              <p:nvPr/>
            </p:nvSpPr>
            <p:spPr>
              <a:xfrm>
                <a:off x="7942807" y="6032096"/>
                <a:ext cx="709596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kern="0">
                    <a:solidFill>
                      <a:schemeClr val="tx2"/>
                    </a:solidFill>
                    <a:latin typeface="Arial" panose="020B0604020202020204"/>
                    <a:cs typeface="Arial" pitchFamily="34" charset="0"/>
                  </a:rPr>
                  <a:t>Bacterial vector</a:t>
                </a:r>
                <a:endParaRPr lang="de-DE" sz="600">
                  <a:solidFill>
                    <a:schemeClr val="tx2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95" name="Gruppieren 94">
                <a:extLst>
                  <a:ext uri="{FF2B5EF4-FFF2-40B4-BE49-F238E27FC236}">
                    <a16:creationId xmlns:a16="http://schemas.microsoft.com/office/drawing/2014/main" id="{1D582B83-0186-DFE9-9ECE-E784B978DB5E}"/>
                  </a:ext>
                </a:extLst>
              </p:cNvPr>
              <p:cNvGrpSpPr/>
              <p:nvPr/>
            </p:nvGrpSpPr>
            <p:grpSpPr>
              <a:xfrm>
                <a:off x="8212934" y="5711015"/>
                <a:ext cx="169340" cy="288385"/>
                <a:chOff x="7937500" y="5913438"/>
                <a:chExt cx="169340" cy="288385"/>
              </a:xfrm>
            </p:grpSpPr>
            <p:sp>
              <p:nvSpPr>
                <p:cNvPr id="93" name="Rechteck 92">
                  <a:extLst>
                    <a:ext uri="{FF2B5EF4-FFF2-40B4-BE49-F238E27FC236}">
                      <a16:creationId xmlns:a16="http://schemas.microsoft.com/office/drawing/2014/main" id="{BB6FE06F-C3BA-B774-C6E9-B4987D05F47C}"/>
                    </a:ext>
                  </a:extLst>
                </p:cNvPr>
                <p:cNvSpPr/>
                <p:nvPr/>
              </p:nvSpPr>
              <p:spPr>
                <a:xfrm>
                  <a:off x="7937500" y="5913438"/>
                  <a:ext cx="169340" cy="28838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713F55A7-3857-DD69-1759-A67B538C499E}"/>
                    </a:ext>
                  </a:extLst>
                </p:cNvPr>
                <p:cNvSpPr/>
                <p:nvPr/>
              </p:nvSpPr>
              <p:spPr>
                <a:xfrm>
                  <a:off x="7965446" y="6000906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</p:grpSp>
        <p:grpSp>
          <p:nvGrpSpPr>
            <p:cNvPr id="183" name="Gruppieren 182">
              <a:extLst>
                <a:ext uri="{FF2B5EF4-FFF2-40B4-BE49-F238E27FC236}">
                  <a16:creationId xmlns:a16="http://schemas.microsoft.com/office/drawing/2014/main" id="{5C8F65E9-BB4C-EB5A-FF37-3F80F70DBBB5}"/>
                </a:ext>
              </a:extLst>
            </p:cNvPr>
            <p:cNvGrpSpPr/>
            <p:nvPr/>
          </p:nvGrpSpPr>
          <p:grpSpPr>
            <a:xfrm>
              <a:off x="9598349" y="5690315"/>
              <a:ext cx="293611" cy="428336"/>
              <a:chOff x="9083283" y="5726871"/>
              <a:chExt cx="293611" cy="428336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B54DC822-C1F2-51E6-B184-A93F0F416CB1}"/>
                  </a:ext>
                </a:extLst>
              </p:cNvPr>
              <p:cNvSpPr/>
              <p:nvPr/>
            </p:nvSpPr>
            <p:spPr>
              <a:xfrm>
                <a:off x="9121084" y="6032096"/>
                <a:ext cx="218008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kern="0">
                    <a:solidFill>
                      <a:schemeClr val="tx2"/>
                    </a:solidFill>
                    <a:latin typeface="Arial" panose="020B0604020202020204"/>
                    <a:cs typeface="Arial" pitchFamily="34" charset="0"/>
                  </a:rPr>
                  <a:t>DNA</a:t>
                </a:r>
                <a:endParaRPr lang="de-DE" sz="600">
                  <a:solidFill>
                    <a:schemeClr val="tx2"/>
                  </a:solidFill>
                  <a:latin typeface="Arial" panose="020B0604020202020204"/>
                </a:endParaRPr>
              </a:p>
            </p:txBody>
          </p:sp>
          <p:sp>
            <p:nvSpPr>
              <p:cNvPr id="98" name="Freihandform 97">
                <a:extLst>
                  <a:ext uri="{FF2B5EF4-FFF2-40B4-BE49-F238E27FC236}">
                    <a16:creationId xmlns:a16="http://schemas.microsoft.com/office/drawing/2014/main" id="{FBF3DCA2-9474-D45A-9D6E-85AE49E47510}"/>
                  </a:ext>
                </a:extLst>
              </p:cNvPr>
              <p:cNvSpPr/>
              <p:nvPr/>
            </p:nvSpPr>
            <p:spPr>
              <a:xfrm>
                <a:off x="9083283" y="5726871"/>
                <a:ext cx="293611" cy="256673"/>
              </a:xfrm>
              <a:custGeom>
                <a:avLst/>
                <a:gdLst>
                  <a:gd name="connsiteX0" fmla="*/ 197551 w 395102"/>
                  <a:gd name="connsiteY0" fmla="*/ 17933 h 345396"/>
                  <a:gd name="connsiteX1" fmla="*/ 42539 w 395102"/>
                  <a:gd name="connsiteY1" fmla="*/ 172699 h 345396"/>
                  <a:gd name="connsiteX2" fmla="*/ 197551 w 395102"/>
                  <a:gd name="connsiteY2" fmla="*/ 327465 h 345396"/>
                  <a:gd name="connsiteX3" fmla="*/ 352563 w 395102"/>
                  <a:gd name="connsiteY3" fmla="*/ 172699 h 345396"/>
                  <a:gd name="connsiteX4" fmla="*/ 197551 w 395102"/>
                  <a:gd name="connsiteY4" fmla="*/ 17933 h 345396"/>
                  <a:gd name="connsiteX5" fmla="*/ 197551 w 395102"/>
                  <a:gd name="connsiteY5" fmla="*/ 0 h 345396"/>
                  <a:gd name="connsiteX6" fmla="*/ 395102 w 395102"/>
                  <a:gd name="connsiteY6" fmla="*/ 172698 h 345396"/>
                  <a:gd name="connsiteX7" fmla="*/ 197551 w 395102"/>
                  <a:gd name="connsiteY7" fmla="*/ 345396 h 345396"/>
                  <a:gd name="connsiteX8" fmla="*/ 0 w 395102"/>
                  <a:gd name="connsiteY8" fmla="*/ 172698 h 345396"/>
                  <a:gd name="connsiteX9" fmla="*/ 197551 w 395102"/>
                  <a:gd name="connsiteY9" fmla="*/ 0 h 34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102" h="345396">
                    <a:moveTo>
                      <a:pt x="197551" y="17933"/>
                    </a:moveTo>
                    <a:cubicBezTo>
                      <a:pt x="111940" y="17933"/>
                      <a:pt x="42539" y="87224"/>
                      <a:pt x="42539" y="172699"/>
                    </a:cubicBezTo>
                    <a:cubicBezTo>
                      <a:pt x="42539" y="258174"/>
                      <a:pt x="111940" y="327465"/>
                      <a:pt x="197551" y="327465"/>
                    </a:cubicBezTo>
                    <a:cubicBezTo>
                      <a:pt x="283162" y="327465"/>
                      <a:pt x="352563" y="258174"/>
                      <a:pt x="352563" y="172699"/>
                    </a:cubicBezTo>
                    <a:cubicBezTo>
                      <a:pt x="352563" y="87224"/>
                      <a:pt x="283162" y="17933"/>
                      <a:pt x="197551" y="17933"/>
                    </a:cubicBezTo>
                    <a:close/>
                    <a:moveTo>
                      <a:pt x="197551" y="0"/>
                    </a:moveTo>
                    <a:cubicBezTo>
                      <a:pt x="306655" y="0"/>
                      <a:pt x="395102" y="77320"/>
                      <a:pt x="395102" y="172698"/>
                    </a:cubicBezTo>
                    <a:cubicBezTo>
                      <a:pt x="395102" y="268076"/>
                      <a:pt x="306655" y="345396"/>
                      <a:pt x="197551" y="345396"/>
                    </a:cubicBezTo>
                    <a:cubicBezTo>
                      <a:pt x="88447" y="345396"/>
                      <a:pt x="0" y="268076"/>
                      <a:pt x="0" y="172698"/>
                    </a:cubicBezTo>
                    <a:cubicBezTo>
                      <a:pt x="0" y="77320"/>
                      <a:pt x="88447" y="0"/>
                      <a:pt x="197551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sz="1013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184" name="Gruppieren 183">
              <a:extLst>
                <a:ext uri="{FF2B5EF4-FFF2-40B4-BE49-F238E27FC236}">
                  <a16:creationId xmlns:a16="http://schemas.microsoft.com/office/drawing/2014/main" id="{6FC8182A-3077-00D4-3AAB-8F87814A5328}"/>
                </a:ext>
              </a:extLst>
            </p:cNvPr>
            <p:cNvGrpSpPr/>
            <p:nvPr/>
          </p:nvGrpSpPr>
          <p:grpSpPr>
            <a:xfrm>
              <a:off x="8846708" y="5656735"/>
              <a:ext cx="694635" cy="461915"/>
              <a:chOff x="8463473" y="5693291"/>
              <a:chExt cx="694635" cy="461915"/>
            </a:xfrm>
          </p:grpSpPr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67324989-27EC-90A6-B889-DE925572C2ED}"/>
                  </a:ext>
                </a:extLst>
              </p:cNvPr>
              <p:cNvSpPr/>
              <p:nvPr/>
            </p:nvSpPr>
            <p:spPr>
              <a:xfrm>
                <a:off x="8463473" y="6032095"/>
                <a:ext cx="694635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kern="0">
                    <a:solidFill>
                      <a:schemeClr val="tx2"/>
                    </a:solidFill>
                    <a:latin typeface="Arial" panose="020B0604020202020204"/>
                    <a:cs typeface="Arial" pitchFamily="34" charset="0"/>
                  </a:rPr>
                  <a:t>Protein/peptide</a:t>
                </a:r>
                <a:endParaRPr lang="de-DE" sz="600">
                  <a:solidFill>
                    <a:schemeClr val="tx2"/>
                  </a:solidFill>
                  <a:latin typeface="Arial" panose="020B0604020202020204"/>
                </a:endParaRPr>
              </a:p>
            </p:txBody>
          </p:sp>
          <p:sp>
            <p:nvSpPr>
              <p:cNvPr id="99" name="Lochstreifen 98">
                <a:extLst>
                  <a:ext uri="{FF2B5EF4-FFF2-40B4-BE49-F238E27FC236}">
                    <a16:creationId xmlns:a16="http://schemas.microsoft.com/office/drawing/2014/main" id="{667A3C07-4C77-88DF-2A17-C1DEE48023D6}"/>
                  </a:ext>
                </a:extLst>
              </p:cNvPr>
              <p:cNvSpPr/>
              <p:nvPr/>
            </p:nvSpPr>
            <p:spPr>
              <a:xfrm rot="16200000">
                <a:off x="8648875" y="5797353"/>
                <a:ext cx="323831" cy="115708"/>
              </a:xfrm>
              <a:prstGeom prst="flowChartPunchedTap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</p:grpSp>
        <p:grpSp>
          <p:nvGrpSpPr>
            <p:cNvPr id="182" name="Gruppieren 181">
              <a:extLst>
                <a:ext uri="{FF2B5EF4-FFF2-40B4-BE49-F238E27FC236}">
                  <a16:creationId xmlns:a16="http://schemas.microsoft.com/office/drawing/2014/main" id="{D9176891-B9B4-7D4A-E997-A69057885745}"/>
                </a:ext>
              </a:extLst>
            </p:cNvPr>
            <p:cNvGrpSpPr/>
            <p:nvPr/>
          </p:nvGrpSpPr>
          <p:grpSpPr>
            <a:xfrm>
              <a:off x="9950035" y="5770895"/>
              <a:ext cx="218009" cy="347755"/>
              <a:chOff x="9411053" y="5807451"/>
              <a:chExt cx="218009" cy="347755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556265CC-EC1C-8E37-27B5-F2BB9617C99D}"/>
                  </a:ext>
                </a:extLst>
              </p:cNvPr>
              <p:cNvSpPr/>
              <p:nvPr/>
            </p:nvSpPr>
            <p:spPr>
              <a:xfrm>
                <a:off x="9411053" y="6032095"/>
                <a:ext cx="218009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kern="0">
                    <a:solidFill>
                      <a:schemeClr val="tx2"/>
                    </a:solidFill>
                    <a:latin typeface="Arial" panose="020B0604020202020204"/>
                    <a:cs typeface="Arial" pitchFamily="34" charset="0"/>
                  </a:rPr>
                  <a:t>RNA</a:t>
                </a:r>
                <a:endParaRPr lang="de-DE" sz="600">
                  <a:solidFill>
                    <a:schemeClr val="tx2"/>
                  </a:solidFill>
                  <a:latin typeface="Arial" panose="020B0604020202020204"/>
                </a:endParaRPr>
              </a:p>
            </p:txBody>
          </p:sp>
          <p:sp>
            <p:nvSpPr>
              <p:cNvPr id="135" name="Nach oben gekrümmter Pfeil 134">
                <a:extLst>
                  <a:ext uri="{FF2B5EF4-FFF2-40B4-BE49-F238E27FC236}">
                    <a16:creationId xmlns:a16="http://schemas.microsoft.com/office/drawing/2014/main" id="{C434C84D-7AAB-A83F-DE48-90EFFC01086A}"/>
                  </a:ext>
                </a:extLst>
              </p:cNvPr>
              <p:cNvSpPr/>
              <p:nvPr/>
            </p:nvSpPr>
            <p:spPr>
              <a:xfrm flipH="1">
                <a:off x="9440662" y="5807451"/>
                <a:ext cx="158791" cy="95513"/>
              </a:xfrm>
              <a:prstGeom prst="curvedUpArrow">
                <a:avLst>
                  <a:gd name="adj1" fmla="val 49013"/>
                  <a:gd name="adj2" fmla="val 48734"/>
                  <a:gd name="adj3" fmla="val 58605"/>
                </a:avLst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0" name="Gruppieren 179">
              <a:extLst>
                <a:ext uri="{FF2B5EF4-FFF2-40B4-BE49-F238E27FC236}">
                  <a16:creationId xmlns:a16="http://schemas.microsoft.com/office/drawing/2014/main" id="{92B71FCF-1444-672A-9DC7-223FE9E81D5F}"/>
                </a:ext>
              </a:extLst>
            </p:cNvPr>
            <p:cNvGrpSpPr/>
            <p:nvPr/>
          </p:nvGrpSpPr>
          <p:grpSpPr>
            <a:xfrm>
              <a:off x="10224249" y="5680492"/>
              <a:ext cx="495862" cy="438159"/>
              <a:chOff x="9629054" y="5717048"/>
              <a:chExt cx="495862" cy="438159"/>
            </a:xfrm>
          </p:grpSpPr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DDC8BBB7-E5EA-9350-21B7-7A4EF1E86F38}"/>
                  </a:ext>
                </a:extLst>
              </p:cNvPr>
              <p:cNvSpPr/>
              <p:nvPr/>
            </p:nvSpPr>
            <p:spPr>
              <a:xfrm>
                <a:off x="9629054" y="6032096"/>
                <a:ext cx="495862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kern="0">
                    <a:solidFill>
                      <a:schemeClr val="tx2"/>
                    </a:solidFill>
                    <a:latin typeface="Arial" panose="020B0604020202020204"/>
                    <a:cs typeface="Arial" pitchFamily="34" charset="0"/>
                  </a:rPr>
                  <a:t>Cell-based</a:t>
                </a:r>
                <a:endParaRPr lang="de-DE" sz="600">
                  <a:solidFill>
                    <a:schemeClr val="tx2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0C13002A-735A-73F5-03E0-1FBD8FC978B3}"/>
                  </a:ext>
                </a:extLst>
              </p:cNvPr>
              <p:cNvGrpSpPr/>
              <p:nvPr/>
            </p:nvGrpSpPr>
            <p:grpSpPr>
              <a:xfrm>
                <a:off x="9762401" y="5717048"/>
                <a:ext cx="229171" cy="276319"/>
                <a:chOff x="7612804" y="4468506"/>
                <a:chExt cx="208260" cy="251106"/>
              </a:xfrm>
            </p:grpSpPr>
            <p:sp>
              <p:nvSpPr>
                <p:cNvPr id="141" name="Abgerundetes Rechteck 140">
                  <a:extLst>
                    <a:ext uri="{FF2B5EF4-FFF2-40B4-BE49-F238E27FC236}">
                      <a16:creationId xmlns:a16="http://schemas.microsoft.com/office/drawing/2014/main" id="{416FEA9B-1E10-ED40-D7BC-1E47F651C63F}"/>
                    </a:ext>
                  </a:extLst>
                </p:cNvPr>
                <p:cNvSpPr/>
                <p:nvPr/>
              </p:nvSpPr>
              <p:spPr>
                <a:xfrm>
                  <a:off x="7612804" y="4468506"/>
                  <a:ext cx="208260" cy="25110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125FF0BE-D483-59CE-0F71-7C31643FE9FE}"/>
                    </a:ext>
                  </a:extLst>
                </p:cNvPr>
                <p:cNvSpPr/>
                <p:nvPr/>
              </p:nvSpPr>
              <p:spPr>
                <a:xfrm>
                  <a:off x="7660210" y="4537335"/>
                  <a:ext cx="113448" cy="11344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</p:grpSp>
        <p:grpSp>
          <p:nvGrpSpPr>
            <p:cNvPr id="151" name="Gruppieren 150">
              <a:extLst>
                <a:ext uri="{FF2B5EF4-FFF2-40B4-BE49-F238E27FC236}">
                  <a16:creationId xmlns:a16="http://schemas.microsoft.com/office/drawing/2014/main" id="{DE6A97AF-6B00-E7ED-3FAB-51E2B5999B23}"/>
                </a:ext>
              </a:extLst>
            </p:cNvPr>
            <p:cNvGrpSpPr/>
            <p:nvPr/>
          </p:nvGrpSpPr>
          <p:grpSpPr>
            <a:xfrm>
              <a:off x="8413853" y="4619507"/>
              <a:ext cx="933749" cy="788366"/>
              <a:chOff x="8327698" y="4754426"/>
              <a:chExt cx="933749" cy="788366"/>
            </a:xfrm>
          </p:grpSpPr>
          <p:sp>
            <p:nvSpPr>
              <p:cNvPr id="149" name="Stern mit 8 Zacken 148">
                <a:extLst>
                  <a:ext uri="{FF2B5EF4-FFF2-40B4-BE49-F238E27FC236}">
                    <a16:creationId xmlns:a16="http://schemas.microsoft.com/office/drawing/2014/main" id="{25CE03AB-B4B4-77EA-0B1E-1759B861739C}"/>
                  </a:ext>
                </a:extLst>
              </p:cNvPr>
              <p:cNvSpPr/>
              <p:nvPr/>
            </p:nvSpPr>
            <p:spPr>
              <a:xfrm>
                <a:off x="8327698" y="4754426"/>
                <a:ext cx="933749" cy="788366"/>
              </a:xfrm>
              <a:custGeom>
                <a:avLst/>
                <a:gdLst>
                  <a:gd name="connsiteX0" fmla="*/ 0 w 523090"/>
                  <a:gd name="connsiteY0" fmla="*/ 261545 h 523090"/>
                  <a:gd name="connsiteX1" fmla="*/ 80318 w 523090"/>
                  <a:gd name="connsiteY1" fmla="*/ 186479 h 523090"/>
                  <a:gd name="connsiteX2" fmla="*/ 76605 w 523090"/>
                  <a:gd name="connsiteY2" fmla="*/ 76605 h 523090"/>
                  <a:gd name="connsiteX3" fmla="*/ 186479 w 523090"/>
                  <a:gd name="connsiteY3" fmla="*/ 80318 h 523090"/>
                  <a:gd name="connsiteX4" fmla="*/ 261545 w 523090"/>
                  <a:gd name="connsiteY4" fmla="*/ 0 h 523090"/>
                  <a:gd name="connsiteX5" fmla="*/ 336611 w 523090"/>
                  <a:gd name="connsiteY5" fmla="*/ 80318 h 523090"/>
                  <a:gd name="connsiteX6" fmla="*/ 446485 w 523090"/>
                  <a:gd name="connsiteY6" fmla="*/ 76605 h 523090"/>
                  <a:gd name="connsiteX7" fmla="*/ 442772 w 523090"/>
                  <a:gd name="connsiteY7" fmla="*/ 186479 h 523090"/>
                  <a:gd name="connsiteX8" fmla="*/ 523090 w 523090"/>
                  <a:gd name="connsiteY8" fmla="*/ 261545 h 523090"/>
                  <a:gd name="connsiteX9" fmla="*/ 442772 w 523090"/>
                  <a:gd name="connsiteY9" fmla="*/ 336611 h 523090"/>
                  <a:gd name="connsiteX10" fmla="*/ 446485 w 523090"/>
                  <a:gd name="connsiteY10" fmla="*/ 446485 h 523090"/>
                  <a:gd name="connsiteX11" fmla="*/ 336611 w 523090"/>
                  <a:gd name="connsiteY11" fmla="*/ 442772 h 523090"/>
                  <a:gd name="connsiteX12" fmla="*/ 261545 w 523090"/>
                  <a:gd name="connsiteY12" fmla="*/ 523090 h 523090"/>
                  <a:gd name="connsiteX13" fmla="*/ 186479 w 523090"/>
                  <a:gd name="connsiteY13" fmla="*/ 442772 h 523090"/>
                  <a:gd name="connsiteX14" fmla="*/ 76605 w 523090"/>
                  <a:gd name="connsiteY14" fmla="*/ 446485 h 523090"/>
                  <a:gd name="connsiteX15" fmla="*/ 80318 w 523090"/>
                  <a:gd name="connsiteY15" fmla="*/ 336611 h 523090"/>
                  <a:gd name="connsiteX16" fmla="*/ 0 w 523090"/>
                  <a:gd name="connsiteY16" fmla="*/ 261545 h 523090"/>
                  <a:gd name="connsiteX0" fmla="*/ 0 w 523090"/>
                  <a:gd name="connsiteY0" fmla="*/ 261545 h 523090"/>
                  <a:gd name="connsiteX1" fmla="*/ 80318 w 523090"/>
                  <a:gd name="connsiteY1" fmla="*/ 186479 h 523090"/>
                  <a:gd name="connsiteX2" fmla="*/ 76605 w 523090"/>
                  <a:gd name="connsiteY2" fmla="*/ 76605 h 523090"/>
                  <a:gd name="connsiteX3" fmla="*/ 186479 w 523090"/>
                  <a:gd name="connsiteY3" fmla="*/ 80318 h 523090"/>
                  <a:gd name="connsiteX4" fmla="*/ 261545 w 523090"/>
                  <a:gd name="connsiteY4" fmla="*/ 0 h 523090"/>
                  <a:gd name="connsiteX5" fmla="*/ 336611 w 523090"/>
                  <a:gd name="connsiteY5" fmla="*/ 80318 h 523090"/>
                  <a:gd name="connsiteX6" fmla="*/ 446485 w 523090"/>
                  <a:gd name="connsiteY6" fmla="*/ 76605 h 523090"/>
                  <a:gd name="connsiteX7" fmla="*/ 442772 w 523090"/>
                  <a:gd name="connsiteY7" fmla="*/ 186479 h 523090"/>
                  <a:gd name="connsiteX8" fmla="*/ 523090 w 523090"/>
                  <a:gd name="connsiteY8" fmla="*/ 261545 h 523090"/>
                  <a:gd name="connsiteX9" fmla="*/ 442772 w 523090"/>
                  <a:gd name="connsiteY9" fmla="*/ 336611 h 523090"/>
                  <a:gd name="connsiteX10" fmla="*/ 446485 w 523090"/>
                  <a:gd name="connsiteY10" fmla="*/ 446485 h 523090"/>
                  <a:gd name="connsiteX11" fmla="*/ 336611 w 523090"/>
                  <a:gd name="connsiteY11" fmla="*/ 442772 h 523090"/>
                  <a:gd name="connsiteX12" fmla="*/ 261545 w 523090"/>
                  <a:gd name="connsiteY12" fmla="*/ 523090 h 523090"/>
                  <a:gd name="connsiteX13" fmla="*/ 186479 w 523090"/>
                  <a:gd name="connsiteY13" fmla="*/ 442772 h 523090"/>
                  <a:gd name="connsiteX14" fmla="*/ 76605 w 523090"/>
                  <a:gd name="connsiteY14" fmla="*/ 446485 h 523090"/>
                  <a:gd name="connsiteX15" fmla="*/ 80318 w 523090"/>
                  <a:gd name="connsiteY15" fmla="*/ 336611 h 523090"/>
                  <a:gd name="connsiteX16" fmla="*/ 0 w 523090"/>
                  <a:gd name="connsiteY16" fmla="*/ 261545 h 523090"/>
                  <a:gd name="connsiteX0" fmla="*/ 0 w 523090"/>
                  <a:gd name="connsiteY0" fmla="*/ 266305 h 527850"/>
                  <a:gd name="connsiteX1" fmla="*/ 80318 w 523090"/>
                  <a:gd name="connsiteY1" fmla="*/ 191239 h 527850"/>
                  <a:gd name="connsiteX2" fmla="*/ 76605 w 523090"/>
                  <a:gd name="connsiteY2" fmla="*/ 81365 h 527850"/>
                  <a:gd name="connsiteX3" fmla="*/ 186479 w 523090"/>
                  <a:gd name="connsiteY3" fmla="*/ 85078 h 527850"/>
                  <a:gd name="connsiteX4" fmla="*/ 261545 w 523090"/>
                  <a:gd name="connsiteY4" fmla="*/ 4760 h 527850"/>
                  <a:gd name="connsiteX5" fmla="*/ 336611 w 523090"/>
                  <a:gd name="connsiteY5" fmla="*/ 85078 h 527850"/>
                  <a:gd name="connsiteX6" fmla="*/ 446485 w 523090"/>
                  <a:gd name="connsiteY6" fmla="*/ 81365 h 527850"/>
                  <a:gd name="connsiteX7" fmla="*/ 442772 w 523090"/>
                  <a:gd name="connsiteY7" fmla="*/ 191239 h 527850"/>
                  <a:gd name="connsiteX8" fmla="*/ 523090 w 523090"/>
                  <a:gd name="connsiteY8" fmla="*/ 266305 h 527850"/>
                  <a:gd name="connsiteX9" fmla="*/ 442772 w 523090"/>
                  <a:gd name="connsiteY9" fmla="*/ 341371 h 527850"/>
                  <a:gd name="connsiteX10" fmla="*/ 446485 w 523090"/>
                  <a:gd name="connsiteY10" fmla="*/ 451245 h 527850"/>
                  <a:gd name="connsiteX11" fmla="*/ 336611 w 523090"/>
                  <a:gd name="connsiteY11" fmla="*/ 447532 h 527850"/>
                  <a:gd name="connsiteX12" fmla="*/ 261545 w 523090"/>
                  <a:gd name="connsiteY12" fmla="*/ 527850 h 527850"/>
                  <a:gd name="connsiteX13" fmla="*/ 186479 w 523090"/>
                  <a:gd name="connsiteY13" fmla="*/ 447532 h 527850"/>
                  <a:gd name="connsiteX14" fmla="*/ 76605 w 523090"/>
                  <a:gd name="connsiteY14" fmla="*/ 451245 h 527850"/>
                  <a:gd name="connsiteX15" fmla="*/ 80318 w 523090"/>
                  <a:gd name="connsiteY15" fmla="*/ 341371 h 527850"/>
                  <a:gd name="connsiteX16" fmla="*/ 0 w 523090"/>
                  <a:gd name="connsiteY16" fmla="*/ 266305 h 527850"/>
                  <a:gd name="connsiteX0" fmla="*/ 0 w 523090"/>
                  <a:gd name="connsiteY0" fmla="*/ 266305 h 527850"/>
                  <a:gd name="connsiteX1" fmla="*/ 80318 w 523090"/>
                  <a:gd name="connsiteY1" fmla="*/ 191239 h 527850"/>
                  <a:gd name="connsiteX2" fmla="*/ 76605 w 523090"/>
                  <a:gd name="connsiteY2" fmla="*/ 81365 h 527850"/>
                  <a:gd name="connsiteX3" fmla="*/ 186479 w 523090"/>
                  <a:gd name="connsiteY3" fmla="*/ 85078 h 527850"/>
                  <a:gd name="connsiteX4" fmla="*/ 261545 w 523090"/>
                  <a:gd name="connsiteY4" fmla="*/ 4760 h 527850"/>
                  <a:gd name="connsiteX5" fmla="*/ 336611 w 523090"/>
                  <a:gd name="connsiteY5" fmla="*/ 85078 h 527850"/>
                  <a:gd name="connsiteX6" fmla="*/ 446485 w 523090"/>
                  <a:gd name="connsiteY6" fmla="*/ 81365 h 527850"/>
                  <a:gd name="connsiteX7" fmla="*/ 442772 w 523090"/>
                  <a:gd name="connsiteY7" fmla="*/ 191239 h 527850"/>
                  <a:gd name="connsiteX8" fmla="*/ 523090 w 523090"/>
                  <a:gd name="connsiteY8" fmla="*/ 266305 h 527850"/>
                  <a:gd name="connsiteX9" fmla="*/ 442772 w 523090"/>
                  <a:gd name="connsiteY9" fmla="*/ 341371 h 527850"/>
                  <a:gd name="connsiteX10" fmla="*/ 446485 w 523090"/>
                  <a:gd name="connsiteY10" fmla="*/ 451245 h 527850"/>
                  <a:gd name="connsiteX11" fmla="*/ 336611 w 523090"/>
                  <a:gd name="connsiteY11" fmla="*/ 447532 h 527850"/>
                  <a:gd name="connsiteX12" fmla="*/ 261545 w 523090"/>
                  <a:gd name="connsiteY12" fmla="*/ 527850 h 527850"/>
                  <a:gd name="connsiteX13" fmla="*/ 186479 w 523090"/>
                  <a:gd name="connsiteY13" fmla="*/ 447532 h 527850"/>
                  <a:gd name="connsiteX14" fmla="*/ 76605 w 523090"/>
                  <a:gd name="connsiteY14" fmla="*/ 451245 h 527850"/>
                  <a:gd name="connsiteX15" fmla="*/ 80318 w 523090"/>
                  <a:gd name="connsiteY15" fmla="*/ 341371 h 527850"/>
                  <a:gd name="connsiteX16" fmla="*/ 0 w 523090"/>
                  <a:gd name="connsiteY16" fmla="*/ 266305 h 527850"/>
                  <a:gd name="connsiteX0" fmla="*/ 0 w 523090"/>
                  <a:gd name="connsiteY0" fmla="*/ 261545 h 523090"/>
                  <a:gd name="connsiteX1" fmla="*/ 80318 w 523090"/>
                  <a:gd name="connsiteY1" fmla="*/ 186479 h 523090"/>
                  <a:gd name="connsiteX2" fmla="*/ 76605 w 523090"/>
                  <a:gd name="connsiteY2" fmla="*/ 76605 h 523090"/>
                  <a:gd name="connsiteX3" fmla="*/ 186479 w 523090"/>
                  <a:gd name="connsiteY3" fmla="*/ 80318 h 523090"/>
                  <a:gd name="connsiteX4" fmla="*/ 261545 w 523090"/>
                  <a:gd name="connsiteY4" fmla="*/ 0 h 523090"/>
                  <a:gd name="connsiteX5" fmla="*/ 336611 w 523090"/>
                  <a:gd name="connsiteY5" fmla="*/ 80318 h 523090"/>
                  <a:gd name="connsiteX6" fmla="*/ 446485 w 523090"/>
                  <a:gd name="connsiteY6" fmla="*/ 76605 h 523090"/>
                  <a:gd name="connsiteX7" fmla="*/ 442772 w 523090"/>
                  <a:gd name="connsiteY7" fmla="*/ 186479 h 523090"/>
                  <a:gd name="connsiteX8" fmla="*/ 523090 w 523090"/>
                  <a:gd name="connsiteY8" fmla="*/ 261545 h 523090"/>
                  <a:gd name="connsiteX9" fmla="*/ 442772 w 523090"/>
                  <a:gd name="connsiteY9" fmla="*/ 336611 h 523090"/>
                  <a:gd name="connsiteX10" fmla="*/ 446485 w 523090"/>
                  <a:gd name="connsiteY10" fmla="*/ 446485 h 523090"/>
                  <a:gd name="connsiteX11" fmla="*/ 336611 w 523090"/>
                  <a:gd name="connsiteY11" fmla="*/ 442772 h 523090"/>
                  <a:gd name="connsiteX12" fmla="*/ 261545 w 523090"/>
                  <a:gd name="connsiteY12" fmla="*/ 523090 h 523090"/>
                  <a:gd name="connsiteX13" fmla="*/ 186479 w 523090"/>
                  <a:gd name="connsiteY13" fmla="*/ 442772 h 523090"/>
                  <a:gd name="connsiteX14" fmla="*/ 76605 w 523090"/>
                  <a:gd name="connsiteY14" fmla="*/ 446485 h 523090"/>
                  <a:gd name="connsiteX15" fmla="*/ 80318 w 523090"/>
                  <a:gd name="connsiteY15" fmla="*/ 336611 h 523090"/>
                  <a:gd name="connsiteX16" fmla="*/ 0 w 523090"/>
                  <a:gd name="connsiteY16" fmla="*/ 261545 h 523090"/>
                  <a:gd name="connsiteX0" fmla="*/ 0 w 523090"/>
                  <a:gd name="connsiteY0" fmla="*/ 261545 h 523090"/>
                  <a:gd name="connsiteX1" fmla="*/ 80318 w 523090"/>
                  <a:gd name="connsiteY1" fmla="*/ 186479 h 523090"/>
                  <a:gd name="connsiteX2" fmla="*/ 76605 w 523090"/>
                  <a:gd name="connsiteY2" fmla="*/ 76605 h 523090"/>
                  <a:gd name="connsiteX3" fmla="*/ 186479 w 523090"/>
                  <a:gd name="connsiteY3" fmla="*/ 80318 h 523090"/>
                  <a:gd name="connsiteX4" fmla="*/ 261545 w 523090"/>
                  <a:gd name="connsiteY4" fmla="*/ 0 h 523090"/>
                  <a:gd name="connsiteX5" fmla="*/ 336611 w 523090"/>
                  <a:gd name="connsiteY5" fmla="*/ 80318 h 523090"/>
                  <a:gd name="connsiteX6" fmla="*/ 446485 w 523090"/>
                  <a:gd name="connsiteY6" fmla="*/ 76605 h 523090"/>
                  <a:gd name="connsiteX7" fmla="*/ 442772 w 523090"/>
                  <a:gd name="connsiteY7" fmla="*/ 186479 h 523090"/>
                  <a:gd name="connsiteX8" fmla="*/ 523090 w 523090"/>
                  <a:gd name="connsiteY8" fmla="*/ 261545 h 523090"/>
                  <a:gd name="connsiteX9" fmla="*/ 442772 w 523090"/>
                  <a:gd name="connsiteY9" fmla="*/ 336611 h 523090"/>
                  <a:gd name="connsiteX10" fmla="*/ 446485 w 523090"/>
                  <a:gd name="connsiteY10" fmla="*/ 446485 h 523090"/>
                  <a:gd name="connsiteX11" fmla="*/ 336611 w 523090"/>
                  <a:gd name="connsiteY11" fmla="*/ 442772 h 523090"/>
                  <a:gd name="connsiteX12" fmla="*/ 261545 w 523090"/>
                  <a:gd name="connsiteY12" fmla="*/ 523090 h 523090"/>
                  <a:gd name="connsiteX13" fmla="*/ 186479 w 523090"/>
                  <a:gd name="connsiteY13" fmla="*/ 442772 h 523090"/>
                  <a:gd name="connsiteX14" fmla="*/ 76605 w 523090"/>
                  <a:gd name="connsiteY14" fmla="*/ 446485 h 523090"/>
                  <a:gd name="connsiteX15" fmla="*/ 80318 w 523090"/>
                  <a:gd name="connsiteY15" fmla="*/ 336611 h 523090"/>
                  <a:gd name="connsiteX16" fmla="*/ 0 w 523090"/>
                  <a:gd name="connsiteY16" fmla="*/ 261545 h 523090"/>
                  <a:gd name="connsiteX0" fmla="*/ 0 w 523090"/>
                  <a:gd name="connsiteY0" fmla="*/ 266305 h 527850"/>
                  <a:gd name="connsiteX1" fmla="*/ 80318 w 523090"/>
                  <a:gd name="connsiteY1" fmla="*/ 191239 h 527850"/>
                  <a:gd name="connsiteX2" fmla="*/ 76605 w 523090"/>
                  <a:gd name="connsiteY2" fmla="*/ 81365 h 527850"/>
                  <a:gd name="connsiteX3" fmla="*/ 186479 w 523090"/>
                  <a:gd name="connsiteY3" fmla="*/ 85078 h 527850"/>
                  <a:gd name="connsiteX4" fmla="*/ 261545 w 523090"/>
                  <a:gd name="connsiteY4" fmla="*/ 4760 h 527850"/>
                  <a:gd name="connsiteX5" fmla="*/ 336611 w 523090"/>
                  <a:gd name="connsiteY5" fmla="*/ 85078 h 527850"/>
                  <a:gd name="connsiteX6" fmla="*/ 446485 w 523090"/>
                  <a:gd name="connsiteY6" fmla="*/ 81365 h 527850"/>
                  <a:gd name="connsiteX7" fmla="*/ 442772 w 523090"/>
                  <a:gd name="connsiteY7" fmla="*/ 191239 h 527850"/>
                  <a:gd name="connsiteX8" fmla="*/ 523090 w 523090"/>
                  <a:gd name="connsiteY8" fmla="*/ 266305 h 527850"/>
                  <a:gd name="connsiteX9" fmla="*/ 442772 w 523090"/>
                  <a:gd name="connsiteY9" fmla="*/ 341371 h 527850"/>
                  <a:gd name="connsiteX10" fmla="*/ 446485 w 523090"/>
                  <a:gd name="connsiteY10" fmla="*/ 451245 h 527850"/>
                  <a:gd name="connsiteX11" fmla="*/ 336611 w 523090"/>
                  <a:gd name="connsiteY11" fmla="*/ 447532 h 527850"/>
                  <a:gd name="connsiteX12" fmla="*/ 261545 w 523090"/>
                  <a:gd name="connsiteY12" fmla="*/ 527850 h 527850"/>
                  <a:gd name="connsiteX13" fmla="*/ 186479 w 523090"/>
                  <a:gd name="connsiteY13" fmla="*/ 447532 h 527850"/>
                  <a:gd name="connsiteX14" fmla="*/ 76605 w 523090"/>
                  <a:gd name="connsiteY14" fmla="*/ 451245 h 527850"/>
                  <a:gd name="connsiteX15" fmla="*/ 80318 w 523090"/>
                  <a:gd name="connsiteY15" fmla="*/ 341371 h 527850"/>
                  <a:gd name="connsiteX16" fmla="*/ 0 w 523090"/>
                  <a:gd name="connsiteY16" fmla="*/ 266305 h 527850"/>
                  <a:gd name="connsiteX0" fmla="*/ 0 w 523090"/>
                  <a:gd name="connsiteY0" fmla="*/ 264322 h 525867"/>
                  <a:gd name="connsiteX1" fmla="*/ 80318 w 523090"/>
                  <a:gd name="connsiteY1" fmla="*/ 189256 h 525867"/>
                  <a:gd name="connsiteX2" fmla="*/ 76605 w 523090"/>
                  <a:gd name="connsiteY2" fmla="*/ 79382 h 525867"/>
                  <a:gd name="connsiteX3" fmla="*/ 186479 w 523090"/>
                  <a:gd name="connsiteY3" fmla="*/ 83095 h 525867"/>
                  <a:gd name="connsiteX4" fmla="*/ 261545 w 523090"/>
                  <a:gd name="connsiteY4" fmla="*/ 2777 h 525867"/>
                  <a:gd name="connsiteX5" fmla="*/ 323777 w 523090"/>
                  <a:gd name="connsiteY5" fmla="*/ 188973 h 525867"/>
                  <a:gd name="connsiteX6" fmla="*/ 446485 w 523090"/>
                  <a:gd name="connsiteY6" fmla="*/ 79382 h 525867"/>
                  <a:gd name="connsiteX7" fmla="*/ 442772 w 523090"/>
                  <a:gd name="connsiteY7" fmla="*/ 189256 h 525867"/>
                  <a:gd name="connsiteX8" fmla="*/ 523090 w 523090"/>
                  <a:gd name="connsiteY8" fmla="*/ 264322 h 525867"/>
                  <a:gd name="connsiteX9" fmla="*/ 442772 w 523090"/>
                  <a:gd name="connsiteY9" fmla="*/ 339388 h 525867"/>
                  <a:gd name="connsiteX10" fmla="*/ 446485 w 523090"/>
                  <a:gd name="connsiteY10" fmla="*/ 449262 h 525867"/>
                  <a:gd name="connsiteX11" fmla="*/ 336611 w 523090"/>
                  <a:gd name="connsiteY11" fmla="*/ 445549 h 525867"/>
                  <a:gd name="connsiteX12" fmla="*/ 261545 w 523090"/>
                  <a:gd name="connsiteY12" fmla="*/ 525867 h 525867"/>
                  <a:gd name="connsiteX13" fmla="*/ 186479 w 523090"/>
                  <a:gd name="connsiteY13" fmla="*/ 445549 h 525867"/>
                  <a:gd name="connsiteX14" fmla="*/ 76605 w 523090"/>
                  <a:gd name="connsiteY14" fmla="*/ 449262 h 525867"/>
                  <a:gd name="connsiteX15" fmla="*/ 80318 w 523090"/>
                  <a:gd name="connsiteY15" fmla="*/ 339388 h 525867"/>
                  <a:gd name="connsiteX16" fmla="*/ 0 w 523090"/>
                  <a:gd name="connsiteY16" fmla="*/ 264322 h 525867"/>
                  <a:gd name="connsiteX0" fmla="*/ 0 w 523090"/>
                  <a:gd name="connsiteY0" fmla="*/ 262439 h 523984"/>
                  <a:gd name="connsiteX1" fmla="*/ 80318 w 523090"/>
                  <a:gd name="connsiteY1" fmla="*/ 187373 h 523984"/>
                  <a:gd name="connsiteX2" fmla="*/ 76605 w 523090"/>
                  <a:gd name="connsiteY2" fmla="*/ 77499 h 523984"/>
                  <a:gd name="connsiteX3" fmla="*/ 186479 w 523090"/>
                  <a:gd name="connsiteY3" fmla="*/ 81212 h 523984"/>
                  <a:gd name="connsiteX4" fmla="*/ 261545 w 523090"/>
                  <a:gd name="connsiteY4" fmla="*/ 894 h 523984"/>
                  <a:gd name="connsiteX5" fmla="*/ 326985 w 523090"/>
                  <a:gd name="connsiteY5" fmla="*/ 135755 h 523984"/>
                  <a:gd name="connsiteX6" fmla="*/ 446485 w 523090"/>
                  <a:gd name="connsiteY6" fmla="*/ 77499 h 523984"/>
                  <a:gd name="connsiteX7" fmla="*/ 442772 w 523090"/>
                  <a:gd name="connsiteY7" fmla="*/ 187373 h 523984"/>
                  <a:gd name="connsiteX8" fmla="*/ 523090 w 523090"/>
                  <a:gd name="connsiteY8" fmla="*/ 262439 h 523984"/>
                  <a:gd name="connsiteX9" fmla="*/ 442772 w 523090"/>
                  <a:gd name="connsiteY9" fmla="*/ 337505 h 523984"/>
                  <a:gd name="connsiteX10" fmla="*/ 446485 w 523090"/>
                  <a:gd name="connsiteY10" fmla="*/ 447379 h 523984"/>
                  <a:gd name="connsiteX11" fmla="*/ 336611 w 523090"/>
                  <a:gd name="connsiteY11" fmla="*/ 443666 h 523984"/>
                  <a:gd name="connsiteX12" fmla="*/ 261545 w 523090"/>
                  <a:gd name="connsiteY12" fmla="*/ 523984 h 523984"/>
                  <a:gd name="connsiteX13" fmla="*/ 186479 w 523090"/>
                  <a:gd name="connsiteY13" fmla="*/ 443666 h 523984"/>
                  <a:gd name="connsiteX14" fmla="*/ 76605 w 523090"/>
                  <a:gd name="connsiteY14" fmla="*/ 447379 h 523984"/>
                  <a:gd name="connsiteX15" fmla="*/ 80318 w 523090"/>
                  <a:gd name="connsiteY15" fmla="*/ 337505 h 523984"/>
                  <a:gd name="connsiteX16" fmla="*/ 0 w 523090"/>
                  <a:gd name="connsiteY16" fmla="*/ 262439 h 523984"/>
                  <a:gd name="connsiteX0" fmla="*/ 0 w 523090"/>
                  <a:gd name="connsiteY0" fmla="*/ 262439 h 523984"/>
                  <a:gd name="connsiteX1" fmla="*/ 80318 w 523090"/>
                  <a:gd name="connsiteY1" fmla="*/ 187373 h 523984"/>
                  <a:gd name="connsiteX2" fmla="*/ 76605 w 523090"/>
                  <a:gd name="connsiteY2" fmla="*/ 77499 h 523984"/>
                  <a:gd name="connsiteX3" fmla="*/ 186479 w 523090"/>
                  <a:gd name="connsiteY3" fmla="*/ 81212 h 523984"/>
                  <a:gd name="connsiteX4" fmla="*/ 261545 w 523090"/>
                  <a:gd name="connsiteY4" fmla="*/ 894 h 523984"/>
                  <a:gd name="connsiteX5" fmla="*/ 326985 w 523090"/>
                  <a:gd name="connsiteY5" fmla="*/ 135755 h 523984"/>
                  <a:gd name="connsiteX6" fmla="*/ 501028 w 523090"/>
                  <a:gd name="connsiteY6" fmla="*/ 35789 h 523984"/>
                  <a:gd name="connsiteX7" fmla="*/ 442772 w 523090"/>
                  <a:gd name="connsiteY7" fmla="*/ 187373 h 523984"/>
                  <a:gd name="connsiteX8" fmla="*/ 523090 w 523090"/>
                  <a:gd name="connsiteY8" fmla="*/ 262439 h 523984"/>
                  <a:gd name="connsiteX9" fmla="*/ 442772 w 523090"/>
                  <a:gd name="connsiteY9" fmla="*/ 337505 h 523984"/>
                  <a:gd name="connsiteX10" fmla="*/ 446485 w 523090"/>
                  <a:gd name="connsiteY10" fmla="*/ 447379 h 523984"/>
                  <a:gd name="connsiteX11" fmla="*/ 336611 w 523090"/>
                  <a:gd name="connsiteY11" fmla="*/ 443666 h 523984"/>
                  <a:gd name="connsiteX12" fmla="*/ 261545 w 523090"/>
                  <a:gd name="connsiteY12" fmla="*/ 523984 h 523984"/>
                  <a:gd name="connsiteX13" fmla="*/ 186479 w 523090"/>
                  <a:gd name="connsiteY13" fmla="*/ 443666 h 523984"/>
                  <a:gd name="connsiteX14" fmla="*/ 76605 w 523090"/>
                  <a:gd name="connsiteY14" fmla="*/ 447379 h 523984"/>
                  <a:gd name="connsiteX15" fmla="*/ 80318 w 523090"/>
                  <a:gd name="connsiteY15" fmla="*/ 337505 h 523984"/>
                  <a:gd name="connsiteX16" fmla="*/ 0 w 523090"/>
                  <a:gd name="connsiteY16" fmla="*/ 262439 h 523984"/>
                  <a:gd name="connsiteX0" fmla="*/ 0 w 523090"/>
                  <a:gd name="connsiteY0" fmla="*/ 262439 h 523984"/>
                  <a:gd name="connsiteX1" fmla="*/ 80318 w 523090"/>
                  <a:gd name="connsiteY1" fmla="*/ 187373 h 523984"/>
                  <a:gd name="connsiteX2" fmla="*/ 76605 w 523090"/>
                  <a:gd name="connsiteY2" fmla="*/ 77499 h 523984"/>
                  <a:gd name="connsiteX3" fmla="*/ 186479 w 523090"/>
                  <a:gd name="connsiteY3" fmla="*/ 81212 h 523984"/>
                  <a:gd name="connsiteX4" fmla="*/ 261545 w 523090"/>
                  <a:gd name="connsiteY4" fmla="*/ 894 h 523984"/>
                  <a:gd name="connsiteX5" fmla="*/ 326985 w 523090"/>
                  <a:gd name="connsiteY5" fmla="*/ 135755 h 523984"/>
                  <a:gd name="connsiteX6" fmla="*/ 501028 w 523090"/>
                  <a:gd name="connsiteY6" fmla="*/ 35789 h 523984"/>
                  <a:gd name="connsiteX7" fmla="*/ 413897 w 523090"/>
                  <a:gd name="connsiteY7" fmla="*/ 222666 h 523984"/>
                  <a:gd name="connsiteX8" fmla="*/ 523090 w 523090"/>
                  <a:gd name="connsiteY8" fmla="*/ 262439 h 523984"/>
                  <a:gd name="connsiteX9" fmla="*/ 442772 w 523090"/>
                  <a:gd name="connsiteY9" fmla="*/ 337505 h 523984"/>
                  <a:gd name="connsiteX10" fmla="*/ 446485 w 523090"/>
                  <a:gd name="connsiteY10" fmla="*/ 447379 h 523984"/>
                  <a:gd name="connsiteX11" fmla="*/ 336611 w 523090"/>
                  <a:gd name="connsiteY11" fmla="*/ 443666 h 523984"/>
                  <a:gd name="connsiteX12" fmla="*/ 261545 w 523090"/>
                  <a:gd name="connsiteY12" fmla="*/ 523984 h 523984"/>
                  <a:gd name="connsiteX13" fmla="*/ 186479 w 523090"/>
                  <a:gd name="connsiteY13" fmla="*/ 443666 h 523984"/>
                  <a:gd name="connsiteX14" fmla="*/ 76605 w 523090"/>
                  <a:gd name="connsiteY14" fmla="*/ 447379 h 523984"/>
                  <a:gd name="connsiteX15" fmla="*/ 80318 w 523090"/>
                  <a:gd name="connsiteY15" fmla="*/ 337505 h 523984"/>
                  <a:gd name="connsiteX16" fmla="*/ 0 w 523090"/>
                  <a:gd name="connsiteY16" fmla="*/ 262439 h 523984"/>
                  <a:gd name="connsiteX0" fmla="*/ 0 w 523090"/>
                  <a:gd name="connsiteY0" fmla="*/ 262439 h 523984"/>
                  <a:gd name="connsiteX1" fmla="*/ 80318 w 523090"/>
                  <a:gd name="connsiteY1" fmla="*/ 187373 h 523984"/>
                  <a:gd name="connsiteX2" fmla="*/ 76605 w 523090"/>
                  <a:gd name="connsiteY2" fmla="*/ 77499 h 523984"/>
                  <a:gd name="connsiteX3" fmla="*/ 186479 w 523090"/>
                  <a:gd name="connsiteY3" fmla="*/ 81212 h 523984"/>
                  <a:gd name="connsiteX4" fmla="*/ 261545 w 523090"/>
                  <a:gd name="connsiteY4" fmla="*/ 894 h 523984"/>
                  <a:gd name="connsiteX5" fmla="*/ 326985 w 523090"/>
                  <a:gd name="connsiteY5" fmla="*/ 135755 h 523984"/>
                  <a:gd name="connsiteX6" fmla="*/ 501028 w 523090"/>
                  <a:gd name="connsiteY6" fmla="*/ 35789 h 523984"/>
                  <a:gd name="connsiteX7" fmla="*/ 413897 w 523090"/>
                  <a:gd name="connsiteY7" fmla="*/ 222666 h 523984"/>
                  <a:gd name="connsiteX8" fmla="*/ 523090 w 523090"/>
                  <a:gd name="connsiteY8" fmla="*/ 262439 h 523984"/>
                  <a:gd name="connsiteX9" fmla="*/ 442772 w 523090"/>
                  <a:gd name="connsiteY9" fmla="*/ 337505 h 523984"/>
                  <a:gd name="connsiteX10" fmla="*/ 446485 w 523090"/>
                  <a:gd name="connsiteY10" fmla="*/ 447379 h 523984"/>
                  <a:gd name="connsiteX11" fmla="*/ 336611 w 523090"/>
                  <a:gd name="connsiteY11" fmla="*/ 443666 h 523984"/>
                  <a:gd name="connsiteX12" fmla="*/ 261545 w 523090"/>
                  <a:gd name="connsiteY12" fmla="*/ 523984 h 523984"/>
                  <a:gd name="connsiteX13" fmla="*/ 186479 w 523090"/>
                  <a:gd name="connsiteY13" fmla="*/ 443666 h 523984"/>
                  <a:gd name="connsiteX14" fmla="*/ 76605 w 523090"/>
                  <a:gd name="connsiteY14" fmla="*/ 447379 h 523984"/>
                  <a:gd name="connsiteX15" fmla="*/ 80318 w 523090"/>
                  <a:gd name="connsiteY15" fmla="*/ 337505 h 523984"/>
                  <a:gd name="connsiteX16" fmla="*/ 0 w 523090"/>
                  <a:gd name="connsiteY16" fmla="*/ 262439 h 523984"/>
                  <a:gd name="connsiteX0" fmla="*/ 0 w 523319"/>
                  <a:gd name="connsiteY0" fmla="*/ 262439 h 523984"/>
                  <a:gd name="connsiteX1" fmla="*/ 80318 w 523319"/>
                  <a:gd name="connsiteY1" fmla="*/ 187373 h 523984"/>
                  <a:gd name="connsiteX2" fmla="*/ 76605 w 523319"/>
                  <a:gd name="connsiteY2" fmla="*/ 77499 h 523984"/>
                  <a:gd name="connsiteX3" fmla="*/ 186479 w 523319"/>
                  <a:gd name="connsiteY3" fmla="*/ 81212 h 523984"/>
                  <a:gd name="connsiteX4" fmla="*/ 261545 w 523319"/>
                  <a:gd name="connsiteY4" fmla="*/ 894 h 523984"/>
                  <a:gd name="connsiteX5" fmla="*/ 326985 w 523319"/>
                  <a:gd name="connsiteY5" fmla="*/ 135755 h 523984"/>
                  <a:gd name="connsiteX6" fmla="*/ 501028 w 523319"/>
                  <a:gd name="connsiteY6" fmla="*/ 35789 h 523984"/>
                  <a:gd name="connsiteX7" fmla="*/ 413897 w 523319"/>
                  <a:gd name="connsiteY7" fmla="*/ 222666 h 523984"/>
                  <a:gd name="connsiteX8" fmla="*/ 523090 w 523319"/>
                  <a:gd name="connsiteY8" fmla="*/ 262439 h 523984"/>
                  <a:gd name="connsiteX9" fmla="*/ 442772 w 523319"/>
                  <a:gd name="connsiteY9" fmla="*/ 337505 h 523984"/>
                  <a:gd name="connsiteX10" fmla="*/ 446485 w 523319"/>
                  <a:gd name="connsiteY10" fmla="*/ 447379 h 523984"/>
                  <a:gd name="connsiteX11" fmla="*/ 336611 w 523319"/>
                  <a:gd name="connsiteY11" fmla="*/ 443666 h 523984"/>
                  <a:gd name="connsiteX12" fmla="*/ 261545 w 523319"/>
                  <a:gd name="connsiteY12" fmla="*/ 523984 h 523984"/>
                  <a:gd name="connsiteX13" fmla="*/ 186479 w 523319"/>
                  <a:gd name="connsiteY13" fmla="*/ 443666 h 523984"/>
                  <a:gd name="connsiteX14" fmla="*/ 76605 w 523319"/>
                  <a:gd name="connsiteY14" fmla="*/ 447379 h 523984"/>
                  <a:gd name="connsiteX15" fmla="*/ 80318 w 523319"/>
                  <a:gd name="connsiteY15" fmla="*/ 337505 h 523984"/>
                  <a:gd name="connsiteX16" fmla="*/ 0 w 523319"/>
                  <a:gd name="connsiteY16" fmla="*/ 262439 h 523984"/>
                  <a:gd name="connsiteX0" fmla="*/ 0 w 523319"/>
                  <a:gd name="connsiteY0" fmla="*/ 262439 h 523984"/>
                  <a:gd name="connsiteX1" fmla="*/ 80318 w 523319"/>
                  <a:gd name="connsiteY1" fmla="*/ 187373 h 523984"/>
                  <a:gd name="connsiteX2" fmla="*/ 76605 w 523319"/>
                  <a:gd name="connsiteY2" fmla="*/ 77499 h 523984"/>
                  <a:gd name="connsiteX3" fmla="*/ 186479 w 523319"/>
                  <a:gd name="connsiteY3" fmla="*/ 81212 h 523984"/>
                  <a:gd name="connsiteX4" fmla="*/ 261545 w 523319"/>
                  <a:gd name="connsiteY4" fmla="*/ 894 h 523984"/>
                  <a:gd name="connsiteX5" fmla="*/ 326985 w 523319"/>
                  <a:gd name="connsiteY5" fmla="*/ 135755 h 523984"/>
                  <a:gd name="connsiteX6" fmla="*/ 501028 w 523319"/>
                  <a:gd name="connsiteY6" fmla="*/ 35789 h 523984"/>
                  <a:gd name="connsiteX7" fmla="*/ 413897 w 523319"/>
                  <a:gd name="connsiteY7" fmla="*/ 222666 h 523984"/>
                  <a:gd name="connsiteX8" fmla="*/ 523090 w 523319"/>
                  <a:gd name="connsiteY8" fmla="*/ 262439 h 523984"/>
                  <a:gd name="connsiteX9" fmla="*/ 442772 w 523319"/>
                  <a:gd name="connsiteY9" fmla="*/ 337505 h 523984"/>
                  <a:gd name="connsiteX10" fmla="*/ 446485 w 523319"/>
                  <a:gd name="connsiteY10" fmla="*/ 447379 h 523984"/>
                  <a:gd name="connsiteX11" fmla="*/ 336611 w 523319"/>
                  <a:gd name="connsiteY11" fmla="*/ 443666 h 523984"/>
                  <a:gd name="connsiteX12" fmla="*/ 261545 w 523319"/>
                  <a:gd name="connsiteY12" fmla="*/ 523984 h 523984"/>
                  <a:gd name="connsiteX13" fmla="*/ 186479 w 523319"/>
                  <a:gd name="connsiteY13" fmla="*/ 443666 h 523984"/>
                  <a:gd name="connsiteX14" fmla="*/ 76605 w 523319"/>
                  <a:gd name="connsiteY14" fmla="*/ 447379 h 523984"/>
                  <a:gd name="connsiteX15" fmla="*/ 80318 w 523319"/>
                  <a:gd name="connsiteY15" fmla="*/ 337505 h 523984"/>
                  <a:gd name="connsiteX16" fmla="*/ 0 w 523319"/>
                  <a:gd name="connsiteY16" fmla="*/ 262439 h 523984"/>
                  <a:gd name="connsiteX0" fmla="*/ 0 w 523319"/>
                  <a:gd name="connsiteY0" fmla="*/ 262439 h 523984"/>
                  <a:gd name="connsiteX1" fmla="*/ 80318 w 523319"/>
                  <a:gd name="connsiteY1" fmla="*/ 187373 h 523984"/>
                  <a:gd name="connsiteX2" fmla="*/ 76605 w 523319"/>
                  <a:gd name="connsiteY2" fmla="*/ 77499 h 523984"/>
                  <a:gd name="connsiteX3" fmla="*/ 186479 w 523319"/>
                  <a:gd name="connsiteY3" fmla="*/ 81212 h 523984"/>
                  <a:gd name="connsiteX4" fmla="*/ 261545 w 523319"/>
                  <a:gd name="connsiteY4" fmla="*/ 894 h 523984"/>
                  <a:gd name="connsiteX5" fmla="*/ 326985 w 523319"/>
                  <a:gd name="connsiteY5" fmla="*/ 135755 h 523984"/>
                  <a:gd name="connsiteX6" fmla="*/ 501028 w 523319"/>
                  <a:gd name="connsiteY6" fmla="*/ 35789 h 523984"/>
                  <a:gd name="connsiteX7" fmla="*/ 413897 w 523319"/>
                  <a:gd name="connsiteY7" fmla="*/ 222666 h 523984"/>
                  <a:gd name="connsiteX8" fmla="*/ 523090 w 523319"/>
                  <a:gd name="connsiteY8" fmla="*/ 262439 h 523984"/>
                  <a:gd name="connsiteX9" fmla="*/ 442772 w 523319"/>
                  <a:gd name="connsiteY9" fmla="*/ 337505 h 523984"/>
                  <a:gd name="connsiteX10" fmla="*/ 446485 w 523319"/>
                  <a:gd name="connsiteY10" fmla="*/ 447379 h 523984"/>
                  <a:gd name="connsiteX11" fmla="*/ 336611 w 523319"/>
                  <a:gd name="connsiteY11" fmla="*/ 443666 h 523984"/>
                  <a:gd name="connsiteX12" fmla="*/ 261545 w 523319"/>
                  <a:gd name="connsiteY12" fmla="*/ 523984 h 523984"/>
                  <a:gd name="connsiteX13" fmla="*/ 186479 w 523319"/>
                  <a:gd name="connsiteY13" fmla="*/ 443666 h 523984"/>
                  <a:gd name="connsiteX14" fmla="*/ 76605 w 523319"/>
                  <a:gd name="connsiteY14" fmla="*/ 447379 h 523984"/>
                  <a:gd name="connsiteX15" fmla="*/ 80318 w 523319"/>
                  <a:gd name="connsiteY15" fmla="*/ 337505 h 523984"/>
                  <a:gd name="connsiteX16" fmla="*/ 0 w 523319"/>
                  <a:gd name="connsiteY16" fmla="*/ 262439 h 523984"/>
                  <a:gd name="connsiteX0" fmla="*/ 0 w 523319"/>
                  <a:gd name="connsiteY0" fmla="*/ 262439 h 523984"/>
                  <a:gd name="connsiteX1" fmla="*/ 80318 w 523319"/>
                  <a:gd name="connsiteY1" fmla="*/ 187373 h 523984"/>
                  <a:gd name="connsiteX2" fmla="*/ 76605 w 523319"/>
                  <a:gd name="connsiteY2" fmla="*/ 77499 h 523984"/>
                  <a:gd name="connsiteX3" fmla="*/ 186479 w 523319"/>
                  <a:gd name="connsiteY3" fmla="*/ 81212 h 523984"/>
                  <a:gd name="connsiteX4" fmla="*/ 261545 w 523319"/>
                  <a:gd name="connsiteY4" fmla="*/ 894 h 523984"/>
                  <a:gd name="connsiteX5" fmla="*/ 326985 w 523319"/>
                  <a:gd name="connsiteY5" fmla="*/ 135755 h 523984"/>
                  <a:gd name="connsiteX6" fmla="*/ 501028 w 523319"/>
                  <a:gd name="connsiteY6" fmla="*/ 35789 h 523984"/>
                  <a:gd name="connsiteX7" fmla="*/ 413897 w 523319"/>
                  <a:gd name="connsiteY7" fmla="*/ 222666 h 523984"/>
                  <a:gd name="connsiteX8" fmla="*/ 523090 w 523319"/>
                  <a:gd name="connsiteY8" fmla="*/ 262439 h 523984"/>
                  <a:gd name="connsiteX9" fmla="*/ 442772 w 523319"/>
                  <a:gd name="connsiteY9" fmla="*/ 337505 h 523984"/>
                  <a:gd name="connsiteX10" fmla="*/ 446485 w 523319"/>
                  <a:gd name="connsiteY10" fmla="*/ 447379 h 523984"/>
                  <a:gd name="connsiteX11" fmla="*/ 336611 w 523319"/>
                  <a:gd name="connsiteY11" fmla="*/ 443666 h 523984"/>
                  <a:gd name="connsiteX12" fmla="*/ 261545 w 523319"/>
                  <a:gd name="connsiteY12" fmla="*/ 523984 h 523984"/>
                  <a:gd name="connsiteX13" fmla="*/ 186479 w 523319"/>
                  <a:gd name="connsiteY13" fmla="*/ 443666 h 523984"/>
                  <a:gd name="connsiteX14" fmla="*/ 76605 w 523319"/>
                  <a:gd name="connsiteY14" fmla="*/ 447379 h 523984"/>
                  <a:gd name="connsiteX15" fmla="*/ 80318 w 523319"/>
                  <a:gd name="connsiteY15" fmla="*/ 337505 h 523984"/>
                  <a:gd name="connsiteX16" fmla="*/ 0 w 523319"/>
                  <a:gd name="connsiteY16" fmla="*/ 262439 h 523984"/>
                  <a:gd name="connsiteX0" fmla="*/ 0 w 523319"/>
                  <a:gd name="connsiteY0" fmla="*/ 262439 h 523984"/>
                  <a:gd name="connsiteX1" fmla="*/ 80318 w 523319"/>
                  <a:gd name="connsiteY1" fmla="*/ 187373 h 523984"/>
                  <a:gd name="connsiteX2" fmla="*/ 76605 w 523319"/>
                  <a:gd name="connsiteY2" fmla="*/ 77499 h 523984"/>
                  <a:gd name="connsiteX3" fmla="*/ 186479 w 523319"/>
                  <a:gd name="connsiteY3" fmla="*/ 81212 h 523984"/>
                  <a:gd name="connsiteX4" fmla="*/ 261545 w 523319"/>
                  <a:gd name="connsiteY4" fmla="*/ 894 h 523984"/>
                  <a:gd name="connsiteX5" fmla="*/ 326985 w 523319"/>
                  <a:gd name="connsiteY5" fmla="*/ 135755 h 523984"/>
                  <a:gd name="connsiteX6" fmla="*/ 501028 w 523319"/>
                  <a:gd name="connsiteY6" fmla="*/ 35789 h 523984"/>
                  <a:gd name="connsiteX7" fmla="*/ 413897 w 523319"/>
                  <a:gd name="connsiteY7" fmla="*/ 222666 h 523984"/>
                  <a:gd name="connsiteX8" fmla="*/ 523090 w 523319"/>
                  <a:gd name="connsiteY8" fmla="*/ 262439 h 523984"/>
                  <a:gd name="connsiteX9" fmla="*/ 442772 w 523319"/>
                  <a:gd name="connsiteY9" fmla="*/ 337505 h 523984"/>
                  <a:gd name="connsiteX10" fmla="*/ 446485 w 523319"/>
                  <a:gd name="connsiteY10" fmla="*/ 447379 h 523984"/>
                  <a:gd name="connsiteX11" fmla="*/ 336611 w 523319"/>
                  <a:gd name="connsiteY11" fmla="*/ 443666 h 523984"/>
                  <a:gd name="connsiteX12" fmla="*/ 261545 w 523319"/>
                  <a:gd name="connsiteY12" fmla="*/ 523984 h 523984"/>
                  <a:gd name="connsiteX13" fmla="*/ 186479 w 523319"/>
                  <a:gd name="connsiteY13" fmla="*/ 443666 h 523984"/>
                  <a:gd name="connsiteX14" fmla="*/ 76605 w 523319"/>
                  <a:gd name="connsiteY14" fmla="*/ 447379 h 523984"/>
                  <a:gd name="connsiteX15" fmla="*/ 80318 w 523319"/>
                  <a:gd name="connsiteY15" fmla="*/ 337505 h 523984"/>
                  <a:gd name="connsiteX16" fmla="*/ 0 w 523319"/>
                  <a:gd name="connsiteY16" fmla="*/ 262439 h 523984"/>
                  <a:gd name="connsiteX0" fmla="*/ 1199 w 524518"/>
                  <a:gd name="connsiteY0" fmla="*/ 262439 h 523984"/>
                  <a:gd name="connsiteX1" fmla="*/ 81517 w 524518"/>
                  <a:gd name="connsiteY1" fmla="*/ 187373 h 523984"/>
                  <a:gd name="connsiteX2" fmla="*/ 77804 w 524518"/>
                  <a:gd name="connsiteY2" fmla="*/ 77499 h 523984"/>
                  <a:gd name="connsiteX3" fmla="*/ 187678 w 524518"/>
                  <a:gd name="connsiteY3" fmla="*/ 81212 h 523984"/>
                  <a:gd name="connsiteX4" fmla="*/ 262744 w 524518"/>
                  <a:gd name="connsiteY4" fmla="*/ 894 h 523984"/>
                  <a:gd name="connsiteX5" fmla="*/ 328184 w 524518"/>
                  <a:gd name="connsiteY5" fmla="*/ 135755 h 523984"/>
                  <a:gd name="connsiteX6" fmla="*/ 502227 w 524518"/>
                  <a:gd name="connsiteY6" fmla="*/ 35789 h 523984"/>
                  <a:gd name="connsiteX7" fmla="*/ 415096 w 524518"/>
                  <a:gd name="connsiteY7" fmla="*/ 222666 h 523984"/>
                  <a:gd name="connsiteX8" fmla="*/ 524289 w 524518"/>
                  <a:gd name="connsiteY8" fmla="*/ 262439 h 523984"/>
                  <a:gd name="connsiteX9" fmla="*/ 443971 w 524518"/>
                  <a:gd name="connsiteY9" fmla="*/ 337505 h 523984"/>
                  <a:gd name="connsiteX10" fmla="*/ 447684 w 524518"/>
                  <a:gd name="connsiteY10" fmla="*/ 447379 h 523984"/>
                  <a:gd name="connsiteX11" fmla="*/ 337810 w 524518"/>
                  <a:gd name="connsiteY11" fmla="*/ 443666 h 523984"/>
                  <a:gd name="connsiteX12" fmla="*/ 262744 w 524518"/>
                  <a:gd name="connsiteY12" fmla="*/ 523984 h 523984"/>
                  <a:gd name="connsiteX13" fmla="*/ 187678 w 524518"/>
                  <a:gd name="connsiteY13" fmla="*/ 443666 h 523984"/>
                  <a:gd name="connsiteX14" fmla="*/ 77804 w 524518"/>
                  <a:gd name="connsiteY14" fmla="*/ 447379 h 523984"/>
                  <a:gd name="connsiteX15" fmla="*/ 81517 w 524518"/>
                  <a:gd name="connsiteY15" fmla="*/ 337505 h 523984"/>
                  <a:gd name="connsiteX16" fmla="*/ 1199 w 524518"/>
                  <a:gd name="connsiteY16" fmla="*/ 262439 h 523984"/>
                  <a:gd name="connsiteX0" fmla="*/ 0 w 523319"/>
                  <a:gd name="connsiteY0" fmla="*/ 262439 h 523984"/>
                  <a:gd name="connsiteX1" fmla="*/ 80318 w 523319"/>
                  <a:gd name="connsiteY1" fmla="*/ 187373 h 523984"/>
                  <a:gd name="connsiteX2" fmla="*/ 76605 w 523319"/>
                  <a:gd name="connsiteY2" fmla="*/ 77499 h 523984"/>
                  <a:gd name="connsiteX3" fmla="*/ 186479 w 523319"/>
                  <a:gd name="connsiteY3" fmla="*/ 81212 h 523984"/>
                  <a:gd name="connsiteX4" fmla="*/ 261545 w 523319"/>
                  <a:gd name="connsiteY4" fmla="*/ 894 h 523984"/>
                  <a:gd name="connsiteX5" fmla="*/ 326985 w 523319"/>
                  <a:gd name="connsiteY5" fmla="*/ 135755 h 523984"/>
                  <a:gd name="connsiteX6" fmla="*/ 501028 w 523319"/>
                  <a:gd name="connsiteY6" fmla="*/ 35789 h 523984"/>
                  <a:gd name="connsiteX7" fmla="*/ 413897 w 523319"/>
                  <a:gd name="connsiteY7" fmla="*/ 222666 h 523984"/>
                  <a:gd name="connsiteX8" fmla="*/ 523090 w 523319"/>
                  <a:gd name="connsiteY8" fmla="*/ 262439 h 523984"/>
                  <a:gd name="connsiteX9" fmla="*/ 442772 w 523319"/>
                  <a:gd name="connsiteY9" fmla="*/ 337505 h 523984"/>
                  <a:gd name="connsiteX10" fmla="*/ 446485 w 523319"/>
                  <a:gd name="connsiteY10" fmla="*/ 447379 h 523984"/>
                  <a:gd name="connsiteX11" fmla="*/ 336611 w 523319"/>
                  <a:gd name="connsiteY11" fmla="*/ 443666 h 523984"/>
                  <a:gd name="connsiteX12" fmla="*/ 261545 w 523319"/>
                  <a:gd name="connsiteY12" fmla="*/ 523984 h 523984"/>
                  <a:gd name="connsiteX13" fmla="*/ 186479 w 523319"/>
                  <a:gd name="connsiteY13" fmla="*/ 443666 h 523984"/>
                  <a:gd name="connsiteX14" fmla="*/ 76605 w 523319"/>
                  <a:gd name="connsiteY14" fmla="*/ 447379 h 523984"/>
                  <a:gd name="connsiteX15" fmla="*/ 80318 w 523319"/>
                  <a:gd name="connsiteY15" fmla="*/ 337505 h 523984"/>
                  <a:gd name="connsiteX16" fmla="*/ 0 w 523319"/>
                  <a:gd name="connsiteY16" fmla="*/ 262439 h 523984"/>
                  <a:gd name="connsiteX0" fmla="*/ 0 w 523319"/>
                  <a:gd name="connsiteY0" fmla="*/ 262439 h 523984"/>
                  <a:gd name="connsiteX1" fmla="*/ 80318 w 523319"/>
                  <a:gd name="connsiteY1" fmla="*/ 187373 h 523984"/>
                  <a:gd name="connsiteX2" fmla="*/ 76605 w 523319"/>
                  <a:gd name="connsiteY2" fmla="*/ 77499 h 523984"/>
                  <a:gd name="connsiteX3" fmla="*/ 186479 w 523319"/>
                  <a:gd name="connsiteY3" fmla="*/ 81212 h 523984"/>
                  <a:gd name="connsiteX4" fmla="*/ 261545 w 523319"/>
                  <a:gd name="connsiteY4" fmla="*/ 894 h 523984"/>
                  <a:gd name="connsiteX5" fmla="*/ 326985 w 523319"/>
                  <a:gd name="connsiteY5" fmla="*/ 135755 h 523984"/>
                  <a:gd name="connsiteX6" fmla="*/ 501028 w 523319"/>
                  <a:gd name="connsiteY6" fmla="*/ 35789 h 523984"/>
                  <a:gd name="connsiteX7" fmla="*/ 413897 w 523319"/>
                  <a:gd name="connsiteY7" fmla="*/ 222666 h 523984"/>
                  <a:gd name="connsiteX8" fmla="*/ 523090 w 523319"/>
                  <a:gd name="connsiteY8" fmla="*/ 262439 h 523984"/>
                  <a:gd name="connsiteX9" fmla="*/ 442772 w 523319"/>
                  <a:gd name="connsiteY9" fmla="*/ 337505 h 523984"/>
                  <a:gd name="connsiteX10" fmla="*/ 446485 w 523319"/>
                  <a:gd name="connsiteY10" fmla="*/ 447379 h 523984"/>
                  <a:gd name="connsiteX11" fmla="*/ 336611 w 523319"/>
                  <a:gd name="connsiteY11" fmla="*/ 443666 h 523984"/>
                  <a:gd name="connsiteX12" fmla="*/ 261545 w 523319"/>
                  <a:gd name="connsiteY12" fmla="*/ 523984 h 523984"/>
                  <a:gd name="connsiteX13" fmla="*/ 186479 w 523319"/>
                  <a:gd name="connsiteY13" fmla="*/ 443666 h 523984"/>
                  <a:gd name="connsiteX14" fmla="*/ 76605 w 523319"/>
                  <a:gd name="connsiteY14" fmla="*/ 447379 h 523984"/>
                  <a:gd name="connsiteX15" fmla="*/ 80318 w 523319"/>
                  <a:gd name="connsiteY15" fmla="*/ 337505 h 523984"/>
                  <a:gd name="connsiteX16" fmla="*/ 0 w 523319"/>
                  <a:gd name="connsiteY16" fmla="*/ 262439 h 523984"/>
                  <a:gd name="connsiteX0" fmla="*/ 0 w 523319"/>
                  <a:gd name="connsiteY0" fmla="*/ 262439 h 528744"/>
                  <a:gd name="connsiteX1" fmla="*/ 80318 w 523319"/>
                  <a:gd name="connsiteY1" fmla="*/ 187373 h 528744"/>
                  <a:gd name="connsiteX2" fmla="*/ 76605 w 523319"/>
                  <a:gd name="connsiteY2" fmla="*/ 77499 h 528744"/>
                  <a:gd name="connsiteX3" fmla="*/ 186479 w 523319"/>
                  <a:gd name="connsiteY3" fmla="*/ 81212 h 528744"/>
                  <a:gd name="connsiteX4" fmla="*/ 261545 w 523319"/>
                  <a:gd name="connsiteY4" fmla="*/ 894 h 528744"/>
                  <a:gd name="connsiteX5" fmla="*/ 326985 w 523319"/>
                  <a:gd name="connsiteY5" fmla="*/ 135755 h 528744"/>
                  <a:gd name="connsiteX6" fmla="*/ 501028 w 523319"/>
                  <a:gd name="connsiteY6" fmla="*/ 35789 h 528744"/>
                  <a:gd name="connsiteX7" fmla="*/ 413897 w 523319"/>
                  <a:gd name="connsiteY7" fmla="*/ 222666 h 528744"/>
                  <a:gd name="connsiteX8" fmla="*/ 523090 w 523319"/>
                  <a:gd name="connsiteY8" fmla="*/ 262439 h 528744"/>
                  <a:gd name="connsiteX9" fmla="*/ 442772 w 523319"/>
                  <a:gd name="connsiteY9" fmla="*/ 337505 h 528744"/>
                  <a:gd name="connsiteX10" fmla="*/ 446485 w 523319"/>
                  <a:gd name="connsiteY10" fmla="*/ 447379 h 528744"/>
                  <a:gd name="connsiteX11" fmla="*/ 336611 w 523319"/>
                  <a:gd name="connsiteY11" fmla="*/ 443666 h 528744"/>
                  <a:gd name="connsiteX12" fmla="*/ 261545 w 523319"/>
                  <a:gd name="connsiteY12" fmla="*/ 523984 h 528744"/>
                  <a:gd name="connsiteX13" fmla="*/ 186479 w 523319"/>
                  <a:gd name="connsiteY13" fmla="*/ 443666 h 528744"/>
                  <a:gd name="connsiteX14" fmla="*/ 76605 w 523319"/>
                  <a:gd name="connsiteY14" fmla="*/ 447379 h 528744"/>
                  <a:gd name="connsiteX15" fmla="*/ 80318 w 523319"/>
                  <a:gd name="connsiteY15" fmla="*/ 337505 h 528744"/>
                  <a:gd name="connsiteX16" fmla="*/ 0 w 523319"/>
                  <a:gd name="connsiteY16" fmla="*/ 262439 h 528744"/>
                  <a:gd name="connsiteX0" fmla="*/ 0 w 523319"/>
                  <a:gd name="connsiteY0" fmla="*/ 262439 h 528744"/>
                  <a:gd name="connsiteX1" fmla="*/ 80318 w 523319"/>
                  <a:gd name="connsiteY1" fmla="*/ 187373 h 528744"/>
                  <a:gd name="connsiteX2" fmla="*/ 76605 w 523319"/>
                  <a:gd name="connsiteY2" fmla="*/ 77499 h 528744"/>
                  <a:gd name="connsiteX3" fmla="*/ 186479 w 523319"/>
                  <a:gd name="connsiteY3" fmla="*/ 81212 h 528744"/>
                  <a:gd name="connsiteX4" fmla="*/ 261545 w 523319"/>
                  <a:gd name="connsiteY4" fmla="*/ 894 h 528744"/>
                  <a:gd name="connsiteX5" fmla="*/ 326985 w 523319"/>
                  <a:gd name="connsiteY5" fmla="*/ 135755 h 528744"/>
                  <a:gd name="connsiteX6" fmla="*/ 501028 w 523319"/>
                  <a:gd name="connsiteY6" fmla="*/ 35789 h 528744"/>
                  <a:gd name="connsiteX7" fmla="*/ 413897 w 523319"/>
                  <a:gd name="connsiteY7" fmla="*/ 222666 h 528744"/>
                  <a:gd name="connsiteX8" fmla="*/ 523090 w 523319"/>
                  <a:gd name="connsiteY8" fmla="*/ 262439 h 528744"/>
                  <a:gd name="connsiteX9" fmla="*/ 442772 w 523319"/>
                  <a:gd name="connsiteY9" fmla="*/ 337505 h 528744"/>
                  <a:gd name="connsiteX10" fmla="*/ 446485 w 523319"/>
                  <a:gd name="connsiteY10" fmla="*/ 447379 h 528744"/>
                  <a:gd name="connsiteX11" fmla="*/ 336611 w 523319"/>
                  <a:gd name="connsiteY11" fmla="*/ 443666 h 528744"/>
                  <a:gd name="connsiteX12" fmla="*/ 261545 w 523319"/>
                  <a:gd name="connsiteY12" fmla="*/ 523984 h 528744"/>
                  <a:gd name="connsiteX13" fmla="*/ 186479 w 523319"/>
                  <a:gd name="connsiteY13" fmla="*/ 443666 h 528744"/>
                  <a:gd name="connsiteX14" fmla="*/ 76605 w 523319"/>
                  <a:gd name="connsiteY14" fmla="*/ 447379 h 528744"/>
                  <a:gd name="connsiteX15" fmla="*/ 80318 w 523319"/>
                  <a:gd name="connsiteY15" fmla="*/ 337505 h 528744"/>
                  <a:gd name="connsiteX16" fmla="*/ 0 w 523319"/>
                  <a:gd name="connsiteY16" fmla="*/ 262439 h 528744"/>
                  <a:gd name="connsiteX0" fmla="*/ 0 w 530778"/>
                  <a:gd name="connsiteY0" fmla="*/ 262439 h 528744"/>
                  <a:gd name="connsiteX1" fmla="*/ 80318 w 530778"/>
                  <a:gd name="connsiteY1" fmla="*/ 187373 h 528744"/>
                  <a:gd name="connsiteX2" fmla="*/ 76605 w 530778"/>
                  <a:gd name="connsiteY2" fmla="*/ 77499 h 528744"/>
                  <a:gd name="connsiteX3" fmla="*/ 186479 w 530778"/>
                  <a:gd name="connsiteY3" fmla="*/ 81212 h 528744"/>
                  <a:gd name="connsiteX4" fmla="*/ 261545 w 530778"/>
                  <a:gd name="connsiteY4" fmla="*/ 894 h 528744"/>
                  <a:gd name="connsiteX5" fmla="*/ 326985 w 530778"/>
                  <a:gd name="connsiteY5" fmla="*/ 135755 h 528744"/>
                  <a:gd name="connsiteX6" fmla="*/ 501028 w 530778"/>
                  <a:gd name="connsiteY6" fmla="*/ 35789 h 528744"/>
                  <a:gd name="connsiteX7" fmla="*/ 413897 w 530778"/>
                  <a:gd name="connsiteY7" fmla="*/ 222666 h 528744"/>
                  <a:gd name="connsiteX8" fmla="*/ 523090 w 530778"/>
                  <a:gd name="connsiteY8" fmla="*/ 262439 h 528744"/>
                  <a:gd name="connsiteX9" fmla="*/ 442772 w 530778"/>
                  <a:gd name="connsiteY9" fmla="*/ 337505 h 528744"/>
                  <a:gd name="connsiteX10" fmla="*/ 446485 w 530778"/>
                  <a:gd name="connsiteY10" fmla="*/ 447379 h 528744"/>
                  <a:gd name="connsiteX11" fmla="*/ 336611 w 530778"/>
                  <a:gd name="connsiteY11" fmla="*/ 443666 h 528744"/>
                  <a:gd name="connsiteX12" fmla="*/ 261545 w 530778"/>
                  <a:gd name="connsiteY12" fmla="*/ 523984 h 528744"/>
                  <a:gd name="connsiteX13" fmla="*/ 186479 w 530778"/>
                  <a:gd name="connsiteY13" fmla="*/ 443666 h 528744"/>
                  <a:gd name="connsiteX14" fmla="*/ 76605 w 530778"/>
                  <a:gd name="connsiteY14" fmla="*/ 447379 h 528744"/>
                  <a:gd name="connsiteX15" fmla="*/ 80318 w 530778"/>
                  <a:gd name="connsiteY15" fmla="*/ 337505 h 528744"/>
                  <a:gd name="connsiteX16" fmla="*/ 0 w 530778"/>
                  <a:gd name="connsiteY16" fmla="*/ 262439 h 528744"/>
                  <a:gd name="connsiteX0" fmla="*/ 0 w 530778"/>
                  <a:gd name="connsiteY0" fmla="*/ 262439 h 528744"/>
                  <a:gd name="connsiteX1" fmla="*/ 80318 w 530778"/>
                  <a:gd name="connsiteY1" fmla="*/ 187373 h 528744"/>
                  <a:gd name="connsiteX2" fmla="*/ 76605 w 530778"/>
                  <a:gd name="connsiteY2" fmla="*/ 77499 h 528744"/>
                  <a:gd name="connsiteX3" fmla="*/ 186479 w 530778"/>
                  <a:gd name="connsiteY3" fmla="*/ 81212 h 528744"/>
                  <a:gd name="connsiteX4" fmla="*/ 261545 w 530778"/>
                  <a:gd name="connsiteY4" fmla="*/ 894 h 528744"/>
                  <a:gd name="connsiteX5" fmla="*/ 326985 w 530778"/>
                  <a:gd name="connsiteY5" fmla="*/ 135755 h 528744"/>
                  <a:gd name="connsiteX6" fmla="*/ 501028 w 530778"/>
                  <a:gd name="connsiteY6" fmla="*/ 35789 h 528744"/>
                  <a:gd name="connsiteX7" fmla="*/ 413897 w 530778"/>
                  <a:gd name="connsiteY7" fmla="*/ 222666 h 528744"/>
                  <a:gd name="connsiteX8" fmla="*/ 523090 w 530778"/>
                  <a:gd name="connsiteY8" fmla="*/ 262439 h 528744"/>
                  <a:gd name="connsiteX9" fmla="*/ 442772 w 530778"/>
                  <a:gd name="connsiteY9" fmla="*/ 337505 h 528744"/>
                  <a:gd name="connsiteX10" fmla="*/ 446485 w 530778"/>
                  <a:gd name="connsiteY10" fmla="*/ 447379 h 528744"/>
                  <a:gd name="connsiteX11" fmla="*/ 336611 w 530778"/>
                  <a:gd name="connsiteY11" fmla="*/ 443666 h 528744"/>
                  <a:gd name="connsiteX12" fmla="*/ 261545 w 530778"/>
                  <a:gd name="connsiteY12" fmla="*/ 523984 h 528744"/>
                  <a:gd name="connsiteX13" fmla="*/ 186479 w 530778"/>
                  <a:gd name="connsiteY13" fmla="*/ 443666 h 528744"/>
                  <a:gd name="connsiteX14" fmla="*/ 76605 w 530778"/>
                  <a:gd name="connsiteY14" fmla="*/ 447379 h 528744"/>
                  <a:gd name="connsiteX15" fmla="*/ 80318 w 530778"/>
                  <a:gd name="connsiteY15" fmla="*/ 337505 h 528744"/>
                  <a:gd name="connsiteX16" fmla="*/ 0 w 530778"/>
                  <a:gd name="connsiteY16" fmla="*/ 262439 h 528744"/>
                  <a:gd name="connsiteX0" fmla="*/ 164030 w 694808"/>
                  <a:gd name="connsiteY0" fmla="*/ 262439 h 528744"/>
                  <a:gd name="connsiteX1" fmla="*/ 244348 w 694808"/>
                  <a:gd name="connsiteY1" fmla="*/ 187373 h 528744"/>
                  <a:gd name="connsiteX2" fmla="*/ 240635 w 694808"/>
                  <a:gd name="connsiteY2" fmla="*/ 77499 h 528744"/>
                  <a:gd name="connsiteX3" fmla="*/ 350509 w 694808"/>
                  <a:gd name="connsiteY3" fmla="*/ 81212 h 528744"/>
                  <a:gd name="connsiteX4" fmla="*/ 425575 w 694808"/>
                  <a:gd name="connsiteY4" fmla="*/ 894 h 528744"/>
                  <a:gd name="connsiteX5" fmla="*/ 491015 w 694808"/>
                  <a:gd name="connsiteY5" fmla="*/ 135755 h 528744"/>
                  <a:gd name="connsiteX6" fmla="*/ 665058 w 694808"/>
                  <a:gd name="connsiteY6" fmla="*/ 35789 h 528744"/>
                  <a:gd name="connsiteX7" fmla="*/ 577927 w 694808"/>
                  <a:gd name="connsiteY7" fmla="*/ 222666 h 528744"/>
                  <a:gd name="connsiteX8" fmla="*/ 687120 w 694808"/>
                  <a:gd name="connsiteY8" fmla="*/ 262439 h 528744"/>
                  <a:gd name="connsiteX9" fmla="*/ 606802 w 694808"/>
                  <a:gd name="connsiteY9" fmla="*/ 337505 h 528744"/>
                  <a:gd name="connsiteX10" fmla="*/ 610515 w 694808"/>
                  <a:gd name="connsiteY10" fmla="*/ 447379 h 528744"/>
                  <a:gd name="connsiteX11" fmla="*/ 500641 w 694808"/>
                  <a:gd name="connsiteY11" fmla="*/ 443666 h 528744"/>
                  <a:gd name="connsiteX12" fmla="*/ 425575 w 694808"/>
                  <a:gd name="connsiteY12" fmla="*/ 523984 h 528744"/>
                  <a:gd name="connsiteX13" fmla="*/ 350509 w 694808"/>
                  <a:gd name="connsiteY13" fmla="*/ 443666 h 528744"/>
                  <a:gd name="connsiteX14" fmla="*/ 4 w 694808"/>
                  <a:gd name="connsiteY14" fmla="*/ 517964 h 528744"/>
                  <a:gd name="connsiteX15" fmla="*/ 244348 w 694808"/>
                  <a:gd name="connsiteY15" fmla="*/ 337505 h 528744"/>
                  <a:gd name="connsiteX16" fmla="*/ 164030 w 694808"/>
                  <a:gd name="connsiteY16" fmla="*/ 262439 h 528744"/>
                  <a:gd name="connsiteX0" fmla="*/ 0 w 797077"/>
                  <a:gd name="connsiteY0" fmla="*/ 249605 h 528744"/>
                  <a:gd name="connsiteX1" fmla="*/ 346617 w 797077"/>
                  <a:gd name="connsiteY1" fmla="*/ 187373 h 528744"/>
                  <a:gd name="connsiteX2" fmla="*/ 342904 w 797077"/>
                  <a:gd name="connsiteY2" fmla="*/ 77499 h 528744"/>
                  <a:gd name="connsiteX3" fmla="*/ 452778 w 797077"/>
                  <a:gd name="connsiteY3" fmla="*/ 81212 h 528744"/>
                  <a:gd name="connsiteX4" fmla="*/ 527844 w 797077"/>
                  <a:gd name="connsiteY4" fmla="*/ 894 h 528744"/>
                  <a:gd name="connsiteX5" fmla="*/ 593284 w 797077"/>
                  <a:gd name="connsiteY5" fmla="*/ 135755 h 528744"/>
                  <a:gd name="connsiteX6" fmla="*/ 767327 w 797077"/>
                  <a:gd name="connsiteY6" fmla="*/ 35789 h 528744"/>
                  <a:gd name="connsiteX7" fmla="*/ 680196 w 797077"/>
                  <a:gd name="connsiteY7" fmla="*/ 222666 h 528744"/>
                  <a:gd name="connsiteX8" fmla="*/ 789389 w 797077"/>
                  <a:gd name="connsiteY8" fmla="*/ 262439 h 528744"/>
                  <a:gd name="connsiteX9" fmla="*/ 709071 w 797077"/>
                  <a:gd name="connsiteY9" fmla="*/ 337505 h 528744"/>
                  <a:gd name="connsiteX10" fmla="*/ 712784 w 797077"/>
                  <a:gd name="connsiteY10" fmla="*/ 447379 h 528744"/>
                  <a:gd name="connsiteX11" fmla="*/ 602910 w 797077"/>
                  <a:gd name="connsiteY11" fmla="*/ 443666 h 528744"/>
                  <a:gd name="connsiteX12" fmla="*/ 527844 w 797077"/>
                  <a:gd name="connsiteY12" fmla="*/ 523984 h 528744"/>
                  <a:gd name="connsiteX13" fmla="*/ 452778 w 797077"/>
                  <a:gd name="connsiteY13" fmla="*/ 443666 h 528744"/>
                  <a:gd name="connsiteX14" fmla="*/ 102273 w 797077"/>
                  <a:gd name="connsiteY14" fmla="*/ 517964 h 528744"/>
                  <a:gd name="connsiteX15" fmla="*/ 346617 w 797077"/>
                  <a:gd name="connsiteY15" fmla="*/ 337505 h 528744"/>
                  <a:gd name="connsiteX16" fmla="*/ 0 w 797077"/>
                  <a:gd name="connsiteY16" fmla="*/ 249605 h 528744"/>
                  <a:gd name="connsiteX0" fmla="*/ 0 w 797077"/>
                  <a:gd name="connsiteY0" fmla="*/ 249414 h 528553"/>
                  <a:gd name="connsiteX1" fmla="*/ 346617 w 797077"/>
                  <a:gd name="connsiteY1" fmla="*/ 187182 h 528553"/>
                  <a:gd name="connsiteX2" fmla="*/ 124731 w 797077"/>
                  <a:gd name="connsiteY2" fmla="*/ 45224 h 528553"/>
                  <a:gd name="connsiteX3" fmla="*/ 452778 w 797077"/>
                  <a:gd name="connsiteY3" fmla="*/ 81021 h 528553"/>
                  <a:gd name="connsiteX4" fmla="*/ 527844 w 797077"/>
                  <a:gd name="connsiteY4" fmla="*/ 703 h 528553"/>
                  <a:gd name="connsiteX5" fmla="*/ 593284 w 797077"/>
                  <a:gd name="connsiteY5" fmla="*/ 135564 h 528553"/>
                  <a:gd name="connsiteX6" fmla="*/ 767327 w 797077"/>
                  <a:gd name="connsiteY6" fmla="*/ 35598 h 528553"/>
                  <a:gd name="connsiteX7" fmla="*/ 680196 w 797077"/>
                  <a:gd name="connsiteY7" fmla="*/ 222475 h 528553"/>
                  <a:gd name="connsiteX8" fmla="*/ 789389 w 797077"/>
                  <a:gd name="connsiteY8" fmla="*/ 262248 h 528553"/>
                  <a:gd name="connsiteX9" fmla="*/ 709071 w 797077"/>
                  <a:gd name="connsiteY9" fmla="*/ 337314 h 528553"/>
                  <a:gd name="connsiteX10" fmla="*/ 712784 w 797077"/>
                  <a:gd name="connsiteY10" fmla="*/ 447188 h 528553"/>
                  <a:gd name="connsiteX11" fmla="*/ 602910 w 797077"/>
                  <a:gd name="connsiteY11" fmla="*/ 443475 h 528553"/>
                  <a:gd name="connsiteX12" fmla="*/ 527844 w 797077"/>
                  <a:gd name="connsiteY12" fmla="*/ 523793 h 528553"/>
                  <a:gd name="connsiteX13" fmla="*/ 452778 w 797077"/>
                  <a:gd name="connsiteY13" fmla="*/ 443475 h 528553"/>
                  <a:gd name="connsiteX14" fmla="*/ 102273 w 797077"/>
                  <a:gd name="connsiteY14" fmla="*/ 517773 h 528553"/>
                  <a:gd name="connsiteX15" fmla="*/ 346617 w 797077"/>
                  <a:gd name="connsiteY15" fmla="*/ 337314 h 528553"/>
                  <a:gd name="connsiteX16" fmla="*/ 0 w 797077"/>
                  <a:gd name="connsiteY16" fmla="*/ 249414 h 528553"/>
                  <a:gd name="connsiteX0" fmla="*/ 0 w 797077"/>
                  <a:gd name="connsiteY0" fmla="*/ 248966 h 528105"/>
                  <a:gd name="connsiteX1" fmla="*/ 346617 w 797077"/>
                  <a:gd name="connsiteY1" fmla="*/ 186734 h 528105"/>
                  <a:gd name="connsiteX2" fmla="*/ 124731 w 797077"/>
                  <a:gd name="connsiteY2" fmla="*/ 44776 h 528105"/>
                  <a:gd name="connsiteX3" fmla="*/ 446361 w 797077"/>
                  <a:gd name="connsiteY3" fmla="*/ 99824 h 528105"/>
                  <a:gd name="connsiteX4" fmla="*/ 527844 w 797077"/>
                  <a:gd name="connsiteY4" fmla="*/ 255 h 528105"/>
                  <a:gd name="connsiteX5" fmla="*/ 593284 w 797077"/>
                  <a:gd name="connsiteY5" fmla="*/ 135116 h 528105"/>
                  <a:gd name="connsiteX6" fmla="*/ 767327 w 797077"/>
                  <a:gd name="connsiteY6" fmla="*/ 35150 h 528105"/>
                  <a:gd name="connsiteX7" fmla="*/ 680196 w 797077"/>
                  <a:gd name="connsiteY7" fmla="*/ 222027 h 528105"/>
                  <a:gd name="connsiteX8" fmla="*/ 789389 w 797077"/>
                  <a:gd name="connsiteY8" fmla="*/ 261800 h 528105"/>
                  <a:gd name="connsiteX9" fmla="*/ 709071 w 797077"/>
                  <a:gd name="connsiteY9" fmla="*/ 336866 h 528105"/>
                  <a:gd name="connsiteX10" fmla="*/ 712784 w 797077"/>
                  <a:gd name="connsiteY10" fmla="*/ 446740 h 528105"/>
                  <a:gd name="connsiteX11" fmla="*/ 602910 w 797077"/>
                  <a:gd name="connsiteY11" fmla="*/ 443027 h 528105"/>
                  <a:gd name="connsiteX12" fmla="*/ 527844 w 797077"/>
                  <a:gd name="connsiteY12" fmla="*/ 523345 h 528105"/>
                  <a:gd name="connsiteX13" fmla="*/ 452778 w 797077"/>
                  <a:gd name="connsiteY13" fmla="*/ 443027 h 528105"/>
                  <a:gd name="connsiteX14" fmla="*/ 102273 w 797077"/>
                  <a:gd name="connsiteY14" fmla="*/ 517325 h 528105"/>
                  <a:gd name="connsiteX15" fmla="*/ 346617 w 797077"/>
                  <a:gd name="connsiteY15" fmla="*/ 336866 h 528105"/>
                  <a:gd name="connsiteX16" fmla="*/ 0 w 797077"/>
                  <a:gd name="connsiteY16" fmla="*/ 248966 h 528105"/>
                  <a:gd name="connsiteX0" fmla="*/ 0 w 797077"/>
                  <a:gd name="connsiteY0" fmla="*/ 364344 h 643483"/>
                  <a:gd name="connsiteX1" fmla="*/ 346617 w 797077"/>
                  <a:gd name="connsiteY1" fmla="*/ 302112 h 643483"/>
                  <a:gd name="connsiteX2" fmla="*/ 124731 w 797077"/>
                  <a:gd name="connsiteY2" fmla="*/ 160154 h 643483"/>
                  <a:gd name="connsiteX3" fmla="*/ 446361 w 797077"/>
                  <a:gd name="connsiteY3" fmla="*/ 215202 h 643483"/>
                  <a:gd name="connsiteX4" fmla="*/ 338548 w 797077"/>
                  <a:gd name="connsiteY4" fmla="*/ 130 h 643483"/>
                  <a:gd name="connsiteX5" fmla="*/ 593284 w 797077"/>
                  <a:gd name="connsiteY5" fmla="*/ 250494 h 643483"/>
                  <a:gd name="connsiteX6" fmla="*/ 767327 w 797077"/>
                  <a:gd name="connsiteY6" fmla="*/ 150528 h 643483"/>
                  <a:gd name="connsiteX7" fmla="*/ 680196 w 797077"/>
                  <a:gd name="connsiteY7" fmla="*/ 337405 h 643483"/>
                  <a:gd name="connsiteX8" fmla="*/ 789389 w 797077"/>
                  <a:gd name="connsiteY8" fmla="*/ 377178 h 643483"/>
                  <a:gd name="connsiteX9" fmla="*/ 709071 w 797077"/>
                  <a:gd name="connsiteY9" fmla="*/ 452244 h 643483"/>
                  <a:gd name="connsiteX10" fmla="*/ 712784 w 797077"/>
                  <a:gd name="connsiteY10" fmla="*/ 562118 h 643483"/>
                  <a:gd name="connsiteX11" fmla="*/ 602910 w 797077"/>
                  <a:gd name="connsiteY11" fmla="*/ 558405 h 643483"/>
                  <a:gd name="connsiteX12" fmla="*/ 527844 w 797077"/>
                  <a:gd name="connsiteY12" fmla="*/ 638723 h 643483"/>
                  <a:gd name="connsiteX13" fmla="*/ 452778 w 797077"/>
                  <a:gd name="connsiteY13" fmla="*/ 558405 h 643483"/>
                  <a:gd name="connsiteX14" fmla="*/ 102273 w 797077"/>
                  <a:gd name="connsiteY14" fmla="*/ 632703 h 643483"/>
                  <a:gd name="connsiteX15" fmla="*/ 346617 w 797077"/>
                  <a:gd name="connsiteY15" fmla="*/ 452244 h 643483"/>
                  <a:gd name="connsiteX16" fmla="*/ 0 w 797077"/>
                  <a:gd name="connsiteY16" fmla="*/ 364344 h 643483"/>
                  <a:gd name="connsiteX0" fmla="*/ 0 w 797077"/>
                  <a:gd name="connsiteY0" fmla="*/ 366124 h 645263"/>
                  <a:gd name="connsiteX1" fmla="*/ 346617 w 797077"/>
                  <a:gd name="connsiteY1" fmla="*/ 303892 h 645263"/>
                  <a:gd name="connsiteX2" fmla="*/ 124731 w 797077"/>
                  <a:gd name="connsiteY2" fmla="*/ 161934 h 645263"/>
                  <a:gd name="connsiteX3" fmla="*/ 446361 w 797077"/>
                  <a:gd name="connsiteY3" fmla="*/ 216982 h 645263"/>
                  <a:gd name="connsiteX4" fmla="*/ 338548 w 797077"/>
                  <a:gd name="connsiteY4" fmla="*/ 1910 h 645263"/>
                  <a:gd name="connsiteX5" fmla="*/ 593284 w 797077"/>
                  <a:gd name="connsiteY5" fmla="*/ 252274 h 645263"/>
                  <a:gd name="connsiteX6" fmla="*/ 767327 w 797077"/>
                  <a:gd name="connsiteY6" fmla="*/ 152308 h 645263"/>
                  <a:gd name="connsiteX7" fmla="*/ 680196 w 797077"/>
                  <a:gd name="connsiteY7" fmla="*/ 339185 h 645263"/>
                  <a:gd name="connsiteX8" fmla="*/ 789389 w 797077"/>
                  <a:gd name="connsiteY8" fmla="*/ 378958 h 645263"/>
                  <a:gd name="connsiteX9" fmla="*/ 709071 w 797077"/>
                  <a:gd name="connsiteY9" fmla="*/ 454024 h 645263"/>
                  <a:gd name="connsiteX10" fmla="*/ 712784 w 797077"/>
                  <a:gd name="connsiteY10" fmla="*/ 563898 h 645263"/>
                  <a:gd name="connsiteX11" fmla="*/ 602910 w 797077"/>
                  <a:gd name="connsiteY11" fmla="*/ 560185 h 645263"/>
                  <a:gd name="connsiteX12" fmla="*/ 527844 w 797077"/>
                  <a:gd name="connsiteY12" fmla="*/ 640503 h 645263"/>
                  <a:gd name="connsiteX13" fmla="*/ 452778 w 797077"/>
                  <a:gd name="connsiteY13" fmla="*/ 560185 h 645263"/>
                  <a:gd name="connsiteX14" fmla="*/ 102273 w 797077"/>
                  <a:gd name="connsiteY14" fmla="*/ 634483 h 645263"/>
                  <a:gd name="connsiteX15" fmla="*/ 346617 w 797077"/>
                  <a:gd name="connsiteY15" fmla="*/ 454024 h 645263"/>
                  <a:gd name="connsiteX16" fmla="*/ 0 w 797077"/>
                  <a:gd name="connsiteY16" fmla="*/ 366124 h 645263"/>
                  <a:gd name="connsiteX0" fmla="*/ 0 w 797077"/>
                  <a:gd name="connsiteY0" fmla="*/ 366020 h 645159"/>
                  <a:gd name="connsiteX1" fmla="*/ 346617 w 797077"/>
                  <a:gd name="connsiteY1" fmla="*/ 303788 h 645159"/>
                  <a:gd name="connsiteX2" fmla="*/ 124731 w 797077"/>
                  <a:gd name="connsiteY2" fmla="*/ 161830 h 645159"/>
                  <a:gd name="connsiteX3" fmla="*/ 446361 w 797077"/>
                  <a:gd name="connsiteY3" fmla="*/ 216878 h 645159"/>
                  <a:gd name="connsiteX4" fmla="*/ 338548 w 797077"/>
                  <a:gd name="connsiteY4" fmla="*/ 1806 h 645159"/>
                  <a:gd name="connsiteX5" fmla="*/ 593284 w 797077"/>
                  <a:gd name="connsiteY5" fmla="*/ 252170 h 645159"/>
                  <a:gd name="connsiteX6" fmla="*/ 732034 w 797077"/>
                  <a:gd name="connsiteY6" fmla="*/ 55952 h 645159"/>
                  <a:gd name="connsiteX7" fmla="*/ 680196 w 797077"/>
                  <a:gd name="connsiteY7" fmla="*/ 339081 h 645159"/>
                  <a:gd name="connsiteX8" fmla="*/ 789389 w 797077"/>
                  <a:gd name="connsiteY8" fmla="*/ 378854 h 645159"/>
                  <a:gd name="connsiteX9" fmla="*/ 709071 w 797077"/>
                  <a:gd name="connsiteY9" fmla="*/ 453920 h 645159"/>
                  <a:gd name="connsiteX10" fmla="*/ 712784 w 797077"/>
                  <a:gd name="connsiteY10" fmla="*/ 563794 h 645159"/>
                  <a:gd name="connsiteX11" fmla="*/ 602910 w 797077"/>
                  <a:gd name="connsiteY11" fmla="*/ 560081 h 645159"/>
                  <a:gd name="connsiteX12" fmla="*/ 527844 w 797077"/>
                  <a:gd name="connsiteY12" fmla="*/ 640399 h 645159"/>
                  <a:gd name="connsiteX13" fmla="*/ 452778 w 797077"/>
                  <a:gd name="connsiteY13" fmla="*/ 560081 h 645159"/>
                  <a:gd name="connsiteX14" fmla="*/ 102273 w 797077"/>
                  <a:gd name="connsiteY14" fmla="*/ 634379 h 645159"/>
                  <a:gd name="connsiteX15" fmla="*/ 346617 w 797077"/>
                  <a:gd name="connsiteY15" fmla="*/ 453920 h 645159"/>
                  <a:gd name="connsiteX16" fmla="*/ 0 w 797077"/>
                  <a:gd name="connsiteY16" fmla="*/ 366020 h 645159"/>
                  <a:gd name="connsiteX0" fmla="*/ 0 w 934582"/>
                  <a:gd name="connsiteY0" fmla="*/ 366020 h 645159"/>
                  <a:gd name="connsiteX1" fmla="*/ 346617 w 934582"/>
                  <a:gd name="connsiteY1" fmla="*/ 303788 h 645159"/>
                  <a:gd name="connsiteX2" fmla="*/ 124731 w 934582"/>
                  <a:gd name="connsiteY2" fmla="*/ 161830 h 645159"/>
                  <a:gd name="connsiteX3" fmla="*/ 446361 w 934582"/>
                  <a:gd name="connsiteY3" fmla="*/ 216878 h 645159"/>
                  <a:gd name="connsiteX4" fmla="*/ 338548 w 934582"/>
                  <a:gd name="connsiteY4" fmla="*/ 1806 h 645159"/>
                  <a:gd name="connsiteX5" fmla="*/ 593284 w 934582"/>
                  <a:gd name="connsiteY5" fmla="*/ 252170 h 645159"/>
                  <a:gd name="connsiteX6" fmla="*/ 732034 w 934582"/>
                  <a:gd name="connsiteY6" fmla="*/ 55952 h 645159"/>
                  <a:gd name="connsiteX7" fmla="*/ 680196 w 934582"/>
                  <a:gd name="connsiteY7" fmla="*/ 339081 h 645159"/>
                  <a:gd name="connsiteX8" fmla="*/ 930559 w 934582"/>
                  <a:gd name="connsiteY8" fmla="*/ 311477 h 645159"/>
                  <a:gd name="connsiteX9" fmla="*/ 709071 w 934582"/>
                  <a:gd name="connsiteY9" fmla="*/ 453920 h 645159"/>
                  <a:gd name="connsiteX10" fmla="*/ 712784 w 934582"/>
                  <a:gd name="connsiteY10" fmla="*/ 563794 h 645159"/>
                  <a:gd name="connsiteX11" fmla="*/ 602910 w 934582"/>
                  <a:gd name="connsiteY11" fmla="*/ 560081 h 645159"/>
                  <a:gd name="connsiteX12" fmla="*/ 527844 w 934582"/>
                  <a:gd name="connsiteY12" fmla="*/ 640399 h 645159"/>
                  <a:gd name="connsiteX13" fmla="*/ 452778 w 934582"/>
                  <a:gd name="connsiteY13" fmla="*/ 560081 h 645159"/>
                  <a:gd name="connsiteX14" fmla="*/ 102273 w 934582"/>
                  <a:gd name="connsiteY14" fmla="*/ 634379 h 645159"/>
                  <a:gd name="connsiteX15" fmla="*/ 346617 w 934582"/>
                  <a:gd name="connsiteY15" fmla="*/ 453920 h 645159"/>
                  <a:gd name="connsiteX16" fmla="*/ 0 w 934582"/>
                  <a:gd name="connsiteY16" fmla="*/ 366020 h 645159"/>
                  <a:gd name="connsiteX0" fmla="*/ 0 w 934241"/>
                  <a:gd name="connsiteY0" fmla="*/ 366020 h 672887"/>
                  <a:gd name="connsiteX1" fmla="*/ 346617 w 934241"/>
                  <a:gd name="connsiteY1" fmla="*/ 303788 h 672887"/>
                  <a:gd name="connsiteX2" fmla="*/ 124731 w 934241"/>
                  <a:gd name="connsiteY2" fmla="*/ 161830 h 672887"/>
                  <a:gd name="connsiteX3" fmla="*/ 446361 w 934241"/>
                  <a:gd name="connsiteY3" fmla="*/ 216878 h 672887"/>
                  <a:gd name="connsiteX4" fmla="*/ 338548 w 934241"/>
                  <a:gd name="connsiteY4" fmla="*/ 1806 h 672887"/>
                  <a:gd name="connsiteX5" fmla="*/ 593284 w 934241"/>
                  <a:gd name="connsiteY5" fmla="*/ 252170 h 672887"/>
                  <a:gd name="connsiteX6" fmla="*/ 732034 w 934241"/>
                  <a:gd name="connsiteY6" fmla="*/ 55952 h 672887"/>
                  <a:gd name="connsiteX7" fmla="*/ 680196 w 934241"/>
                  <a:gd name="connsiteY7" fmla="*/ 339081 h 672887"/>
                  <a:gd name="connsiteX8" fmla="*/ 930559 w 934241"/>
                  <a:gd name="connsiteY8" fmla="*/ 311477 h 672887"/>
                  <a:gd name="connsiteX9" fmla="*/ 709071 w 934241"/>
                  <a:gd name="connsiteY9" fmla="*/ 453920 h 672887"/>
                  <a:gd name="connsiteX10" fmla="*/ 853954 w 934241"/>
                  <a:gd name="connsiteY10" fmla="*/ 672880 h 672887"/>
                  <a:gd name="connsiteX11" fmla="*/ 602910 w 934241"/>
                  <a:gd name="connsiteY11" fmla="*/ 560081 h 672887"/>
                  <a:gd name="connsiteX12" fmla="*/ 527844 w 934241"/>
                  <a:gd name="connsiteY12" fmla="*/ 640399 h 672887"/>
                  <a:gd name="connsiteX13" fmla="*/ 452778 w 934241"/>
                  <a:gd name="connsiteY13" fmla="*/ 560081 h 672887"/>
                  <a:gd name="connsiteX14" fmla="*/ 102273 w 934241"/>
                  <a:gd name="connsiteY14" fmla="*/ 634379 h 672887"/>
                  <a:gd name="connsiteX15" fmla="*/ 346617 w 934241"/>
                  <a:gd name="connsiteY15" fmla="*/ 453920 h 672887"/>
                  <a:gd name="connsiteX16" fmla="*/ 0 w 934241"/>
                  <a:gd name="connsiteY16" fmla="*/ 366020 h 672887"/>
                  <a:gd name="connsiteX0" fmla="*/ 0 w 934241"/>
                  <a:gd name="connsiteY0" fmla="*/ 366020 h 790104"/>
                  <a:gd name="connsiteX1" fmla="*/ 346617 w 934241"/>
                  <a:gd name="connsiteY1" fmla="*/ 303788 h 790104"/>
                  <a:gd name="connsiteX2" fmla="*/ 124731 w 934241"/>
                  <a:gd name="connsiteY2" fmla="*/ 161830 h 790104"/>
                  <a:gd name="connsiteX3" fmla="*/ 446361 w 934241"/>
                  <a:gd name="connsiteY3" fmla="*/ 216878 h 790104"/>
                  <a:gd name="connsiteX4" fmla="*/ 338548 w 934241"/>
                  <a:gd name="connsiteY4" fmla="*/ 1806 h 790104"/>
                  <a:gd name="connsiteX5" fmla="*/ 593284 w 934241"/>
                  <a:gd name="connsiteY5" fmla="*/ 252170 h 790104"/>
                  <a:gd name="connsiteX6" fmla="*/ 732034 w 934241"/>
                  <a:gd name="connsiteY6" fmla="*/ 55952 h 790104"/>
                  <a:gd name="connsiteX7" fmla="*/ 680196 w 934241"/>
                  <a:gd name="connsiteY7" fmla="*/ 339081 h 790104"/>
                  <a:gd name="connsiteX8" fmla="*/ 930559 w 934241"/>
                  <a:gd name="connsiteY8" fmla="*/ 311477 h 790104"/>
                  <a:gd name="connsiteX9" fmla="*/ 709071 w 934241"/>
                  <a:gd name="connsiteY9" fmla="*/ 453920 h 790104"/>
                  <a:gd name="connsiteX10" fmla="*/ 853954 w 934241"/>
                  <a:gd name="connsiteY10" fmla="*/ 672880 h 790104"/>
                  <a:gd name="connsiteX11" fmla="*/ 602910 w 934241"/>
                  <a:gd name="connsiteY11" fmla="*/ 560081 h 790104"/>
                  <a:gd name="connsiteX12" fmla="*/ 540678 w 934241"/>
                  <a:gd name="connsiteY12" fmla="*/ 787986 h 790104"/>
                  <a:gd name="connsiteX13" fmla="*/ 452778 w 934241"/>
                  <a:gd name="connsiteY13" fmla="*/ 560081 h 790104"/>
                  <a:gd name="connsiteX14" fmla="*/ 102273 w 934241"/>
                  <a:gd name="connsiteY14" fmla="*/ 634379 h 790104"/>
                  <a:gd name="connsiteX15" fmla="*/ 346617 w 934241"/>
                  <a:gd name="connsiteY15" fmla="*/ 453920 h 790104"/>
                  <a:gd name="connsiteX16" fmla="*/ 0 w 934241"/>
                  <a:gd name="connsiteY16" fmla="*/ 366020 h 790104"/>
                  <a:gd name="connsiteX0" fmla="*/ 0 w 934241"/>
                  <a:gd name="connsiteY0" fmla="*/ 366020 h 788366"/>
                  <a:gd name="connsiteX1" fmla="*/ 346617 w 934241"/>
                  <a:gd name="connsiteY1" fmla="*/ 303788 h 788366"/>
                  <a:gd name="connsiteX2" fmla="*/ 124731 w 934241"/>
                  <a:gd name="connsiteY2" fmla="*/ 161830 h 788366"/>
                  <a:gd name="connsiteX3" fmla="*/ 446361 w 934241"/>
                  <a:gd name="connsiteY3" fmla="*/ 216878 h 788366"/>
                  <a:gd name="connsiteX4" fmla="*/ 338548 w 934241"/>
                  <a:gd name="connsiteY4" fmla="*/ 1806 h 788366"/>
                  <a:gd name="connsiteX5" fmla="*/ 593284 w 934241"/>
                  <a:gd name="connsiteY5" fmla="*/ 252170 h 788366"/>
                  <a:gd name="connsiteX6" fmla="*/ 732034 w 934241"/>
                  <a:gd name="connsiteY6" fmla="*/ 55952 h 788366"/>
                  <a:gd name="connsiteX7" fmla="*/ 680196 w 934241"/>
                  <a:gd name="connsiteY7" fmla="*/ 339081 h 788366"/>
                  <a:gd name="connsiteX8" fmla="*/ 930559 w 934241"/>
                  <a:gd name="connsiteY8" fmla="*/ 311477 h 788366"/>
                  <a:gd name="connsiteX9" fmla="*/ 709071 w 934241"/>
                  <a:gd name="connsiteY9" fmla="*/ 453920 h 788366"/>
                  <a:gd name="connsiteX10" fmla="*/ 853954 w 934241"/>
                  <a:gd name="connsiteY10" fmla="*/ 672880 h 788366"/>
                  <a:gd name="connsiteX11" fmla="*/ 602910 w 934241"/>
                  <a:gd name="connsiteY11" fmla="*/ 560081 h 788366"/>
                  <a:gd name="connsiteX12" fmla="*/ 540678 w 934241"/>
                  <a:gd name="connsiteY12" fmla="*/ 787986 h 788366"/>
                  <a:gd name="connsiteX13" fmla="*/ 452778 w 934241"/>
                  <a:gd name="connsiteY13" fmla="*/ 560081 h 788366"/>
                  <a:gd name="connsiteX14" fmla="*/ 102273 w 934241"/>
                  <a:gd name="connsiteY14" fmla="*/ 634379 h 788366"/>
                  <a:gd name="connsiteX15" fmla="*/ 346617 w 934241"/>
                  <a:gd name="connsiteY15" fmla="*/ 453920 h 788366"/>
                  <a:gd name="connsiteX16" fmla="*/ 0 w 934241"/>
                  <a:gd name="connsiteY16" fmla="*/ 366020 h 788366"/>
                  <a:gd name="connsiteX0" fmla="*/ 0 w 934241"/>
                  <a:gd name="connsiteY0" fmla="*/ 366020 h 788366"/>
                  <a:gd name="connsiteX1" fmla="*/ 346617 w 934241"/>
                  <a:gd name="connsiteY1" fmla="*/ 303788 h 788366"/>
                  <a:gd name="connsiteX2" fmla="*/ 124731 w 934241"/>
                  <a:gd name="connsiteY2" fmla="*/ 161830 h 788366"/>
                  <a:gd name="connsiteX3" fmla="*/ 446361 w 934241"/>
                  <a:gd name="connsiteY3" fmla="*/ 216878 h 788366"/>
                  <a:gd name="connsiteX4" fmla="*/ 338548 w 934241"/>
                  <a:gd name="connsiteY4" fmla="*/ 1806 h 788366"/>
                  <a:gd name="connsiteX5" fmla="*/ 593284 w 934241"/>
                  <a:gd name="connsiteY5" fmla="*/ 252170 h 788366"/>
                  <a:gd name="connsiteX6" fmla="*/ 732034 w 934241"/>
                  <a:gd name="connsiteY6" fmla="*/ 55952 h 788366"/>
                  <a:gd name="connsiteX7" fmla="*/ 680196 w 934241"/>
                  <a:gd name="connsiteY7" fmla="*/ 339081 h 788366"/>
                  <a:gd name="connsiteX8" fmla="*/ 930559 w 934241"/>
                  <a:gd name="connsiteY8" fmla="*/ 311477 h 788366"/>
                  <a:gd name="connsiteX9" fmla="*/ 709071 w 934241"/>
                  <a:gd name="connsiteY9" fmla="*/ 453920 h 788366"/>
                  <a:gd name="connsiteX10" fmla="*/ 853954 w 934241"/>
                  <a:gd name="connsiteY10" fmla="*/ 672880 h 788366"/>
                  <a:gd name="connsiteX11" fmla="*/ 602910 w 934241"/>
                  <a:gd name="connsiteY11" fmla="*/ 560081 h 788366"/>
                  <a:gd name="connsiteX12" fmla="*/ 540678 w 934241"/>
                  <a:gd name="connsiteY12" fmla="*/ 787986 h 788366"/>
                  <a:gd name="connsiteX13" fmla="*/ 452778 w 934241"/>
                  <a:gd name="connsiteY13" fmla="*/ 560081 h 788366"/>
                  <a:gd name="connsiteX14" fmla="*/ 102273 w 934241"/>
                  <a:gd name="connsiteY14" fmla="*/ 634379 h 788366"/>
                  <a:gd name="connsiteX15" fmla="*/ 346617 w 934241"/>
                  <a:gd name="connsiteY15" fmla="*/ 453920 h 788366"/>
                  <a:gd name="connsiteX16" fmla="*/ 0 w 934241"/>
                  <a:gd name="connsiteY16" fmla="*/ 366020 h 788366"/>
                  <a:gd name="connsiteX0" fmla="*/ 0 w 933683"/>
                  <a:gd name="connsiteY0" fmla="*/ 366020 h 788366"/>
                  <a:gd name="connsiteX1" fmla="*/ 346617 w 933683"/>
                  <a:gd name="connsiteY1" fmla="*/ 303788 h 788366"/>
                  <a:gd name="connsiteX2" fmla="*/ 124731 w 933683"/>
                  <a:gd name="connsiteY2" fmla="*/ 161830 h 788366"/>
                  <a:gd name="connsiteX3" fmla="*/ 446361 w 933683"/>
                  <a:gd name="connsiteY3" fmla="*/ 216878 h 788366"/>
                  <a:gd name="connsiteX4" fmla="*/ 338548 w 933683"/>
                  <a:gd name="connsiteY4" fmla="*/ 1806 h 788366"/>
                  <a:gd name="connsiteX5" fmla="*/ 593284 w 933683"/>
                  <a:gd name="connsiteY5" fmla="*/ 252170 h 788366"/>
                  <a:gd name="connsiteX6" fmla="*/ 732034 w 933683"/>
                  <a:gd name="connsiteY6" fmla="*/ 55952 h 788366"/>
                  <a:gd name="connsiteX7" fmla="*/ 680196 w 933683"/>
                  <a:gd name="connsiteY7" fmla="*/ 339081 h 788366"/>
                  <a:gd name="connsiteX8" fmla="*/ 930559 w 933683"/>
                  <a:gd name="connsiteY8" fmla="*/ 311477 h 788366"/>
                  <a:gd name="connsiteX9" fmla="*/ 709071 w 933683"/>
                  <a:gd name="connsiteY9" fmla="*/ 453920 h 788366"/>
                  <a:gd name="connsiteX10" fmla="*/ 853954 w 933683"/>
                  <a:gd name="connsiteY10" fmla="*/ 672880 h 788366"/>
                  <a:gd name="connsiteX11" fmla="*/ 602910 w 933683"/>
                  <a:gd name="connsiteY11" fmla="*/ 560081 h 788366"/>
                  <a:gd name="connsiteX12" fmla="*/ 540678 w 933683"/>
                  <a:gd name="connsiteY12" fmla="*/ 787986 h 788366"/>
                  <a:gd name="connsiteX13" fmla="*/ 452778 w 933683"/>
                  <a:gd name="connsiteY13" fmla="*/ 560081 h 788366"/>
                  <a:gd name="connsiteX14" fmla="*/ 102273 w 933683"/>
                  <a:gd name="connsiteY14" fmla="*/ 634379 h 788366"/>
                  <a:gd name="connsiteX15" fmla="*/ 346617 w 933683"/>
                  <a:gd name="connsiteY15" fmla="*/ 453920 h 788366"/>
                  <a:gd name="connsiteX16" fmla="*/ 0 w 933683"/>
                  <a:gd name="connsiteY16" fmla="*/ 366020 h 788366"/>
                  <a:gd name="connsiteX0" fmla="*/ 0 w 933683"/>
                  <a:gd name="connsiteY0" fmla="*/ 366020 h 788366"/>
                  <a:gd name="connsiteX1" fmla="*/ 346617 w 933683"/>
                  <a:gd name="connsiteY1" fmla="*/ 303788 h 788366"/>
                  <a:gd name="connsiteX2" fmla="*/ 124731 w 933683"/>
                  <a:gd name="connsiteY2" fmla="*/ 161830 h 788366"/>
                  <a:gd name="connsiteX3" fmla="*/ 446361 w 933683"/>
                  <a:gd name="connsiteY3" fmla="*/ 216878 h 788366"/>
                  <a:gd name="connsiteX4" fmla="*/ 338548 w 933683"/>
                  <a:gd name="connsiteY4" fmla="*/ 1806 h 788366"/>
                  <a:gd name="connsiteX5" fmla="*/ 593284 w 933683"/>
                  <a:gd name="connsiteY5" fmla="*/ 252170 h 788366"/>
                  <a:gd name="connsiteX6" fmla="*/ 732034 w 933683"/>
                  <a:gd name="connsiteY6" fmla="*/ 55952 h 788366"/>
                  <a:gd name="connsiteX7" fmla="*/ 680196 w 933683"/>
                  <a:gd name="connsiteY7" fmla="*/ 339081 h 788366"/>
                  <a:gd name="connsiteX8" fmla="*/ 930559 w 933683"/>
                  <a:gd name="connsiteY8" fmla="*/ 311477 h 788366"/>
                  <a:gd name="connsiteX9" fmla="*/ 709071 w 933683"/>
                  <a:gd name="connsiteY9" fmla="*/ 453920 h 788366"/>
                  <a:gd name="connsiteX10" fmla="*/ 853954 w 933683"/>
                  <a:gd name="connsiteY10" fmla="*/ 672880 h 788366"/>
                  <a:gd name="connsiteX11" fmla="*/ 602910 w 933683"/>
                  <a:gd name="connsiteY11" fmla="*/ 560081 h 788366"/>
                  <a:gd name="connsiteX12" fmla="*/ 540678 w 933683"/>
                  <a:gd name="connsiteY12" fmla="*/ 787986 h 788366"/>
                  <a:gd name="connsiteX13" fmla="*/ 452778 w 933683"/>
                  <a:gd name="connsiteY13" fmla="*/ 560081 h 788366"/>
                  <a:gd name="connsiteX14" fmla="*/ 102273 w 933683"/>
                  <a:gd name="connsiteY14" fmla="*/ 634379 h 788366"/>
                  <a:gd name="connsiteX15" fmla="*/ 346617 w 933683"/>
                  <a:gd name="connsiteY15" fmla="*/ 453920 h 788366"/>
                  <a:gd name="connsiteX16" fmla="*/ 0 w 933683"/>
                  <a:gd name="connsiteY16" fmla="*/ 366020 h 788366"/>
                  <a:gd name="connsiteX0" fmla="*/ 0 w 933683"/>
                  <a:gd name="connsiteY0" fmla="*/ 366020 h 788366"/>
                  <a:gd name="connsiteX1" fmla="*/ 346617 w 933683"/>
                  <a:gd name="connsiteY1" fmla="*/ 303788 h 788366"/>
                  <a:gd name="connsiteX2" fmla="*/ 124731 w 933683"/>
                  <a:gd name="connsiteY2" fmla="*/ 161830 h 788366"/>
                  <a:gd name="connsiteX3" fmla="*/ 446361 w 933683"/>
                  <a:gd name="connsiteY3" fmla="*/ 216878 h 788366"/>
                  <a:gd name="connsiteX4" fmla="*/ 338548 w 933683"/>
                  <a:gd name="connsiteY4" fmla="*/ 1806 h 788366"/>
                  <a:gd name="connsiteX5" fmla="*/ 593284 w 933683"/>
                  <a:gd name="connsiteY5" fmla="*/ 252170 h 788366"/>
                  <a:gd name="connsiteX6" fmla="*/ 732034 w 933683"/>
                  <a:gd name="connsiteY6" fmla="*/ 55952 h 788366"/>
                  <a:gd name="connsiteX7" fmla="*/ 680196 w 933683"/>
                  <a:gd name="connsiteY7" fmla="*/ 339081 h 788366"/>
                  <a:gd name="connsiteX8" fmla="*/ 930559 w 933683"/>
                  <a:gd name="connsiteY8" fmla="*/ 311477 h 788366"/>
                  <a:gd name="connsiteX9" fmla="*/ 709071 w 933683"/>
                  <a:gd name="connsiteY9" fmla="*/ 453920 h 788366"/>
                  <a:gd name="connsiteX10" fmla="*/ 853954 w 933683"/>
                  <a:gd name="connsiteY10" fmla="*/ 672880 h 788366"/>
                  <a:gd name="connsiteX11" fmla="*/ 602910 w 933683"/>
                  <a:gd name="connsiteY11" fmla="*/ 560081 h 788366"/>
                  <a:gd name="connsiteX12" fmla="*/ 540678 w 933683"/>
                  <a:gd name="connsiteY12" fmla="*/ 787986 h 788366"/>
                  <a:gd name="connsiteX13" fmla="*/ 452778 w 933683"/>
                  <a:gd name="connsiteY13" fmla="*/ 560081 h 788366"/>
                  <a:gd name="connsiteX14" fmla="*/ 102273 w 933683"/>
                  <a:gd name="connsiteY14" fmla="*/ 634379 h 788366"/>
                  <a:gd name="connsiteX15" fmla="*/ 346617 w 933683"/>
                  <a:gd name="connsiteY15" fmla="*/ 453920 h 788366"/>
                  <a:gd name="connsiteX16" fmla="*/ 0 w 933683"/>
                  <a:gd name="connsiteY16" fmla="*/ 366020 h 788366"/>
                  <a:gd name="connsiteX0" fmla="*/ 377 w 934060"/>
                  <a:gd name="connsiteY0" fmla="*/ 366020 h 788366"/>
                  <a:gd name="connsiteX1" fmla="*/ 276409 w 934060"/>
                  <a:gd name="connsiteY1" fmla="*/ 294163 h 788366"/>
                  <a:gd name="connsiteX2" fmla="*/ 125108 w 934060"/>
                  <a:gd name="connsiteY2" fmla="*/ 161830 h 788366"/>
                  <a:gd name="connsiteX3" fmla="*/ 446738 w 934060"/>
                  <a:gd name="connsiteY3" fmla="*/ 216878 h 788366"/>
                  <a:gd name="connsiteX4" fmla="*/ 338925 w 934060"/>
                  <a:gd name="connsiteY4" fmla="*/ 1806 h 788366"/>
                  <a:gd name="connsiteX5" fmla="*/ 593661 w 934060"/>
                  <a:gd name="connsiteY5" fmla="*/ 252170 h 788366"/>
                  <a:gd name="connsiteX6" fmla="*/ 732411 w 934060"/>
                  <a:gd name="connsiteY6" fmla="*/ 55952 h 788366"/>
                  <a:gd name="connsiteX7" fmla="*/ 680573 w 934060"/>
                  <a:gd name="connsiteY7" fmla="*/ 339081 h 788366"/>
                  <a:gd name="connsiteX8" fmla="*/ 930936 w 934060"/>
                  <a:gd name="connsiteY8" fmla="*/ 311477 h 788366"/>
                  <a:gd name="connsiteX9" fmla="*/ 709448 w 934060"/>
                  <a:gd name="connsiteY9" fmla="*/ 453920 h 788366"/>
                  <a:gd name="connsiteX10" fmla="*/ 854331 w 934060"/>
                  <a:gd name="connsiteY10" fmla="*/ 672880 h 788366"/>
                  <a:gd name="connsiteX11" fmla="*/ 603287 w 934060"/>
                  <a:gd name="connsiteY11" fmla="*/ 560081 h 788366"/>
                  <a:gd name="connsiteX12" fmla="*/ 541055 w 934060"/>
                  <a:gd name="connsiteY12" fmla="*/ 787986 h 788366"/>
                  <a:gd name="connsiteX13" fmla="*/ 453155 w 934060"/>
                  <a:gd name="connsiteY13" fmla="*/ 560081 h 788366"/>
                  <a:gd name="connsiteX14" fmla="*/ 102650 w 934060"/>
                  <a:gd name="connsiteY14" fmla="*/ 634379 h 788366"/>
                  <a:gd name="connsiteX15" fmla="*/ 346994 w 934060"/>
                  <a:gd name="connsiteY15" fmla="*/ 453920 h 788366"/>
                  <a:gd name="connsiteX16" fmla="*/ 377 w 934060"/>
                  <a:gd name="connsiteY16" fmla="*/ 366020 h 788366"/>
                  <a:gd name="connsiteX0" fmla="*/ 66 w 933749"/>
                  <a:gd name="connsiteY0" fmla="*/ 366020 h 788366"/>
                  <a:gd name="connsiteX1" fmla="*/ 276098 w 933749"/>
                  <a:gd name="connsiteY1" fmla="*/ 294163 h 788366"/>
                  <a:gd name="connsiteX2" fmla="*/ 124797 w 933749"/>
                  <a:gd name="connsiteY2" fmla="*/ 161830 h 788366"/>
                  <a:gd name="connsiteX3" fmla="*/ 446427 w 933749"/>
                  <a:gd name="connsiteY3" fmla="*/ 216878 h 788366"/>
                  <a:gd name="connsiteX4" fmla="*/ 338614 w 933749"/>
                  <a:gd name="connsiteY4" fmla="*/ 1806 h 788366"/>
                  <a:gd name="connsiteX5" fmla="*/ 593350 w 933749"/>
                  <a:gd name="connsiteY5" fmla="*/ 252170 h 788366"/>
                  <a:gd name="connsiteX6" fmla="*/ 732100 w 933749"/>
                  <a:gd name="connsiteY6" fmla="*/ 55952 h 788366"/>
                  <a:gd name="connsiteX7" fmla="*/ 680262 w 933749"/>
                  <a:gd name="connsiteY7" fmla="*/ 339081 h 788366"/>
                  <a:gd name="connsiteX8" fmla="*/ 930625 w 933749"/>
                  <a:gd name="connsiteY8" fmla="*/ 311477 h 788366"/>
                  <a:gd name="connsiteX9" fmla="*/ 709137 w 933749"/>
                  <a:gd name="connsiteY9" fmla="*/ 453920 h 788366"/>
                  <a:gd name="connsiteX10" fmla="*/ 854020 w 933749"/>
                  <a:gd name="connsiteY10" fmla="*/ 672880 h 788366"/>
                  <a:gd name="connsiteX11" fmla="*/ 602976 w 933749"/>
                  <a:gd name="connsiteY11" fmla="*/ 560081 h 788366"/>
                  <a:gd name="connsiteX12" fmla="*/ 540744 w 933749"/>
                  <a:gd name="connsiteY12" fmla="*/ 787986 h 788366"/>
                  <a:gd name="connsiteX13" fmla="*/ 452844 w 933749"/>
                  <a:gd name="connsiteY13" fmla="*/ 560081 h 788366"/>
                  <a:gd name="connsiteX14" fmla="*/ 102339 w 933749"/>
                  <a:gd name="connsiteY14" fmla="*/ 634379 h 788366"/>
                  <a:gd name="connsiteX15" fmla="*/ 304973 w 933749"/>
                  <a:gd name="connsiteY15" fmla="*/ 463545 h 788366"/>
                  <a:gd name="connsiteX16" fmla="*/ 66 w 933749"/>
                  <a:gd name="connsiteY16" fmla="*/ 366020 h 788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3749" h="788366">
                    <a:moveTo>
                      <a:pt x="66" y="366020"/>
                    </a:moveTo>
                    <a:cubicBezTo>
                      <a:pt x="-4746" y="337790"/>
                      <a:pt x="255309" y="328195"/>
                      <a:pt x="276098" y="294163"/>
                    </a:cubicBezTo>
                    <a:cubicBezTo>
                      <a:pt x="296887" y="260131"/>
                      <a:pt x="96409" y="174711"/>
                      <a:pt x="124797" y="161830"/>
                    </a:cubicBezTo>
                    <a:cubicBezTo>
                      <a:pt x="153185" y="148949"/>
                      <a:pt x="410791" y="243549"/>
                      <a:pt x="446427" y="216878"/>
                    </a:cubicBezTo>
                    <a:cubicBezTo>
                      <a:pt x="482063" y="190207"/>
                      <a:pt x="298084" y="28008"/>
                      <a:pt x="338614" y="1806"/>
                    </a:cubicBezTo>
                    <a:cubicBezTo>
                      <a:pt x="379144" y="-24396"/>
                      <a:pt x="527769" y="243146"/>
                      <a:pt x="593350" y="252170"/>
                    </a:cubicBezTo>
                    <a:cubicBezTo>
                      <a:pt x="658931" y="261194"/>
                      <a:pt x="618153" y="9383"/>
                      <a:pt x="732100" y="55952"/>
                    </a:cubicBezTo>
                    <a:cubicBezTo>
                      <a:pt x="846047" y="102521"/>
                      <a:pt x="647175" y="296494"/>
                      <a:pt x="680262" y="339081"/>
                    </a:cubicBezTo>
                    <a:cubicBezTo>
                      <a:pt x="713350" y="381669"/>
                      <a:pt x="897436" y="246884"/>
                      <a:pt x="930625" y="311477"/>
                    </a:cubicBezTo>
                    <a:cubicBezTo>
                      <a:pt x="963814" y="376070"/>
                      <a:pt x="721904" y="393686"/>
                      <a:pt x="709137" y="453920"/>
                    </a:cubicBezTo>
                    <a:cubicBezTo>
                      <a:pt x="696370" y="514154"/>
                      <a:pt x="937701" y="639895"/>
                      <a:pt x="854020" y="672880"/>
                    </a:cubicBezTo>
                    <a:cubicBezTo>
                      <a:pt x="770339" y="705865"/>
                      <a:pt x="655189" y="540897"/>
                      <a:pt x="602976" y="560081"/>
                    </a:cubicBezTo>
                    <a:cubicBezTo>
                      <a:pt x="550763" y="579265"/>
                      <a:pt x="623517" y="798717"/>
                      <a:pt x="540744" y="787986"/>
                    </a:cubicBezTo>
                    <a:cubicBezTo>
                      <a:pt x="457971" y="777255"/>
                      <a:pt x="525912" y="585682"/>
                      <a:pt x="452844" y="560081"/>
                    </a:cubicBezTo>
                    <a:cubicBezTo>
                      <a:pt x="379777" y="534480"/>
                      <a:pt x="126984" y="650468"/>
                      <a:pt x="102339" y="634379"/>
                    </a:cubicBezTo>
                    <a:cubicBezTo>
                      <a:pt x="77694" y="618290"/>
                      <a:pt x="322018" y="508271"/>
                      <a:pt x="304973" y="463545"/>
                    </a:cubicBezTo>
                    <a:cubicBezTo>
                      <a:pt x="287928" y="418819"/>
                      <a:pt x="4878" y="394250"/>
                      <a:pt x="66" y="3660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787061AA-F5AD-7DDD-55C5-8A3292AAB515}"/>
                  </a:ext>
                </a:extLst>
              </p:cNvPr>
              <p:cNvSpPr/>
              <p:nvPr/>
            </p:nvSpPr>
            <p:spPr>
              <a:xfrm>
                <a:off x="8769161" y="5096117"/>
                <a:ext cx="155697" cy="155697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</p:grp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81E1ACD3-FC15-3219-78A6-14D819CB5A98}"/>
                </a:ext>
              </a:extLst>
            </p:cNvPr>
            <p:cNvSpPr/>
            <p:nvPr/>
          </p:nvSpPr>
          <p:spPr>
            <a:xfrm>
              <a:off x="7943201" y="4818966"/>
              <a:ext cx="592043" cy="12311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kern="0">
                  <a:solidFill>
                    <a:schemeClr val="tx2"/>
                  </a:solidFill>
                  <a:latin typeface="Arial" panose="020B0604020202020204"/>
                  <a:cs typeface="Arial" pitchFamily="34" charset="0"/>
                </a:rPr>
                <a:t>Dendritic cell</a:t>
              </a:r>
              <a:endParaRPr lang="de-DE" sz="600">
                <a:solidFill>
                  <a:schemeClr val="tx2"/>
                </a:solidFill>
                <a:latin typeface="Arial" panose="020B0604020202020204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2D8724E-7C6F-6C0B-459D-8F91533E407B}"/>
                </a:ext>
              </a:extLst>
            </p:cNvPr>
            <p:cNvSpPr/>
            <p:nvPr/>
          </p:nvSpPr>
          <p:spPr>
            <a:xfrm>
              <a:off x="9113135" y="4850834"/>
              <a:ext cx="85089" cy="850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grpSp>
          <p:nvGrpSpPr>
            <p:cNvPr id="187" name="Gruppieren 186">
              <a:extLst>
                <a:ext uri="{FF2B5EF4-FFF2-40B4-BE49-F238E27FC236}">
                  <a16:creationId xmlns:a16="http://schemas.microsoft.com/office/drawing/2014/main" id="{2883B566-8F0C-D88C-4C82-676C1D5C4E9F}"/>
                </a:ext>
              </a:extLst>
            </p:cNvPr>
            <p:cNvGrpSpPr/>
            <p:nvPr/>
          </p:nvGrpSpPr>
          <p:grpSpPr>
            <a:xfrm>
              <a:off x="9883269" y="3692282"/>
              <a:ext cx="1273624" cy="594082"/>
              <a:chOff x="9749565" y="3692282"/>
              <a:chExt cx="1273624" cy="594082"/>
            </a:xfrm>
          </p:grpSpPr>
          <p:grpSp>
            <p:nvGrpSpPr>
              <p:cNvPr id="174" name="Gruppieren 173">
                <a:extLst>
                  <a:ext uri="{FF2B5EF4-FFF2-40B4-BE49-F238E27FC236}">
                    <a16:creationId xmlns:a16="http://schemas.microsoft.com/office/drawing/2014/main" id="{7ED851F3-8492-4D57-88C5-5D9C07212F44}"/>
                  </a:ext>
                </a:extLst>
              </p:cNvPr>
              <p:cNvGrpSpPr/>
              <p:nvPr/>
            </p:nvGrpSpPr>
            <p:grpSpPr>
              <a:xfrm>
                <a:off x="9988092" y="4028023"/>
                <a:ext cx="211676" cy="175558"/>
                <a:chOff x="10583695" y="5452312"/>
                <a:chExt cx="211676" cy="175558"/>
              </a:xfrm>
            </p:grpSpPr>
            <p:sp>
              <p:nvSpPr>
                <p:cNvPr id="175" name="Abgerundetes Rechteck 174">
                  <a:extLst>
                    <a:ext uri="{FF2B5EF4-FFF2-40B4-BE49-F238E27FC236}">
                      <a16:creationId xmlns:a16="http://schemas.microsoft.com/office/drawing/2014/main" id="{09A8D59E-729B-0518-687C-6281D8CD843C}"/>
                    </a:ext>
                  </a:extLst>
                </p:cNvPr>
                <p:cNvSpPr/>
                <p:nvPr/>
              </p:nvSpPr>
              <p:spPr>
                <a:xfrm rot="5400000">
                  <a:off x="10601754" y="5434253"/>
                  <a:ext cx="175558" cy="211676"/>
                </a:xfrm>
                <a:prstGeom prst="roundRect">
                  <a:avLst>
                    <a:gd name="adj" fmla="val 33437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76" name="Oval 161">
                  <a:extLst>
                    <a:ext uri="{FF2B5EF4-FFF2-40B4-BE49-F238E27FC236}">
                      <a16:creationId xmlns:a16="http://schemas.microsoft.com/office/drawing/2014/main" id="{30F4CDE2-61BE-F6D5-3E84-CF189B78E2FF}"/>
                    </a:ext>
                  </a:extLst>
                </p:cNvPr>
                <p:cNvSpPr/>
                <p:nvPr/>
              </p:nvSpPr>
              <p:spPr>
                <a:xfrm rot="16200000" flipH="1">
                  <a:off x="10646121" y="5478173"/>
                  <a:ext cx="86825" cy="123837"/>
                </a:xfrm>
                <a:custGeom>
                  <a:avLst/>
                  <a:gdLst>
                    <a:gd name="connsiteX0" fmla="*/ 0 w 95634"/>
                    <a:gd name="connsiteY0" fmla="*/ 47817 h 95634"/>
                    <a:gd name="connsiteX1" fmla="*/ 47817 w 95634"/>
                    <a:gd name="connsiteY1" fmla="*/ 0 h 95634"/>
                    <a:gd name="connsiteX2" fmla="*/ 95634 w 95634"/>
                    <a:gd name="connsiteY2" fmla="*/ 47817 h 95634"/>
                    <a:gd name="connsiteX3" fmla="*/ 47817 w 95634"/>
                    <a:gd name="connsiteY3" fmla="*/ 95634 h 95634"/>
                    <a:gd name="connsiteX4" fmla="*/ 0 w 95634"/>
                    <a:gd name="connsiteY4" fmla="*/ 47817 h 95634"/>
                    <a:gd name="connsiteX0" fmla="*/ 0 w 95634"/>
                    <a:gd name="connsiteY0" fmla="*/ 53923 h 101740"/>
                    <a:gd name="connsiteX1" fmla="*/ 47817 w 95634"/>
                    <a:gd name="connsiteY1" fmla="*/ 6106 h 101740"/>
                    <a:gd name="connsiteX2" fmla="*/ 95634 w 95634"/>
                    <a:gd name="connsiteY2" fmla="*/ 53923 h 101740"/>
                    <a:gd name="connsiteX3" fmla="*/ 47817 w 95634"/>
                    <a:gd name="connsiteY3" fmla="*/ 101740 h 101740"/>
                    <a:gd name="connsiteX4" fmla="*/ 0 w 95634"/>
                    <a:gd name="connsiteY4" fmla="*/ 53923 h 101740"/>
                    <a:gd name="connsiteX0" fmla="*/ 0 w 95634"/>
                    <a:gd name="connsiteY0" fmla="*/ 53923 h 115435"/>
                    <a:gd name="connsiteX1" fmla="*/ 47817 w 95634"/>
                    <a:gd name="connsiteY1" fmla="*/ 6106 h 115435"/>
                    <a:gd name="connsiteX2" fmla="*/ 95634 w 95634"/>
                    <a:gd name="connsiteY2" fmla="*/ 53923 h 115435"/>
                    <a:gd name="connsiteX3" fmla="*/ 47817 w 95634"/>
                    <a:gd name="connsiteY3" fmla="*/ 101740 h 115435"/>
                    <a:gd name="connsiteX4" fmla="*/ 0 w 95634"/>
                    <a:gd name="connsiteY4" fmla="*/ 53923 h 115435"/>
                    <a:gd name="connsiteX0" fmla="*/ 623 w 96259"/>
                    <a:gd name="connsiteY0" fmla="*/ 53211 h 122122"/>
                    <a:gd name="connsiteX1" fmla="*/ 48440 w 96259"/>
                    <a:gd name="connsiteY1" fmla="*/ 5394 h 122122"/>
                    <a:gd name="connsiteX2" fmla="*/ 96257 w 96259"/>
                    <a:gd name="connsiteY2" fmla="*/ 53211 h 122122"/>
                    <a:gd name="connsiteX3" fmla="*/ 70668 w 96259"/>
                    <a:gd name="connsiteY3" fmla="*/ 110553 h 122122"/>
                    <a:gd name="connsiteX4" fmla="*/ 623 w 96259"/>
                    <a:gd name="connsiteY4" fmla="*/ 53211 h 122122"/>
                    <a:gd name="connsiteX0" fmla="*/ 251 w 99058"/>
                    <a:gd name="connsiteY0" fmla="*/ 44650 h 105173"/>
                    <a:gd name="connsiteX1" fmla="*/ 51241 w 99058"/>
                    <a:gd name="connsiteY1" fmla="*/ 8 h 105173"/>
                    <a:gd name="connsiteX2" fmla="*/ 99058 w 99058"/>
                    <a:gd name="connsiteY2" fmla="*/ 47825 h 105173"/>
                    <a:gd name="connsiteX3" fmla="*/ 73469 w 99058"/>
                    <a:gd name="connsiteY3" fmla="*/ 105167 h 105173"/>
                    <a:gd name="connsiteX4" fmla="*/ 251 w 99058"/>
                    <a:gd name="connsiteY4" fmla="*/ 44650 h 105173"/>
                    <a:gd name="connsiteX0" fmla="*/ 2911 w 101718"/>
                    <a:gd name="connsiteY0" fmla="*/ 44768 h 105291"/>
                    <a:gd name="connsiteX1" fmla="*/ 53901 w 101718"/>
                    <a:gd name="connsiteY1" fmla="*/ 126 h 105291"/>
                    <a:gd name="connsiteX2" fmla="*/ 101718 w 101718"/>
                    <a:gd name="connsiteY2" fmla="*/ 47943 h 105291"/>
                    <a:gd name="connsiteX3" fmla="*/ 76129 w 101718"/>
                    <a:gd name="connsiteY3" fmla="*/ 105285 h 105291"/>
                    <a:gd name="connsiteX4" fmla="*/ 2911 w 101718"/>
                    <a:gd name="connsiteY4" fmla="*/ 44768 h 10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18" h="105291">
                      <a:moveTo>
                        <a:pt x="2911" y="44768"/>
                      </a:moveTo>
                      <a:cubicBezTo>
                        <a:pt x="21434" y="-1334"/>
                        <a:pt x="37433" y="-403"/>
                        <a:pt x="53901" y="126"/>
                      </a:cubicBezTo>
                      <a:cubicBezTo>
                        <a:pt x="70369" y="655"/>
                        <a:pt x="101718" y="21534"/>
                        <a:pt x="101718" y="47943"/>
                      </a:cubicBezTo>
                      <a:cubicBezTo>
                        <a:pt x="101718" y="74352"/>
                        <a:pt x="92597" y="105814"/>
                        <a:pt x="76129" y="105285"/>
                      </a:cubicBezTo>
                      <a:cubicBezTo>
                        <a:pt x="59661" y="104756"/>
                        <a:pt x="-15612" y="90870"/>
                        <a:pt x="2911" y="4476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66" name="Gruppieren 165">
                <a:extLst>
                  <a:ext uri="{FF2B5EF4-FFF2-40B4-BE49-F238E27FC236}">
                    <a16:creationId xmlns:a16="http://schemas.microsoft.com/office/drawing/2014/main" id="{E9ED2620-9AC0-E782-4C04-3E06FB02266D}"/>
                  </a:ext>
                </a:extLst>
              </p:cNvPr>
              <p:cNvGrpSpPr/>
              <p:nvPr/>
            </p:nvGrpSpPr>
            <p:grpSpPr>
              <a:xfrm>
                <a:off x="9749565" y="4028103"/>
                <a:ext cx="211676" cy="175558"/>
                <a:chOff x="10583695" y="5452312"/>
                <a:chExt cx="211676" cy="175558"/>
              </a:xfrm>
            </p:grpSpPr>
            <p:sp>
              <p:nvSpPr>
                <p:cNvPr id="157" name="Abgerundetes Rechteck 156">
                  <a:extLst>
                    <a:ext uri="{FF2B5EF4-FFF2-40B4-BE49-F238E27FC236}">
                      <a16:creationId xmlns:a16="http://schemas.microsoft.com/office/drawing/2014/main" id="{1AA9175A-6E3A-0DD2-FCA1-A3509282AACF}"/>
                    </a:ext>
                  </a:extLst>
                </p:cNvPr>
                <p:cNvSpPr/>
                <p:nvPr/>
              </p:nvSpPr>
              <p:spPr>
                <a:xfrm rot="5400000">
                  <a:off x="10601754" y="5434253"/>
                  <a:ext cx="175558" cy="211676"/>
                </a:xfrm>
                <a:prstGeom prst="roundRect">
                  <a:avLst>
                    <a:gd name="adj" fmla="val 33437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65" name="Oval 161">
                  <a:extLst>
                    <a:ext uri="{FF2B5EF4-FFF2-40B4-BE49-F238E27FC236}">
                      <a16:creationId xmlns:a16="http://schemas.microsoft.com/office/drawing/2014/main" id="{D4552C51-2AD6-40A3-8667-A6A8306968FB}"/>
                    </a:ext>
                  </a:extLst>
                </p:cNvPr>
                <p:cNvSpPr/>
                <p:nvPr/>
              </p:nvSpPr>
              <p:spPr>
                <a:xfrm rot="16200000" flipH="1">
                  <a:off x="10646121" y="5478173"/>
                  <a:ext cx="86825" cy="123837"/>
                </a:xfrm>
                <a:custGeom>
                  <a:avLst/>
                  <a:gdLst>
                    <a:gd name="connsiteX0" fmla="*/ 0 w 95634"/>
                    <a:gd name="connsiteY0" fmla="*/ 47817 h 95634"/>
                    <a:gd name="connsiteX1" fmla="*/ 47817 w 95634"/>
                    <a:gd name="connsiteY1" fmla="*/ 0 h 95634"/>
                    <a:gd name="connsiteX2" fmla="*/ 95634 w 95634"/>
                    <a:gd name="connsiteY2" fmla="*/ 47817 h 95634"/>
                    <a:gd name="connsiteX3" fmla="*/ 47817 w 95634"/>
                    <a:gd name="connsiteY3" fmla="*/ 95634 h 95634"/>
                    <a:gd name="connsiteX4" fmla="*/ 0 w 95634"/>
                    <a:gd name="connsiteY4" fmla="*/ 47817 h 95634"/>
                    <a:gd name="connsiteX0" fmla="*/ 0 w 95634"/>
                    <a:gd name="connsiteY0" fmla="*/ 53923 h 101740"/>
                    <a:gd name="connsiteX1" fmla="*/ 47817 w 95634"/>
                    <a:gd name="connsiteY1" fmla="*/ 6106 h 101740"/>
                    <a:gd name="connsiteX2" fmla="*/ 95634 w 95634"/>
                    <a:gd name="connsiteY2" fmla="*/ 53923 h 101740"/>
                    <a:gd name="connsiteX3" fmla="*/ 47817 w 95634"/>
                    <a:gd name="connsiteY3" fmla="*/ 101740 h 101740"/>
                    <a:gd name="connsiteX4" fmla="*/ 0 w 95634"/>
                    <a:gd name="connsiteY4" fmla="*/ 53923 h 101740"/>
                    <a:gd name="connsiteX0" fmla="*/ 0 w 95634"/>
                    <a:gd name="connsiteY0" fmla="*/ 53923 h 115435"/>
                    <a:gd name="connsiteX1" fmla="*/ 47817 w 95634"/>
                    <a:gd name="connsiteY1" fmla="*/ 6106 h 115435"/>
                    <a:gd name="connsiteX2" fmla="*/ 95634 w 95634"/>
                    <a:gd name="connsiteY2" fmla="*/ 53923 h 115435"/>
                    <a:gd name="connsiteX3" fmla="*/ 47817 w 95634"/>
                    <a:gd name="connsiteY3" fmla="*/ 101740 h 115435"/>
                    <a:gd name="connsiteX4" fmla="*/ 0 w 95634"/>
                    <a:gd name="connsiteY4" fmla="*/ 53923 h 115435"/>
                    <a:gd name="connsiteX0" fmla="*/ 623 w 96259"/>
                    <a:gd name="connsiteY0" fmla="*/ 53211 h 122122"/>
                    <a:gd name="connsiteX1" fmla="*/ 48440 w 96259"/>
                    <a:gd name="connsiteY1" fmla="*/ 5394 h 122122"/>
                    <a:gd name="connsiteX2" fmla="*/ 96257 w 96259"/>
                    <a:gd name="connsiteY2" fmla="*/ 53211 h 122122"/>
                    <a:gd name="connsiteX3" fmla="*/ 70668 w 96259"/>
                    <a:gd name="connsiteY3" fmla="*/ 110553 h 122122"/>
                    <a:gd name="connsiteX4" fmla="*/ 623 w 96259"/>
                    <a:gd name="connsiteY4" fmla="*/ 53211 h 122122"/>
                    <a:gd name="connsiteX0" fmla="*/ 251 w 99058"/>
                    <a:gd name="connsiteY0" fmla="*/ 44650 h 105173"/>
                    <a:gd name="connsiteX1" fmla="*/ 51241 w 99058"/>
                    <a:gd name="connsiteY1" fmla="*/ 8 h 105173"/>
                    <a:gd name="connsiteX2" fmla="*/ 99058 w 99058"/>
                    <a:gd name="connsiteY2" fmla="*/ 47825 h 105173"/>
                    <a:gd name="connsiteX3" fmla="*/ 73469 w 99058"/>
                    <a:gd name="connsiteY3" fmla="*/ 105167 h 105173"/>
                    <a:gd name="connsiteX4" fmla="*/ 251 w 99058"/>
                    <a:gd name="connsiteY4" fmla="*/ 44650 h 105173"/>
                    <a:gd name="connsiteX0" fmla="*/ 2911 w 101718"/>
                    <a:gd name="connsiteY0" fmla="*/ 44768 h 105291"/>
                    <a:gd name="connsiteX1" fmla="*/ 53901 w 101718"/>
                    <a:gd name="connsiteY1" fmla="*/ 126 h 105291"/>
                    <a:gd name="connsiteX2" fmla="*/ 101718 w 101718"/>
                    <a:gd name="connsiteY2" fmla="*/ 47943 h 105291"/>
                    <a:gd name="connsiteX3" fmla="*/ 76129 w 101718"/>
                    <a:gd name="connsiteY3" fmla="*/ 105285 h 105291"/>
                    <a:gd name="connsiteX4" fmla="*/ 2911 w 101718"/>
                    <a:gd name="connsiteY4" fmla="*/ 44768 h 10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18" h="105291">
                      <a:moveTo>
                        <a:pt x="2911" y="44768"/>
                      </a:moveTo>
                      <a:cubicBezTo>
                        <a:pt x="21434" y="-1334"/>
                        <a:pt x="37433" y="-403"/>
                        <a:pt x="53901" y="126"/>
                      </a:cubicBezTo>
                      <a:cubicBezTo>
                        <a:pt x="70369" y="655"/>
                        <a:pt x="101718" y="21534"/>
                        <a:pt x="101718" y="47943"/>
                      </a:cubicBezTo>
                      <a:cubicBezTo>
                        <a:pt x="101718" y="74352"/>
                        <a:pt x="92597" y="105814"/>
                        <a:pt x="76129" y="105285"/>
                      </a:cubicBezTo>
                      <a:cubicBezTo>
                        <a:pt x="59661" y="104756"/>
                        <a:pt x="-15612" y="90870"/>
                        <a:pt x="2911" y="44768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750B6D10-53C5-D57F-96B6-2172051AD9AD}"/>
                  </a:ext>
                </a:extLst>
              </p:cNvPr>
              <p:cNvSpPr/>
              <p:nvPr/>
            </p:nvSpPr>
            <p:spPr>
              <a:xfrm>
                <a:off x="10144742" y="3706707"/>
                <a:ext cx="878447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600" kern="0">
                    <a:solidFill>
                      <a:schemeClr val="tx2"/>
                    </a:solidFill>
                    <a:latin typeface="Arial" panose="020B0604020202020204"/>
                    <a:cs typeface="Arial" pitchFamily="34" charset="0"/>
                  </a:rPr>
                  <a:t>Cervical carcinoma</a:t>
                </a:r>
                <a:endParaRPr lang="de-DE" sz="600">
                  <a:solidFill>
                    <a:schemeClr val="tx2"/>
                  </a:solidFill>
                  <a:latin typeface="Arial" panose="020B0604020202020204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9B9BD9B-8C82-4B5C-E6FA-D4026B6BA7E5}"/>
                  </a:ext>
                </a:extLst>
              </p:cNvPr>
              <p:cNvSpPr/>
              <p:nvPr/>
            </p:nvSpPr>
            <p:spPr>
              <a:xfrm>
                <a:off x="9874505" y="4166468"/>
                <a:ext cx="85089" cy="8508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BEC6752-7CBC-E151-B122-888EEAA2E171}"/>
                  </a:ext>
                </a:extLst>
              </p:cNvPr>
              <p:cNvSpPr/>
              <p:nvPr/>
            </p:nvSpPr>
            <p:spPr>
              <a:xfrm>
                <a:off x="10017184" y="4201275"/>
                <a:ext cx="85089" cy="8508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grpSp>
            <p:nvGrpSpPr>
              <p:cNvPr id="167" name="Gruppieren 166">
                <a:extLst>
                  <a:ext uri="{FF2B5EF4-FFF2-40B4-BE49-F238E27FC236}">
                    <a16:creationId xmlns:a16="http://schemas.microsoft.com/office/drawing/2014/main" id="{D0D6EE11-828E-8EDE-50EF-9EA49B0B1D03}"/>
                  </a:ext>
                </a:extLst>
              </p:cNvPr>
              <p:cNvGrpSpPr/>
              <p:nvPr/>
            </p:nvGrpSpPr>
            <p:grpSpPr>
              <a:xfrm>
                <a:off x="9880802" y="3692282"/>
                <a:ext cx="211676" cy="175558"/>
                <a:chOff x="10354466" y="5430980"/>
                <a:chExt cx="211676" cy="175558"/>
              </a:xfrm>
            </p:grpSpPr>
            <p:sp>
              <p:nvSpPr>
                <p:cNvPr id="161" name="Abgerundetes Rechteck 160">
                  <a:extLst>
                    <a:ext uri="{FF2B5EF4-FFF2-40B4-BE49-F238E27FC236}">
                      <a16:creationId xmlns:a16="http://schemas.microsoft.com/office/drawing/2014/main" id="{917387A3-50CF-B401-9919-9C74F7CA0649}"/>
                    </a:ext>
                  </a:extLst>
                </p:cNvPr>
                <p:cNvSpPr/>
                <p:nvPr/>
              </p:nvSpPr>
              <p:spPr>
                <a:xfrm rot="5400000">
                  <a:off x="10372525" y="5412921"/>
                  <a:ext cx="175558" cy="21167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06E1B82E-586F-E3DE-2717-C57BF16965C8}"/>
                    </a:ext>
                  </a:extLst>
                </p:cNvPr>
                <p:cNvSpPr/>
                <p:nvPr/>
              </p:nvSpPr>
              <p:spPr>
                <a:xfrm rot="5400000">
                  <a:off x="10416892" y="5456841"/>
                  <a:ext cx="86825" cy="123837"/>
                </a:xfrm>
                <a:custGeom>
                  <a:avLst/>
                  <a:gdLst>
                    <a:gd name="connsiteX0" fmla="*/ 0 w 95634"/>
                    <a:gd name="connsiteY0" fmla="*/ 47817 h 95634"/>
                    <a:gd name="connsiteX1" fmla="*/ 47817 w 95634"/>
                    <a:gd name="connsiteY1" fmla="*/ 0 h 95634"/>
                    <a:gd name="connsiteX2" fmla="*/ 95634 w 95634"/>
                    <a:gd name="connsiteY2" fmla="*/ 47817 h 95634"/>
                    <a:gd name="connsiteX3" fmla="*/ 47817 w 95634"/>
                    <a:gd name="connsiteY3" fmla="*/ 95634 h 95634"/>
                    <a:gd name="connsiteX4" fmla="*/ 0 w 95634"/>
                    <a:gd name="connsiteY4" fmla="*/ 47817 h 95634"/>
                    <a:gd name="connsiteX0" fmla="*/ 0 w 95634"/>
                    <a:gd name="connsiteY0" fmla="*/ 53923 h 101740"/>
                    <a:gd name="connsiteX1" fmla="*/ 47817 w 95634"/>
                    <a:gd name="connsiteY1" fmla="*/ 6106 h 101740"/>
                    <a:gd name="connsiteX2" fmla="*/ 95634 w 95634"/>
                    <a:gd name="connsiteY2" fmla="*/ 53923 h 101740"/>
                    <a:gd name="connsiteX3" fmla="*/ 47817 w 95634"/>
                    <a:gd name="connsiteY3" fmla="*/ 101740 h 101740"/>
                    <a:gd name="connsiteX4" fmla="*/ 0 w 95634"/>
                    <a:gd name="connsiteY4" fmla="*/ 53923 h 101740"/>
                    <a:gd name="connsiteX0" fmla="*/ 0 w 95634"/>
                    <a:gd name="connsiteY0" fmla="*/ 53923 h 115435"/>
                    <a:gd name="connsiteX1" fmla="*/ 47817 w 95634"/>
                    <a:gd name="connsiteY1" fmla="*/ 6106 h 115435"/>
                    <a:gd name="connsiteX2" fmla="*/ 95634 w 95634"/>
                    <a:gd name="connsiteY2" fmla="*/ 53923 h 115435"/>
                    <a:gd name="connsiteX3" fmla="*/ 47817 w 95634"/>
                    <a:gd name="connsiteY3" fmla="*/ 101740 h 115435"/>
                    <a:gd name="connsiteX4" fmla="*/ 0 w 95634"/>
                    <a:gd name="connsiteY4" fmla="*/ 53923 h 115435"/>
                    <a:gd name="connsiteX0" fmla="*/ 623 w 96259"/>
                    <a:gd name="connsiteY0" fmla="*/ 53211 h 122122"/>
                    <a:gd name="connsiteX1" fmla="*/ 48440 w 96259"/>
                    <a:gd name="connsiteY1" fmla="*/ 5394 h 122122"/>
                    <a:gd name="connsiteX2" fmla="*/ 96257 w 96259"/>
                    <a:gd name="connsiteY2" fmla="*/ 53211 h 122122"/>
                    <a:gd name="connsiteX3" fmla="*/ 70668 w 96259"/>
                    <a:gd name="connsiteY3" fmla="*/ 110553 h 122122"/>
                    <a:gd name="connsiteX4" fmla="*/ 623 w 96259"/>
                    <a:gd name="connsiteY4" fmla="*/ 53211 h 122122"/>
                    <a:gd name="connsiteX0" fmla="*/ 251 w 99058"/>
                    <a:gd name="connsiteY0" fmla="*/ 44650 h 105173"/>
                    <a:gd name="connsiteX1" fmla="*/ 51241 w 99058"/>
                    <a:gd name="connsiteY1" fmla="*/ 8 h 105173"/>
                    <a:gd name="connsiteX2" fmla="*/ 99058 w 99058"/>
                    <a:gd name="connsiteY2" fmla="*/ 47825 h 105173"/>
                    <a:gd name="connsiteX3" fmla="*/ 73469 w 99058"/>
                    <a:gd name="connsiteY3" fmla="*/ 105167 h 105173"/>
                    <a:gd name="connsiteX4" fmla="*/ 251 w 99058"/>
                    <a:gd name="connsiteY4" fmla="*/ 44650 h 105173"/>
                    <a:gd name="connsiteX0" fmla="*/ 2911 w 101718"/>
                    <a:gd name="connsiteY0" fmla="*/ 44768 h 105291"/>
                    <a:gd name="connsiteX1" fmla="*/ 53901 w 101718"/>
                    <a:gd name="connsiteY1" fmla="*/ 126 h 105291"/>
                    <a:gd name="connsiteX2" fmla="*/ 101718 w 101718"/>
                    <a:gd name="connsiteY2" fmla="*/ 47943 h 105291"/>
                    <a:gd name="connsiteX3" fmla="*/ 76129 w 101718"/>
                    <a:gd name="connsiteY3" fmla="*/ 105285 h 105291"/>
                    <a:gd name="connsiteX4" fmla="*/ 2911 w 101718"/>
                    <a:gd name="connsiteY4" fmla="*/ 44768 h 10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18" h="105291">
                      <a:moveTo>
                        <a:pt x="2911" y="44768"/>
                      </a:moveTo>
                      <a:cubicBezTo>
                        <a:pt x="21434" y="-1334"/>
                        <a:pt x="37433" y="-403"/>
                        <a:pt x="53901" y="126"/>
                      </a:cubicBezTo>
                      <a:cubicBezTo>
                        <a:pt x="70369" y="655"/>
                        <a:pt x="101718" y="21534"/>
                        <a:pt x="101718" y="47943"/>
                      </a:cubicBezTo>
                      <a:cubicBezTo>
                        <a:pt x="101718" y="74352"/>
                        <a:pt x="92597" y="105814"/>
                        <a:pt x="76129" y="105285"/>
                      </a:cubicBezTo>
                      <a:cubicBezTo>
                        <a:pt x="59661" y="104756"/>
                        <a:pt x="-15612" y="90870"/>
                        <a:pt x="2911" y="447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68" name="Gruppieren 167">
                <a:extLst>
                  <a:ext uri="{FF2B5EF4-FFF2-40B4-BE49-F238E27FC236}">
                    <a16:creationId xmlns:a16="http://schemas.microsoft.com/office/drawing/2014/main" id="{543FCC9D-695F-2D4D-1A23-6CE2035027B4}"/>
                  </a:ext>
                </a:extLst>
              </p:cNvPr>
              <p:cNvGrpSpPr/>
              <p:nvPr/>
            </p:nvGrpSpPr>
            <p:grpSpPr>
              <a:xfrm>
                <a:off x="9774409" y="3854508"/>
                <a:ext cx="211676" cy="175558"/>
                <a:chOff x="10354466" y="5430980"/>
                <a:chExt cx="211676" cy="175558"/>
              </a:xfrm>
            </p:grpSpPr>
            <p:sp>
              <p:nvSpPr>
                <p:cNvPr id="169" name="Abgerundetes Rechteck 168">
                  <a:extLst>
                    <a:ext uri="{FF2B5EF4-FFF2-40B4-BE49-F238E27FC236}">
                      <a16:creationId xmlns:a16="http://schemas.microsoft.com/office/drawing/2014/main" id="{376EE554-4ABD-F1AB-E476-7FE7436CD3F5}"/>
                    </a:ext>
                  </a:extLst>
                </p:cNvPr>
                <p:cNvSpPr/>
                <p:nvPr/>
              </p:nvSpPr>
              <p:spPr>
                <a:xfrm rot="5400000">
                  <a:off x="10372525" y="5412921"/>
                  <a:ext cx="175558" cy="21167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70" name="Oval 161">
                  <a:extLst>
                    <a:ext uri="{FF2B5EF4-FFF2-40B4-BE49-F238E27FC236}">
                      <a16:creationId xmlns:a16="http://schemas.microsoft.com/office/drawing/2014/main" id="{309EB031-9AC8-2BD2-8C63-7B7E7E2C2387}"/>
                    </a:ext>
                  </a:extLst>
                </p:cNvPr>
                <p:cNvSpPr/>
                <p:nvPr/>
              </p:nvSpPr>
              <p:spPr>
                <a:xfrm rot="5400000">
                  <a:off x="10416892" y="5456841"/>
                  <a:ext cx="86825" cy="123837"/>
                </a:xfrm>
                <a:custGeom>
                  <a:avLst/>
                  <a:gdLst>
                    <a:gd name="connsiteX0" fmla="*/ 0 w 95634"/>
                    <a:gd name="connsiteY0" fmla="*/ 47817 h 95634"/>
                    <a:gd name="connsiteX1" fmla="*/ 47817 w 95634"/>
                    <a:gd name="connsiteY1" fmla="*/ 0 h 95634"/>
                    <a:gd name="connsiteX2" fmla="*/ 95634 w 95634"/>
                    <a:gd name="connsiteY2" fmla="*/ 47817 h 95634"/>
                    <a:gd name="connsiteX3" fmla="*/ 47817 w 95634"/>
                    <a:gd name="connsiteY3" fmla="*/ 95634 h 95634"/>
                    <a:gd name="connsiteX4" fmla="*/ 0 w 95634"/>
                    <a:gd name="connsiteY4" fmla="*/ 47817 h 95634"/>
                    <a:gd name="connsiteX0" fmla="*/ 0 w 95634"/>
                    <a:gd name="connsiteY0" fmla="*/ 53923 h 101740"/>
                    <a:gd name="connsiteX1" fmla="*/ 47817 w 95634"/>
                    <a:gd name="connsiteY1" fmla="*/ 6106 h 101740"/>
                    <a:gd name="connsiteX2" fmla="*/ 95634 w 95634"/>
                    <a:gd name="connsiteY2" fmla="*/ 53923 h 101740"/>
                    <a:gd name="connsiteX3" fmla="*/ 47817 w 95634"/>
                    <a:gd name="connsiteY3" fmla="*/ 101740 h 101740"/>
                    <a:gd name="connsiteX4" fmla="*/ 0 w 95634"/>
                    <a:gd name="connsiteY4" fmla="*/ 53923 h 101740"/>
                    <a:gd name="connsiteX0" fmla="*/ 0 w 95634"/>
                    <a:gd name="connsiteY0" fmla="*/ 53923 h 115435"/>
                    <a:gd name="connsiteX1" fmla="*/ 47817 w 95634"/>
                    <a:gd name="connsiteY1" fmla="*/ 6106 h 115435"/>
                    <a:gd name="connsiteX2" fmla="*/ 95634 w 95634"/>
                    <a:gd name="connsiteY2" fmla="*/ 53923 h 115435"/>
                    <a:gd name="connsiteX3" fmla="*/ 47817 w 95634"/>
                    <a:gd name="connsiteY3" fmla="*/ 101740 h 115435"/>
                    <a:gd name="connsiteX4" fmla="*/ 0 w 95634"/>
                    <a:gd name="connsiteY4" fmla="*/ 53923 h 115435"/>
                    <a:gd name="connsiteX0" fmla="*/ 623 w 96259"/>
                    <a:gd name="connsiteY0" fmla="*/ 53211 h 122122"/>
                    <a:gd name="connsiteX1" fmla="*/ 48440 w 96259"/>
                    <a:gd name="connsiteY1" fmla="*/ 5394 h 122122"/>
                    <a:gd name="connsiteX2" fmla="*/ 96257 w 96259"/>
                    <a:gd name="connsiteY2" fmla="*/ 53211 h 122122"/>
                    <a:gd name="connsiteX3" fmla="*/ 70668 w 96259"/>
                    <a:gd name="connsiteY3" fmla="*/ 110553 h 122122"/>
                    <a:gd name="connsiteX4" fmla="*/ 623 w 96259"/>
                    <a:gd name="connsiteY4" fmla="*/ 53211 h 122122"/>
                    <a:gd name="connsiteX0" fmla="*/ 251 w 99058"/>
                    <a:gd name="connsiteY0" fmla="*/ 44650 h 105173"/>
                    <a:gd name="connsiteX1" fmla="*/ 51241 w 99058"/>
                    <a:gd name="connsiteY1" fmla="*/ 8 h 105173"/>
                    <a:gd name="connsiteX2" fmla="*/ 99058 w 99058"/>
                    <a:gd name="connsiteY2" fmla="*/ 47825 h 105173"/>
                    <a:gd name="connsiteX3" fmla="*/ 73469 w 99058"/>
                    <a:gd name="connsiteY3" fmla="*/ 105167 h 105173"/>
                    <a:gd name="connsiteX4" fmla="*/ 251 w 99058"/>
                    <a:gd name="connsiteY4" fmla="*/ 44650 h 105173"/>
                    <a:gd name="connsiteX0" fmla="*/ 2911 w 101718"/>
                    <a:gd name="connsiteY0" fmla="*/ 44768 h 105291"/>
                    <a:gd name="connsiteX1" fmla="*/ 53901 w 101718"/>
                    <a:gd name="connsiteY1" fmla="*/ 126 h 105291"/>
                    <a:gd name="connsiteX2" fmla="*/ 101718 w 101718"/>
                    <a:gd name="connsiteY2" fmla="*/ 47943 h 105291"/>
                    <a:gd name="connsiteX3" fmla="*/ 76129 w 101718"/>
                    <a:gd name="connsiteY3" fmla="*/ 105285 h 105291"/>
                    <a:gd name="connsiteX4" fmla="*/ 2911 w 101718"/>
                    <a:gd name="connsiteY4" fmla="*/ 44768 h 10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18" h="105291">
                      <a:moveTo>
                        <a:pt x="2911" y="44768"/>
                      </a:moveTo>
                      <a:cubicBezTo>
                        <a:pt x="21434" y="-1334"/>
                        <a:pt x="37433" y="-403"/>
                        <a:pt x="53901" y="126"/>
                      </a:cubicBezTo>
                      <a:cubicBezTo>
                        <a:pt x="70369" y="655"/>
                        <a:pt x="101718" y="21534"/>
                        <a:pt x="101718" y="47943"/>
                      </a:cubicBezTo>
                      <a:cubicBezTo>
                        <a:pt x="101718" y="74352"/>
                        <a:pt x="92597" y="105814"/>
                        <a:pt x="76129" y="105285"/>
                      </a:cubicBezTo>
                      <a:cubicBezTo>
                        <a:pt x="59661" y="104756"/>
                        <a:pt x="-15612" y="90870"/>
                        <a:pt x="2911" y="447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  <p:grpSp>
            <p:nvGrpSpPr>
              <p:cNvPr id="171" name="Gruppieren 170">
                <a:extLst>
                  <a:ext uri="{FF2B5EF4-FFF2-40B4-BE49-F238E27FC236}">
                    <a16:creationId xmlns:a16="http://schemas.microsoft.com/office/drawing/2014/main" id="{CAF7FFE2-FF7A-40AF-E036-F36325357069}"/>
                  </a:ext>
                </a:extLst>
              </p:cNvPr>
              <p:cNvGrpSpPr/>
              <p:nvPr/>
            </p:nvGrpSpPr>
            <p:grpSpPr>
              <a:xfrm>
                <a:off x="10038584" y="3864745"/>
                <a:ext cx="211676" cy="175558"/>
                <a:chOff x="10354466" y="5430980"/>
                <a:chExt cx="211676" cy="175558"/>
              </a:xfrm>
            </p:grpSpPr>
            <p:sp>
              <p:nvSpPr>
                <p:cNvPr id="172" name="Abgerundetes Rechteck 171">
                  <a:extLst>
                    <a:ext uri="{FF2B5EF4-FFF2-40B4-BE49-F238E27FC236}">
                      <a16:creationId xmlns:a16="http://schemas.microsoft.com/office/drawing/2014/main" id="{C12E248F-98B5-58A8-1350-78B71AA84BDB}"/>
                    </a:ext>
                  </a:extLst>
                </p:cNvPr>
                <p:cNvSpPr/>
                <p:nvPr/>
              </p:nvSpPr>
              <p:spPr>
                <a:xfrm rot="5400000">
                  <a:off x="10372525" y="5412921"/>
                  <a:ext cx="175558" cy="211676"/>
                </a:xfrm>
                <a:prstGeom prst="roundRect">
                  <a:avLst>
                    <a:gd name="adj" fmla="val 33437"/>
                  </a:avLst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173" name="Oval 161">
                  <a:extLst>
                    <a:ext uri="{FF2B5EF4-FFF2-40B4-BE49-F238E27FC236}">
                      <a16:creationId xmlns:a16="http://schemas.microsoft.com/office/drawing/2014/main" id="{80CEA626-AEB2-F40E-9A25-B99DD13A0000}"/>
                    </a:ext>
                  </a:extLst>
                </p:cNvPr>
                <p:cNvSpPr/>
                <p:nvPr/>
              </p:nvSpPr>
              <p:spPr>
                <a:xfrm rot="5400000">
                  <a:off x="10416892" y="5456841"/>
                  <a:ext cx="86825" cy="123837"/>
                </a:xfrm>
                <a:custGeom>
                  <a:avLst/>
                  <a:gdLst>
                    <a:gd name="connsiteX0" fmla="*/ 0 w 95634"/>
                    <a:gd name="connsiteY0" fmla="*/ 47817 h 95634"/>
                    <a:gd name="connsiteX1" fmla="*/ 47817 w 95634"/>
                    <a:gd name="connsiteY1" fmla="*/ 0 h 95634"/>
                    <a:gd name="connsiteX2" fmla="*/ 95634 w 95634"/>
                    <a:gd name="connsiteY2" fmla="*/ 47817 h 95634"/>
                    <a:gd name="connsiteX3" fmla="*/ 47817 w 95634"/>
                    <a:gd name="connsiteY3" fmla="*/ 95634 h 95634"/>
                    <a:gd name="connsiteX4" fmla="*/ 0 w 95634"/>
                    <a:gd name="connsiteY4" fmla="*/ 47817 h 95634"/>
                    <a:gd name="connsiteX0" fmla="*/ 0 w 95634"/>
                    <a:gd name="connsiteY0" fmla="*/ 53923 h 101740"/>
                    <a:gd name="connsiteX1" fmla="*/ 47817 w 95634"/>
                    <a:gd name="connsiteY1" fmla="*/ 6106 h 101740"/>
                    <a:gd name="connsiteX2" fmla="*/ 95634 w 95634"/>
                    <a:gd name="connsiteY2" fmla="*/ 53923 h 101740"/>
                    <a:gd name="connsiteX3" fmla="*/ 47817 w 95634"/>
                    <a:gd name="connsiteY3" fmla="*/ 101740 h 101740"/>
                    <a:gd name="connsiteX4" fmla="*/ 0 w 95634"/>
                    <a:gd name="connsiteY4" fmla="*/ 53923 h 101740"/>
                    <a:gd name="connsiteX0" fmla="*/ 0 w 95634"/>
                    <a:gd name="connsiteY0" fmla="*/ 53923 h 115435"/>
                    <a:gd name="connsiteX1" fmla="*/ 47817 w 95634"/>
                    <a:gd name="connsiteY1" fmla="*/ 6106 h 115435"/>
                    <a:gd name="connsiteX2" fmla="*/ 95634 w 95634"/>
                    <a:gd name="connsiteY2" fmla="*/ 53923 h 115435"/>
                    <a:gd name="connsiteX3" fmla="*/ 47817 w 95634"/>
                    <a:gd name="connsiteY3" fmla="*/ 101740 h 115435"/>
                    <a:gd name="connsiteX4" fmla="*/ 0 w 95634"/>
                    <a:gd name="connsiteY4" fmla="*/ 53923 h 115435"/>
                    <a:gd name="connsiteX0" fmla="*/ 623 w 96259"/>
                    <a:gd name="connsiteY0" fmla="*/ 53211 h 122122"/>
                    <a:gd name="connsiteX1" fmla="*/ 48440 w 96259"/>
                    <a:gd name="connsiteY1" fmla="*/ 5394 h 122122"/>
                    <a:gd name="connsiteX2" fmla="*/ 96257 w 96259"/>
                    <a:gd name="connsiteY2" fmla="*/ 53211 h 122122"/>
                    <a:gd name="connsiteX3" fmla="*/ 70668 w 96259"/>
                    <a:gd name="connsiteY3" fmla="*/ 110553 h 122122"/>
                    <a:gd name="connsiteX4" fmla="*/ 623 w 96259"/>
                    <a:gd name="connsiteY4" fmla="*/ 53211 h 122122"/>
                    <a:gd name="connsiteX0" fmla="*/ 251 w 99058"/>
                    <a:gd name="connsiteY0" fmla="*/ 44650 h 105173"/>
                    <a:gd name="connsiteX1" fmla="*/ 51241 w 99058"/>
                    <a:gd name="connsiteY1" fmla="*/ 8 h 105173"/>
                    <a:gd name="connsiteX2" fmla="*/ 99058 w 99058"/>
                    <a:gd name="connsiteY2" fmla="*/ 47825 h 105173"/>
                    <a:gd name="connsiteX3" fmla="*/ 73469 w 99058"/>
                    <a:gd name="connsiteY3" fmla="*/ 105167 h 105173"/>
                    <a:gd name="connsiteX4" fmla="*/ 251 w 99058"/>
                    <a:gd name="connsiteY4" fmla="*/ 44650 h 105173"/>
                    <a:gd name="connsiteX0" fmla="*/ 2911 w 101718"/>
                    <a:gd name="connsiteY0" fmla="*/ 44768 h 105291"/>
                    <a:gd name="connsiteX1" fmla="*/ 53901 w 101718"/>
                    <a:gd name="connsiteY1" fmla="*/ 126 h 105291"/>
                    <a:gd name="connsiteX2" fmla="*/ 101718 w 101718"/>
                    <a:gd name="connsiteY2" fmla="*/ 47943 h 105291"/>
                    <a:gd name="connsiteX3" fmla="*/ 76129 w 101718"/>
                    <a:gd name="connsiteY3" fmla="*/ 105285 h 105291"/>
                    <a:gd name="connsiteX4" fmla="*/ 2911 w 101718"/>
                    <a:gd name="connsiteY4" fmla="*/ 44768 h 10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18" h="105291">
                      <a:moveTo>
                        <a:pt x="2911" y="44768"/>
                      </a:moveTo>
                      <a:cubicBezTo>
                        <a:pt x="21434" y="-1334"/>
                        <a:pt x="37433" y="-403"/>
                        <a:pt x="53901" y="126"/>
                      </a:cubicBezTo>
                      <a:cubicBezTo>
                        <a:pt x="70369" y="655"/>
                        <a:pt x="101718" y="21534"/>
                        <a:pt x="101718" y="47943"/>
                      </a:cubicBezTo>
                      <a:cubicBezTo>
                        <a:pt x="101718" y="74352"/>
                        <a:pt x="92597" y="105814"/>
                        <a:pt x="76129" y="105285"/>
                      </a:cubicBezTo>
                      <a:cubicBezTo>
                        <a:pt x="59661" y="104756"/>
                        <a:pt x="-15612" y="90870"/>
                        <a:pt x="2911" y="447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013"/>
                </a:p>
              </p:txBody>
            </p:sp>
          </p:grpSp>
        </p:grpSp>
      </p:grp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95C3CB5B-DACE-4DFB-8E7E-87C29DFEC7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952258" y="4735602"/>
            <a:ext cx="5742911" cy="273844"/>
          </a:xfrm>
        </p:spPr>
        <p:txBody>
          <a:bodyPr/>
          <a:lstStyle/>
          <a:p>
            <a:r>
              <a:rPr lang="en-GB" baseline="30000" dirty="0"/>
              <a:t>1</a:t>
            </a:r>
            <a:r>
              <a:rPr lang="en-GB" dirty="0"/>
              <a:t>Einstein et al.</a:t>
            </a:r>
            <a:r>
              <a:rPr lang="en-GB" i="1" dirty="0"/>
              <a:t> Lancet Inf Dis </a:t>
            </a:r>
            <a:r>
              <a:rPr lang="en-GB" dirty="0"/>
              <a:t>2009. </a:t>
            </a:r>
            <a:r>
              <a:rPr lang="en-GB" baseline="30000" dirty="0"/>
              <a:t>2</a:t>
            </a:r>
            <a:r>
              <a:rPr lang="en-GB" dirty="0"/>
              <a:t>Hung et al. </a:t>
            </a:r>
            <a:r>
              <a:rPr lang="en-GB" i="1" dirty="0"/>
              <a:t>Expert</a:t>
            </a:r>
            <a:r>
              <a:rPr lang="en-GB" dirty="0"/>
              <a:t> </a:t>
            </a:r>
            <a:r>
              <a:rPr lang="en-GB" i="1" dirty="0" err="1"/>
              <a:t>Opin</a:t>
            </a:r>
            <a:r>
              <a:rPr lang="en-GB" i="1" dirty="0"/>
              <a:t> </a:t>
            </a:r>
            <a:r>
              <a:rPr lang="en-GB" i="1" dirty="0" err="1"/>
              <a:t>Biol</a:t>
            </a:r>
            <a:r>
              <a:rPr lang="en-GB" i="1" dirty="0"/>
              <a:t> </a:t>
            </a:r>
            <a:r>
              <a:rPr lang="en-GB" i="1" dirty="0" err="1"/>
              <a:t>Ther</a:t>
            </a:r>
            <a:r>
              <a:rPr lang="en-GB" i="1" dirty="0"/>
              <a:t>.</a:t>
            </a:r>
            <a:r>
              <a:rPr lang="en-GB" dirty="0"/>
              <a:t> 2008.</a:t>
            </a: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521493" y="2634594"/>
            <a:ext cx="457002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altLang="de-DE" sz="1350" b="1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Vaccines</a:t>
            </a:r>
          </a:p>
          <a:p>
            <a:pPr marL="132160" indent="-132160" eaLnBrk="1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US" altLang="de-DE" sz="1200" b="1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Goal: </a:t>
            </a:r>
            <a:br>
              <a:rPr lang="en-US" altLang="de-DE" sz="1200" b="1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</a:br>
            <a:r>
              <a:rPr lang="en-US" altLang="de-DE" sz="1200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Elimination of HPV induced lesions via activation of </a:t>
            </a:r>
            <a:br>
              <a:rPr lang="en-US" altLang="de-DE" sz="1200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</a:br>
            <a:r>
              <a:rPr lang="en-US" altLang="de-DE" sz="1200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T-cell immune response against HPV infected cells</a:t>
            </a:r>
            <a:endParaRPr lang="en-US" altLang="de-DE" sz="1200" b="1" kern="0" noProof="1">
              <a:solidFill>
                <a:schemeClr val="tx2"/>
              </a:solidFill>
              <a:latin typeface="Arial" panose="020B0604020202020204"/>
              <a:cs typeface="Arial" pitchFamily="34" charset="0"/>
            </a:endParaRPr>
          </a:p>
          <a:p>
            <a:pPr marL="132160" indent="-132160" eaLnBrk="1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US" altLang="de-DE" sz="1200" b="1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Principle: </a:t>
            </a:r>
            <a:br>
              <a:rPr lang="en-US" altLang="de-DE" sz="1200" b="1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</a:br>
            <a:r>
              <a:rPr lang="en-US" altLang="de-DE" sz="1200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Induction of specific T-cell response against HPV E6/E7 </a:t>
            </a:r>
            <a:br>
              <a:rPr lang="en-US" altLang="de-DE" sz="1200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</a:br>
            <a:r>
              <a:rPr lang="en-US" altLang="de-DE" sz="1200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epitopes presented by tumor/dysplastic cells</a:t>
            </a:r>
            <a:endParaRPr lang="en-US" altLang="de-DE" sz="1200" b="1" kern="0" noProof="1">
              <a:solidFill>
                <a:schemeClr val="tx2"/>
              </a:solidFill>
              <a:latin typeface="Arial" panose="020B0604020202020204"/>
              <a:cs typeface="Arial" pitchFamily="34" charset="0"/>
            </a:endParaRPr>
          </a:p>
          <a:p>
            <a:pPr marL="132160" indent="-132160" eaLnBrk="1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US" altLang="de-DE" sz="1200" b="1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Various different approaches </a:t>
            </a:r>
            <a:br>
              <a:rPr lang="en-US" altLang="de-DE" sz="1200" b="1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</a:br>
            <a:r>
              <a:rPr lang="en-US" altLang="de-DE" sz="1200" kern="0" noProof="1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(peptids/protein-based, DNA based, cellular approach)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521494" y="1018598"/>
            <a:ext cx="4680731" cy="14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altLang="de-DE" sz="1350" b="1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Background</a:t>
            </a:r>
          </a:p>
          <a:p>
            <a:pPr marL="132160" indent="-132160" eaLnBrk="1" hangingPunct="1">
              <a:spcBef>
                <a:spcPts val="0"/>
              </a:spcBef>
              <a:defRPr/>
            </a:pPr>
            <a:r>
              <a:rPr lang="en-US" altLang="de-DE" sz="1200" b="1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HPV evades the immune system</a:t>
            </a:r>
          </a:p>
          <a:p>
            <a:pPr marL="272654" lvl="1" indent="-133350" eaLnBrk="1" hangingPunct="1">
              <a:spcBef>
                <a:spcPts val="0"/>
              </a:spcBef>
              <a:buFontTx/>
              <a:buChar char="-"/>
              <a:defRPr/>
            </a:pPr>
            <a:r>
              <a:rPr lang="en-US" altLang="de-DE" sz="1200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Low levels of viral protein</a:t>
            </a:r>
          </a:p>
          <a:p>
            <a:pPr marL="272654" lvl="1" indent="-133350" eaLnBrk="1" hangingPunct="1">
              <a:spcBef>
                <a:spcPts val="0"/>
              </a:spcBef>
              <a:buFontTx/>
              <a:buChar char="-"/>
              <a:defRPr/>
            </a:pPr>
            <a:r>
              <a:rPr lang="en-US" altLang="de-DE" sz="1200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Replicates without cell death and resulting in </a:t>
            </a:r>
            <a:br>
              <a:rPr lang="en-US" altLang="de-DE" sz="1200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</a:br>
            <a:r>
              <a:rPr lang="en-US" altLang="de-DE" sz="1200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pro-inflammatory mechanisms</a:t>
            </a:r>
          </a:p>
          <a:p>
            <a:pPr marL="272654" lvl="1" indent="-133350" eaLnBrk="1" hangingPunct="1">
              <a:spcBef>
                <a:spcPts val="0"/>
              </a:spcBef>
              <a:spcAft>
                <a:spcPts val="450"/>
              </a:spcAft>
              <a:buFontTx/>
              <a:buChar char="-"/>
              <a:defRPr/>
            </a:pPr>
            <a:r>
              <a:rPr lang="en-US" altLang="de-DE" sz="1200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HPV replication occurs in an immunologically isolated site</a:t>
            </a:r>
          </a:p>
          <a:p>
            <a:pPr marL="132160" indent="-132160" eaLnBrk="1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US" altLang="de-DE" sz="1200" b="1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Little activation of adaptive immunity by natural infection</a:t>
            </a:r>
            <a:endParaRPr lang="de-DE" altLang="de-DE" sz="1200" b="1" kern="0" dirty="0">
              <a:solidFill>
                <a:schemeClr val="tx2"/>
              </a:solidFill>
              <a:latin typeface="Arial" panose="020B0604020202020204"/>
              <a:cs typeface="Arial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6260C8A-42F2-0043-802F-FA749B2AEEC4}"/>
              </a:ext>
            </a:extLst>
          </p:cNvPr>
          <p:cNvSpPr txBox="1"/>
          <p:nvPr/>
        </p:nvSpPr>
        <p:spPr>
          <a:xfrm>
            <a:off x="5338338" y="1283994"/>
            <a:ext cx="3138680" cy="16158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de-DE" sz="1050" b="1" kern="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Therapeutic HPV vaccines and HPV progression</a:t>
            </a:r>
            <a:r>
              <a:rPr lang="en-US" altLang="de-DE" sz="1050" b="1" kern="0" baseline="30000" dirty="0">
                <a:solidFill>
                  <a:schemeClr val="tx2"/>
                </a:solidFill>
                <a:latin typeface="Arial" panose="020B0604020202020204"/>
                <a:cs typeface="Arial" pitchFamily="34" charset="0"/>
              </a:rPr>
              <a:t>2</a:t>
            </a:r>
            <a:endParaRPr lang="en-GB" sz="1050" b="1" kern="0" baseline="30000" dirty="0">
              <a:solidFill>
                <a:schemeClr val="tx2"/>
              </a:solidFill>
              <a:latin typeface="Arial" panose="020B0604020202020204"/>
              <a:cs typeface="Arial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2CFB8AB-5DF9-9994-7B96-289CE8F4D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43" y="128051"/>
            <a:ext cx="8154592" cy="670838"/>
          </a:xfrm>
        </p:spPr>
        <p:txBody>
          <a:bodyPr/>
          <a:lstStyle/>
          <a:p>
            <a:r>
              <a:rPr lang="de-DE" noProof="1"/>
              <a:t>Therapeutic HPV vaccines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CC9EA4FE-CE26-89E4-3FEA-45A684705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2FA36E-FA80-B34E-B27F-652B2FE2F09B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41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C5242-240F-8119-91C2-1D7B6BE5E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7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bdélník 1">
            <a:extLst>
              <a:ext uri="{FF2B5EF4-FFF2-40B4-BE49-F238E27FC236}">
                <a16:creationId xmlns:a16="http://schemas.microsoft.com/office/drawing/2014/main" id="{BACD4288-68FD-659D-120B-F1586114FDC6}"/>
              </a:ext>
            </a:extLst>
          </p:cNvPr>
          <p:cNvSpPr/>
          <p:nvPr/>
        </p:nvSpPr>
        <p:spPr>
          <a:xfrm>
            <a:off x="1523999" y="849963"/>
            <a:ext cx="5462851" cy="2863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cs-CZ" sz="4400" spc="-1" dirty="0" err="1">
                <a:solidFill>
                  <a:srgbClr val="FFFFFF"/>
                </a:solidFill>
                <a:latin typeface="Tw Cen MT"/>
                <a:ea typeface="DejaVu Sans"/>
              </a:rPr>
              <a:t>Stage</a:t>
            </a:r>
            <a:r>
              <a:rPr lang="cs-CZ" sz="4400" spc="-1" dirty="0">
                <a:solidFill>
                  <a:srgbClr val="FFFFFF"/>
                </a:solidFill>
                <a:latin typeface="Tw Cen MT"/>
                <a:ea typeface="DejaVu Sans"/>
              </a:rPr>
              <a:t> IA – IIA – (IIB) </a:t>
            </a:r>
            <a:endParaRPr lang="en-GB" sz="44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en-GB" sz="44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cs-CZ" sz="4400" spc="-1" dirty="0">
                <a:solidFill>
                  <a:srgbClr val="FFFFFF"/>
                </a:solidFill>
                <a:latin typeface="Tw Cen MT"/>
                <a:ea typeface="DejaVu Sans"/>
              </a:rPr>
              <a:t>RADICAL   SURGERY </a:t>
            </a:r>
            <a:endParaRPr lang="en-GB" sz="44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en-GB" sz="2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87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Obdélník 2">
            <a:extLst>
              <a:ext uri="{FF2B5EF4-FFF2-40B4-BE49-F238E27FC236}">
                <a16:creationId xmlns:a16="http://schemas.microsoft.com/office/drawing/2014/main" id="{5CFC7C5D-B8E5-AA13-16A9-322A00D32CD2}"/>
              </a:ext>
            </a:extLst>
          </p:cNvPr>
          <p:cNvSpPr/>
          <p:nvPr/>
        </p:nvSpPr>
        <p:spPr>
          <a:xfrm>
            <a:off x="4436009" y="898915"/>
            <a:ext cx="3590391" cy="29533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cs-CZ" sz="2800" spc="-1">
                <a:solidFill>
                  <a:srgbClr val="FFFFFF"/>
                </a:solidFill>
                <a:latin typeface="Tw Cen MT"/>
                <a:ea typeface="DejaVu Sans"/>
              </a:rPr>
              <a:t>Stage IA – IIA – (IIB) </a:t>
            </a:r>
            <a:endParaRPr lang="en-GB" sz="2800" spc="-1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en-GB" sz="28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cs-CZ" sz="2800" spc="-1">
                <a:solidFill>
                  <a:srgbClr val="FFFFFF"/>
                </a:solidFill>
                <a:latin typeface="Tw Cen MT"/>
                <a:ea typeface="DejaVu Sans"/>
              </a:rPr>
              <a:t>RADICAL   SURGERY </a:t>
            </a:r>
            <a:endParaRPr lang="en-GB" sz="2800" spc="-1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en-GB" sz="1400" spc="-1">
              <a:latin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3340666-11B0-0454-8CE6-2E725474FE03}"/>
              </a:ext>
            </a:extLst>
          </p:cNvPr>
          <p:cNvSpPr/>
          <p:nvPr/>
        </p:nvSpPr>
        <p:spPr>
          <a:xfrm>
            <a:off x="860665" y="1172413"/>
            <a:ext cx="2657440" cy="23371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SLN instead of PLND </a:t>
            </a:r>
            <a:endParaRPr lang="en-GB" sz="1600" spc="-1" dirty="0">
              <a:latin typeface="Calibri"/>
            </a:endParaRPr>
          </a:p>
          <a:p>
            <a:pPr algn="r">
              <a:tabLst>
                <a:tab pos="0" algn="l"/>
              </a:tabLst>
            </a:pPr>
            <a:endParaRPr lang="en-GB" sz="1600" spc="-1" dirty="0">
              <a:latin typeface="Calibri"/>
            </a:endParaRPr>
          </a:p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Abandoning LN staging </a:t>
            </a:r>
            <a:endParaRPr lang="en-GB" sz="1600" spc="-1" dirty="0">
              <a:latin typeface="Calibri"/>
            </a:endParaRPr>
          </a:p>
          <a:p>
            <a:pPr algn="r">
              <a:tabLst>
                <a:tab pos="0" algn="l"/>
              </a:tabLst>
            </a:pPr>
            <a:endParaRPr lang="en-GB" sz="1600" spc="-1" dirty="0">
              <a:latin typeface="Calibri"/>
            </a:endParaRPr>
          </a:p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Abandoning </a:t>
            </a:r>
            <a:r>
              <a:rPr lang="en-GB" sz="1600" spc="-1" dirty="0" err="1">
                <a:solidFill>
                  <a:srgbClr val="000000"/>
                </a:solidFill>
                <a:latin typeface="Calibri"/>
                <a:ea typeface="DejaVu Sans"/>
              </a:rPr>
              <a:t>parametrectomy</a:t>
            </a:r>
            <a:endParaRPr lang="en-GB" sz="1600" spc="-1" dirty="0">
              <a:latin typeface="Calibri"/>
            </a:endParaRPr>
          </a:p>
          <a:p>
            <a:pPr algn="r">
              <a:tabLst>
                <a:tab pos="0" algn="l"/>
              </a:tabLst>
            </a:pPr>
            <a:endParaRPr lang="en-GB" sz="1600" spc="-1" dirty="0">
              <a:latin typeface="Calibri"/>
            </a:endParaRPr>
          </a:p>
          <a:p>
            <a:pPr algn="r"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Calibri"/>
                <a:ea typeface="DejaVu Sans"/>
              </a:rPr>
              <a:t>Cone instead of Radical trachelectomy</a:t>
            </a:r>
            <a:endParaRPr lang="en-GB" sz="1600" spc="-1" dirty="0">
              <a:latin typeface="Arial"/>
            </a:endParaRPr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84CBE4F0-768E-6DB9-A9C0-94833FF3D651}"/>
              </a:ext>
            </a:extLst>
          </p:cNvPr>
          <p:cNvSpPr/>
          <p:nvPr/>
        </p:nvSpPr>
        <p:spPr>
          <a:xfrm>
            <a:off x="3739457" y="1061576"/>
            <a:ext cx="475200" cy="24480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9237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E03DD0F-D2E4-9D70-C523-679B56ED09D5}"/>
              </a:ext>
            </a:extLst>
          </p:cNvPr>
          <p:cNvSpPr txBox="1">
            <a:spLocks/>
          </p:cNvSpPr>
          <p:nvPr/>
        </p:nvSpPr>
        <p:spPr>
          <a:xfrm>
            <a:off x="381013" y="16902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457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cap="all" dirty="0">
                <a:latin typeface="Calibri" panose="020F0502020204030204"/>
                <a:ea typeface="+mn-ea"/>
              </a:rPr>
              <a:t>De-</a:t>
            </a:r>
            <a:r>
              <a:rPr lang="cs-CZ" sz="2800" b="1" cap="all" dirty="0" err="1">
                <a:latin typeface="Calibri" panose="020F0502020204030204"/>
                <a:ea typeface="+mn-ea"/>
              </a:rPr>
              <a:t>escalation</a:t>
            </a:r>
            <a:r>
              <a:rPr lang="cs-CZ" sz="2800" b="1" cap="all" dirty="0">
                <a:latin typeface="Calibri" panose="020F0502020204030204"/>
                <a:ea typeface="+mn-ea"/>
              </a:rPr>
              <a:t> </a:t>
            </a:r>
            <a:r>
              <a:rPr lang="cs-CZ" sz="2800" b="1" cap="all" dirty="0" err="1">
                <a:latin typeface="Calibri" panose="020F0502020204030204"/>
                <a:ea typeface="+mn-ea"/>
              </a:rPr>
              <a:t>trends</a:t>
            </a:r>
            <a:endParaRPr lang="en-US" sz="2800" b="1" cap="all" dirty="0">
              <a:latin typeface="Calibri" panose="020F0502020204030204"/>
              <a:ea typeface="+mn-ea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8E4D5DD-56EB-4F4B-D352-1DBB51EF496C}"/>
              </a:ext>
            </a:extLst>
          </p:cNvPr>
          <p:cNvSpPr txBox="1">
            <a:spLocks/>
          </p:cNvSpPr>
          <p:nvPr/>
        </p:nvSpPr>
        <p:spPr>
          <a:xfrm>
            <a:off x="367118" y="1278803"/>
            <a:ext cx="8409764" cy="1953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/>
              <a:t> 	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err="1">
                <a:solidFill>
                  <a:srgbClr val="E10454"/>
                </a:solidFill>
              </a:rPr>
              <a:t>Only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conisation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without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lymphadenectomy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or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radical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hysterectomy</a:t>
            </a:r>
            <a:r>
              <a:rPr lang="cs-CZ" sz="2400" dirty="0">
                <a:solidFill>
                  <a:srgbClr val="E10454"/>
                </a:solidFill>
              </a:rPr>
              <a:t> in very </a:t>
            </a:r>
            <a:r>
              <a:rPr lang="cs-CZ" sz="2400" dirty="0" err="1">
                <a:solidFill>
                  <a:srgbClr val="E10454"/>
                </a:solidFill>
              </a:rPr>
              <a:t>small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  <a:r>
              <a:rPr lang="cs-CZ" sz="2400" dirty="0" err="1">
                <a:solidFill>
                  <a:srgbClr val="E10454"/>
                </a:solidFill>
              </a:rPr>
              <a:t>tumors</a:t>
            </a:r>
            <a:r>
              <a:rPr lang="cs-CZ" sz="2400" dirty="0">
                <a:solidFill>
                  <a:srgbClr val="E10454"/>
                </a:solidFill>
              </a:rPr>
              <a:t> 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6719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CD21D-A082-C0E8-F073-0A8813D0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13" y="-17194"/>
            <a:ext cx="8229600" cy="857250"/>
          </a:xfrm>
        </p:spPr>
        <p:txBody>
          <a:bodyPr>
            <a:normAutofit/>
          </a:bodyPr>
          <a:lstStyle/>
          <a:p>
            <a:r>
              <a:rPr lang="cs-CZ" altLang="en-US" sz="2400" dirty="0"/>
              <a:t>ESGO </a:t>
            </a:r>
            <a:r>
              <a:rPr lang="cs-CZ" altLang="en-US" sz="2400" dirty="0" err="1"/>
              <a:t>survey</a:t>
            </a:r>
            <a:r>
              <a:rPr lang="cs-CZ" altLang="en-US" sz="2400" dirty="0"/>
              <a:t> 2017 vs 2021</a:t>
            </a:r>
            <a:endParaRPr lang="en-GB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Zástupný text 1">
            <a:extLst>
              <a:ext uri="{FF2B5EF4-FFF2-40B4-BE49-F238E27FC236}">
                <a16:creationId xmlns:a16="http://schemas.microsoft.com/office/drawing/2014/main" id="{9CF7292F-FF3A-4F9F-A5F1-B731384D52F7}"/>
              </a:ext>
            </a:extLst>
          </p:cNvPr>
          <p:cNvSpPr txBox="1">
            <a:spLocks/>
          </p:cNvSpPr>
          <p:nvPr/>
        </p:nvSpPr>
        <p:spPr>
          <a:xfrm>
            <a:off x="417622" y="972218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/>
              <a:t>Management of stage IA2 / LVSI negative </a:t>
            </a:r>
            <a:r>
              <a:rPr lang="cs-CZ" sz="1800" b="1"/>
              <a:t>– </a:t>
            </a:r>
            <a:r>
              <a:rPr lang="en-US" sz="1800" b="1" u="sng"/>
              <a:t>lymph</a:t>
            </a:r>
            <a:r>
              <a:rPr lang="cs-CZ" sz="1800" b="1" u="sng"/>
              <a:t> </a:t>
            </a:r>
            <a:r>
              <a:rPr lang="en-US" sz="1800" b="1" u="sng"/>
              <a:t>node dissection </a:t>
            </a:r>
            <a:endParaRPr lang="en-US" sz="1800" b="1" u="sng" dirty="0"/>
          </a:p>
        </p:txBody>
      </p:sp>
      <p:sp>
        <p:nvSpPr>
          <p:cNvPr id="6" name="Zástupný text 1">
            <a:extLst>
              <a:ext uri="{FF2B5EF4-FFF2-40B4-BE49-F238E27FC236}">
                <a16:creationId xmlns:a16="http://schemas.microsoft.com/office/drawing/2014/main" id="{41F69454-2358-CF02-1431-9F493535BC65}"/>
              </a:ext>
            </a:extLst>
          </p:cNvPr>
          <p:cNvSpPr txBox="1">
            <a:spLocks/>
          </p:cNvSpPr>
          <p:nvPr/>
        </p:nvSpPr>
        <p:spPr>
          <a:xfrm>
            <a:off x="805699" y="2197576"/>
            <a:ext cx="8409764" cy="3563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800" b="1" u="sng" dirty="0"/>
          </a:p>
        </p:txBody>
      </p:sp>
      <p:graphicFrame>
        <p:nvGraphicFramePr>
          <p:cNvPr id="8" name="Chart 10">
            <a:extLst>
              <a:ext uri="{FF2B5EF4-FFF2-40B4-BE49-F238E27FC236}">
                <a16:creationId xmlns:a16="http://schemas.microsoft.com/office/drawing/2014/main" id="{F7DF6F87-2007-DDC0-FAAA-73AE06B7A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9382124"/>
              </p:ext>
            </p:extLst>
          </p:nvPr>
        </p:nvGraphicFramePr>
        <p:xfrm>
          <a:off x="278150" y="1685255"/>
          <a:ext cx="4157433" cy="2564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4D67B312-EA61-F357-1B98-BDAD33D160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" t="1805" r="2011" b="1784"/>
          <a:stretch/>
        </p:blipFill>
        <p:spPr>
          <a:xfrm>
            <a:off x="4629622" y="1685255"/>
            <a:ext cx="4197764" cy="250533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473C39A-89C3-2557-3A1F-981C2107B3D3}"/>
              </a:ext>
            </a:extLst>
          </p:cNvPr>
          <p:cNvSpPr txBox="1"/>
          <p:nvPr/>
        </p:nvSpPr>
        <p:spPr>
          <a:xfrm>
            <a:off x="1420008" y="1560339"/>
            <a:ext cx="107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i="0" u="none" strike="noStrike" kern="1200" baseline="0" dirty="0">
                <a:solidFill>
                  <a:srgbClr val="E83B7A"/>
                </a:solidFill>
                <a:ea typeface="+mn-ea"/>
                <a:cs typeface="Arial Narrow"/>
              </a:rPr>
              <a:t>2017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D3C4C3-AF70-A67A-25E7-9C1458F779E9}"/>
              </a:ext>
            </a:extLst>
          </p:cNvPr>
          <p:cNvSpPr txBox="1"/>
          <p:nvPr/>
        </p:nvSpPr>
        <p:spPr>
          <a:xfrm>
            <a:off x="5702907" y="1527524"/>
            <a:ext cx="107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i="0" u="none" strike="noStrike" kern="1200" baseline="0" dirty="0">
                <a:solidFill>
                  <a:srgbClr val="E83B7A"/>
                </a:solidFill>
                <a:ea typeface="+mn-ea"/>
                <a:cs typeface="Arial Narrow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13652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8F1095A-E6AB-D353-7869-09EE949752A4}"/>
              </a:ext>
            </a:extLst>
          </p:cNvPr>
          <p:cNvSpPr txBox="1">
            <a:spLocks/>
          </p:cNvSpPr>
          <p:nvPr/>
        </p:nvSpPr>
        <p:spPr>
          <a:xfrm>
            <a:off x="381013" y="-171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C1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400" b="1" dirty="0"/>
              <a:t>ESGO-ESTRO-ESP Cervical cancer Guidelines (2023) </a:t>
            </a:r>
            <a:br>
              <a:rPr lang="en-GB" sz="2400" b="1" dirty="0"/>
            </a:br>
            <a:r>
              <a:rPr lang="en-GB" sz="2400" b="1" dirty="0"/>
              <a:t>LN staging </a:t>
            </a:r>
            <a:endParaRPr lang="de-DE" sz="2400" dirty="0"/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1A51F7D9-8BBC-D398-E7F2-DD3AA1CB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DE3C11DC-17DD-4B27-37DE-F6A62B0D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7" y="927647"/>
            <a:ext cx="8597352" cy="3483054"/>
          </a:xfrm>
          <a:prstGeom prst="rect">
            <a:avLst/>
          </a:prstGeom>
        </p:spPr>
      </p:pic>
      <p:sp>
        <p:nvSpPr>
          <p:cNvPr id="40" name="TextovéPole 39">
            <a:extLst>
              <a:ext uri="{FF2B5EF4-FFF2-40B4-BE49-F238E27FC236}">
                <a16:creationId xmlns:a16="http://schemas.microsoft.com/office/drawing/2014/main" id="{7775C036-70A1-5258-0A36-EE0D4D6FB137}"/>
              </a:ext>
            </a:extLst>
          </p:cNvPr>
          <p:cNvSpPr txBox="1"/>
          <p:nvPr/>
        </p:nvSpPr>
        <p:spPr>
          <a:xfrm>
            <a:off x="4957754" y="4821591"/>
            <a:ext cx="2930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BlinkMacSystemFont"/>
              </a:rPr>
              <a:t>Int J </a:t>
            </a:r>
            <a:r>
              <a:rPr lang="en-US" sz="1100" i="1" dirty="0" err="1">
                <a:solidFill>
                  <a:schemeClr val="bg1"/>
                </a:solidFill>
                <a:latin typeface="BlinkMacSystemFont"/>
              </a:rPr>
              <a:t>Gynecol</a:t>
            </a:r>
            <a:r>
              <a:rPr lang="en-US" sz="1100" i="1" dirty="0">
                <a:solidFill>
                  <a:schemeClr val="bg1"/>
                </a:solidFill>
                <a:latin typeface="BlinkMacSystemFont"/>
              </a:rPr>
              <a:t> Cancer. 2023 May 1;33(5):649-666</a:t>
            </a:r>
            <a:endParaRPr lang="cs-CZ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7272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7369e-e7c7-4045-b13a-78817f416b97" xsi:nil="true"/>
    <lcf76f155ced4ddcb4097134ff3c332f xmlns="f8bf55b1-e220-4569-aaaa-42d596d38fa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2844D80B64CC45893F4BFB582FD133" ma:contentTypeVersion="18" ma:contentTypeDescription="Vytvoří nový dokument" ma:contentTypeScope="" ma:versionID="583b6aac397c36baaaf9d1f132e4f01f">
  <xsd:schema xmlns:xsd="http://www.w3.org/2001/XMLSchema" xmlns:xs="http://www.w3.org/2001/XMLSchema" xmlns:p="http://schemas.microsoft.com/office/2006/metadata/properties" xmlns:ns2="f8bf55b1-e220-4569-aaaa-42d596d38fa0" xmlns:ns3="5867369e-e7c7-4045-b13a-78817f416b97" targetNamespace="http://schemas.microsoft.com/office/2006/metadata/properties" ma:root="true" ma:fieldsID="7d360885ef557b1432f3caf30a202146" ns2:_="" ns3:_="">
    <xsd:import namespace="f8bf55b1-e220-4569-aaaa-42d596d38fa0"/>
    <xsd:import namespace="5867369e-e7c7-4045-b13a-78817f416b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bf55b1-e220-4569-aaaa-42d596d38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3ead9389-cb8d-4998-8b01-4dda24318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7369e-e7c7-4045-b13a-78817f416b9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11e6fb-8aa5-4496-9511-3ae1e834aa04}" ma:internalName="TaxCatchAll" ma:showField="CatchAllData" ma:web="5867369e-e7c7-4045-b13a-78817f416b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65D07E-C710-42AA-8619-D3F4578CF638}">
  <ds:schemaRefs>
    <ds:schemaRef ds:uri="http://schemas.microsoft.com/office/2006/metadata/properties"/>
    <ds:schemaRef ds:uri="http://schemas.microsoft.com/office/infopath/2007/PartnerControls"/>
    <ds:schemaRef ds:uri="8cce29ee-e15c-48d3-82ce-ba4722b44f7d"/>
    <ds:schemaRef ds:uri="85978c5f-7ba0-4905-bfe4-177c3f569d7f"/>
    <ds:schemaRef ds:uri="5867369e-e7c7-4045-b13a-78817f416b97"/>
    <ds:schemaRef ds:uri="f8bf55b1-e220-4569-aaaa-42d596d38fa0"/>
  </ds:schemaRefs>
</ds:datastoreItem>
</file>

<file path=customXml/itemProps2.xml><?xml version="1.0" encoding="utf-8"?>
<ds:datastoreItem xmlns:ds="http://schemas.openxmlformats.org/officeDocument/2006/customXml" ds:itemID="{0F5E5012-6902-4464-BE17-4C4AAF1C73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bf55b1-e220-4569-aaaa-42d596d38fa0"/>
    <ds:schemaRef ds:uri="5867369e-e7c7-4045-b13a-78817f416b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E3708A-7308-4340-AF1C-0649FA0EFF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3032</TotalTime>
  <Words>2326</Words>
  <Application>Microsoft Office PowerPoint</Application>
  <PresentationFormat>Předvádění na obrazovce (16:9)</PresentationFormat>
  <Paragraphs>485</Paragraphs>
  <Slides>45</Slides>
  <Notes>3</Notes>
  <HiddenSlides>0</HiddenSlides>
  <MMClips>1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61" baseType="lpstr">
      <vt:lpstr>MS PGothic</vt:lpstr>
      <vt:lpstr>Arial</vt:lpstr>
      <vt:lpstr>Arial Narrow</vt:lpstr>
      <vt:lpstr>BlinkMacSystemFont</vt:lpstr>
      <vt:lpstr>Calibri</vt:lpstr>
      <vt:lpstr>Frutiger</vt:lpstr>
      <vt:lpstr>Frutiger-Light</vt:lpstr>
      <vt:lpstr>Noto Sans Symbols</vt:lpstr>
      <vt:lpstr>Symbol</vt:lpstr>
      <vt:lpstr>Times New Roman</vt:lpstr>
      <vt:lpstr>Trebuchet MS</vt:lpstr>
      <vt:lpstr>Tw Cen MT</vt:lpstr>
      <vt:lpstr>Verdana</vt:lpstr>
      <vt:lpstr>Verdana Pro</vt:lpstr>
      <vt:lpstr>Wingdings</vt:lpstr>
      <vt:lpstr>Template_Office</vt:lpstr>
      <vt:lpstr>Treatment innovations in cervical cancer</vt:lpstr>
      <vt:lpstr>Declarations of interests</vt:lpstr>
      <vt:lpstr>Prezentace aplikace PowerPoint</vt:lpstr>
      <vt:lpstr>INNOVATIONS </vt:lpstr>
      <vt:lpstr>Prezentace aplikace PowerPoint</vt:lpstr>
      <vt:lpstr>Prezentace aplikace PowerPoint</vt:lpstr>
      <vt:lpstr>Prezentace aplikace PowerPoint</vt:lpstr>
      <vt:lpstr>ESGO survey 2017 vs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RESULTS</vt:lpstr>
      <vt:lpstr>QI for LN staging </vt:lpstr>
      <vt:lpstr>ENGOT-Cx24/SENTICOL III – study design  SLN biopsy in early cervical cancer</vt:lpstr>
      <vt:lpstr>De-escalation trends </vt:lpstr>
      <vt:lpstr>Prezentace aplikace PowerPoint</vt:lpstr>
      <vt:lpstr>Prezentace aplikace PowerPoint</vt:lpstr>
      <vt:lpstr>ESGO-ESTRO-ESP CERVICAL CANCER GUIDELINES (2023)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ESGO-ESTRO-ESP Clinical Practice Guidelines (2023)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Therapeutic HPV vaccines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 in One or Two Lines</dc:title>
  <dc:creator>Esgo Esgo</dc:creator>
  <cp:lastModifiedBy>David Cibula</cp:lastModifiedBy>
  <cp:revision>48</cp:revision>
  <dcterms:created xsi:type="dcterms:W3CDTF">2020-04-15T16:22:23Z</dcterms:created>
  <dcterms:modified xsi:type="dcterms:W3CDTF">2024-03-08T09:15:04Z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0x010100612844D80B64CC45893F4BFB582FD133</vt:lpwstr>
  </property>
  <property fmtid="{D5CDD505-2E9C-101B-9397-08002B2CF9AE}" pid="3" name="MediaServiceImageTags">
    <vt:lpwstr/>
  </property>
  <property fmtid="{D5CDD505-2E9C-101B-9397-08002B2CF9AE}" pid="4" name="NXPowerLiteLastOptimized">
    <vt:lpwstr>706307</vt:lpwstr>
  </property>
  <property fmtid="{D5CDD505-2E9C-101B-9397-08002B2CF9AE}" pid="5" name="NXPowerLiteSettings">
    <vt:lpwstr>F7000400038000</vt:lpwstr>
  </property>
  <property fmtid="{D5CDD505-2E9C-101B-9397-08002B2CF9AE}" pid="6" name="NXPowerLiteVersion">
    <vt:lpwstr>S10.0.0</vt:lpwstr>
  </property>
  <property fmtid="{D5CDD505-2E9C-101B-9397-08002B2CF9AE}" pid="7" name="MSIP_Label_2063cd7f-2d21-486a-9f29-9c1683fdd175_Enabled">
    <vt:lpwstr>true</vt:lpwstr>
  </property>
  <property fmtid="{D5CDD505-2E9C-101B-9397-08002B2CF9AE}" pid="8" name="MSIP_Label_2063cd7f-2d21-486a-9f29-9c1683fdd175_SetDate">
    <vt:lpwstr>2024-02-15T10:33:14Z</vt:lpwstr>
  </property>
  <property fmtid="{D5CDD505-2E9C-101B-9397-08002B2CF9AE}" pid="9" name="MSIP_Label_2063cd7f-2d21-486a-9f29-9c1683fdd175_Method">
    <vt:lpwstr>Standard</vt:lpwstr>
  </property>
  <property fmtid="{D5CDD505-2E9C-101B-9397-08002B2CF9AE}" pid="10" name="MSIP_Label_2063cd7f-2d21-486a-9f29-9c1683fdd175_Name">
    <vt:lpwstr>2063cd7f-2d21-486a-9f29-9c1683fdd175</vt:lpwstr>
  </property>
  <property fmtid="{D5CDD505-2E9C-101B-9397-08002B2CF9AE}" pid="11" name="MSIP_Label_2063cd7f-2d21-486a-9f29-9c1683fdd175_SiteId">
    <vt:lpwstr>0f277086-d4e0-4971-bc1a-bbc5df0eb246</vt:lpwstr>
  </property>
  <property fmtid="{D5CDD505-2E9C-101B-9397-08002B2CF9AE}" pid="12" name="MSIP_Label_2063cd7f-2d21-486a-9f29-9c1683fdd175_ActionId">
    <vt:lpwstr>93e76e92-92c0-4ea9-a0aa-947d820a71df</vt:lpwstr>
  </property>
  <property fmtid="{D5CDD505-2E9C-101B-9397-08002B2CF9AE}" pid="13" name="MSIP_Label_2063cd7f-2d21-486a-9f29-9c1683fdd175_ContentBits">
    <vt:lpwstr>0</vt:lpwstr>
  </property>
</Properties>
</file>