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rial" panose="020B0604020202020204" pitchFamily="34" charset="0"/>
      <p:regular r:id="rId16"/>
    </p:embeddedFont>
    <p:embeddedFont>
      <p:font typeface="Arial Bold" panose="020B0802020202020204" pitchFamily="34" charset="77"/>
      <p:regular r:id="rId17"/>
      <p:bold r:id="rId18"/>
    </p:embeddedFont>
    <p:embeddedFont>
      <p:font typeface="Arial Bold Italics" panose="020B0802020202090204" pitchFamily="34" charset="77"/>
      <p:regular r:id="rId19"/>
      <p:bold r:id="rId20"/>
      <p:italic r:id="rId21"/>
      <p:boldItalic r:id="rId22"/>
    </p:embeddedFont>
    <p:embeddedFont>
      <p:font typeface="Arial Italics" panose="020B0502020202090204" pitchFamily="34" charset="77"/>
      <p:regular r:id="rId23"/>
      <p:italic r:id="rId24"/>
    </p:embeddedFont>
    <p:embeddedFont>
      <p:font typeface="Calibri" panose="020F0502020204030204" pitchFamily="34" charset="0"/>
      <p:regular r:id="rId25"/>
      <p:bold r:id="rId26"/>
      <p:italic r:id="rId27"/>
      <p:boldItalic r:id="rId28"/>
    </p:embeddedFont>
    <p:embeddedFont>
      <p:font typeface="DejaVu Sans Light" panose="020B0603030804020204" pitchFamily="34" charset="0"/>
      <p:regular r:id="rId29"/>
    </p:embeddedFont>
    <p:embeddedFont>
      <p:font typeface="Roboto" panose="02000000000000000000" pitchFamily="2" charset="0"/>
      <p:regular r:id="rId30"/>
      <p:bold r:id="rId31"/>
      <p:italic r:id="rId32"/>
      <p:boldItalic r:id="rId33"/>
    </p:embeddedFont>
    <p:embeddedFont>
      <p:font typeface="Roboto Bold" panose="02000000000000000000" pitchFamily="2" charset="0"/>
      <p:regular r:id="rId34"/>
      <p:bold r:id="rId35"/>
    </p:embeddedFont>
    <p:embeddedFont>
      <p:font typeface="Tahoma" panose="020B0604030504040204" pitchFamily="34" charset="0"/>
      <p:regular r:id="rId36"/>
      <p:bold r:id="rId37"/>
    </p:embeddedFont>
    <p:embeddedFont>
      <p:font typeface="Tahoma Bold" panose="020B0804030504040204" pitchFamily="34" charset="0"/>
      <p:regular r:id="rId38"/>
      <p:bold r:id="rId39"/>
    </p:embeddedFont>
    <p:embeddedFont>
      <p:font typeface="TT Rounds Condensed Italics" panose="02000506030000090003" pitchFamily="2" charset="77"/>
      <p:regular r:id="rId40"/>
      <p: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97" autoAdjust="0"/>
  </p:normalViewPr>
  <p:slideViewPr>
    <p:cSldViewPr>
      <p:cViewPr varScale="1">
        <p:scale>
          <a:sx n="71" d="100"/>
          <a:sy n="71" d="100"/>
        </p:scale>
        <p:origin x="7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20" Type="http://schemas.openxmlformats.org/officeDocument/2006/relationships/font" Target="fonts/font5.fntdata"/><Relationship Id="rId41" Type="http://schemas.openxmlformats.org/officeDocument/2006/relationships/font" Target="fonts/font2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2.jpeg"/><Relationship Id="rId4" Type="http://schemas.openxmlformats.org/officeDocument/2006/relationships/image" Target="../media/image17.jpe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hyperlink" Target="http://www.panorama.com.al/ska-medikamente-dhe-pajisjet-jane-prishur-qytetaret-proteste-para-ministrise-se-shendetesise-ministret-mos-merren-me-propagande-nuk-eshte-kjo-mjekesia-qe-duam/"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2304288" y="2750404"/>
            <a:ext cx="10472548" cy="23949"/>
            <a:chOff x="0" y="0"/>
            <a:chExt cx="10366587" cy="23707"/>
          </a:xfrm>
        </p:grpSpPr>
        <p:sp>
          <p:nvSpPr>
            <p:cNvPr id="4" name="Freeform 4"/>
            <p:cNvSpPr/>
            <p:nvPr/>
          </p:nvSpPr>
          <p:spPr>
            <a:xfrm>
              <a:off x="0" y="0"/>
              <a:ext cx="10365994" cy="22606"/>
            </a:xfrm>
            <a:custGeom>
              <a:avLst/>
              <a:gdLst/>
              <a:ahLst/>
              <a:cxnLst/>
              <a:rect l="l" t="t" r="r" b="b"/>
              <a:pathLst>
                <a:path w="10365994" h="22606">
                  <a:moveTo>
                    <a:pt x="10365994" y="0"/>
                  </a:moveTo>
                  <a:lnTo>
                    <a:pt x="0" y="0"/>
                  </a:lnTo>
                  <a:lnTo>
                    <a:pt x="0" y="22606"/>
                  </a:lnTo>
                  <a:lnTo>
                    <a:pt x="10365994" y="22606"/>
                  </a:lnTo>
                  <a:lnTo>
                    <a:pt x="10365994" y="0"/>
                  </a:lnTo>
                  <a:close/>
                </a:path>
              </a:pathLst>
            </a:custGeom>
            <a:solidFill>
              <a:srgbClr val="FFFFFF"/>
            </a:solidFill>
          </p:spPr>
        </p:sp>
      </p:grpSp>
      <p:sp>
        <p:nvSpPr>
          <p:cNvPr id="5" name="Freeform 5"/>
          <p:cNvSpPr/>
          <p:nvPr/>
        </p:nvSpPr>
        <p:spPr>
          <a:xfrm>
            <a:off x="2304288" y="5516183"/>
            <a:ext cx="2298654" cy="3261338"/>
          </a:xfrm>
          <a:custGeom>
            <a:avLst/>
            <a:gdLst/>
            <a:ahLst/>
            <a:cxnLst/>
            <a:rect l="l" t="t" r="r" b="b"/>
            <a:pathLst>
              <a:path w="2298654" h="3261338">
                <a:moveTo>
                  <a:pt x="0" y="0"/>
                </a:moveTo>
                <a:lnTo>
                  <a:pt x="2298654" y="0"/>
                </a:lnTo>
                <a:lnTo>
                  <a:pt x="2298654" y="3261339"/>
                </a:lnTo>
                <a:lnTo>
                  <a:pt x="0" y="3261339"/>
                </a:lnTo>
                <a:lnTo>
                  <a:pt x="0" y="0"/>
                </a:lnTo>
                <a:close/>
              </a:path>
            </a:pathLst>
          </a:custGeom>
          <a:blipFill>
            <a:blip r:embed="rId3"/>
            <a:stretch>
              <a:fillRect/>
            </a:stretch>
          </a:blipFill>
        </p:spPr>
      </p:sp>
      <p:sp>
        <p:nvSpPr>
          <p:cNvPr id="6" name="TextBox 6"/>
          <p:cNvSpPr txBox="1"/>
          <p:nvPr/>
        </p:nvSpPr>
        <p:spPr>
          <a:xfrm>
            <a:off x="2304288" y="1430085"/>
            <a:ext cx="8896443" cy="1101090"/>
          </a:xfrm>
          <a:prstGeom prst="rect">
            <a:avLst/>
          </a:prstGeom>
        </p:spPr>
        <p:txBody>
          <a:bodyPr lIns="0" tIns="0" rIns="0" bIns="0" rtlCol="0" anchor="t">
            <a:spAutoFit/>
          </a:bodyPr>
          <a:lstStyle/>
          <a:p>
            <a:pPr algn="l">
              <a:lnSpc>
                <a:spcPts val="4305"/>
              </a:lnSpc>
            </a:pPr>
            <a:r>
              <a:rPr lang="en-US" sz="3500">
                <a:solidFill>
                  <a:srgbClr val="FFFFFF"/>
                </a:solidFill>
                <a:latin typeface="Roboto"/>
              </a:rPr>
              <a:t>Empowering Women’s Health: Understanding Ovarian and Cervical Cancers</a:t>
            </a:r>
          </a:p>
        </p:txBody>
      </p:sp>
      <p:sp>
        <p:nvSpPr>
          <p:cNvPr id="7" name="TextBox 7"/>
          <p:cNvSpPr txBox="1"/>
          <p:nvPr/>
        </p:nvSpPr>
        <p:spPr>
          <a:xfrm>
            <a:off x="2304288" y="3094456"/>
            <a:ext cx="10844019" cy="1215390"/>
          </a:xfrm>
          <a:prstGeom prst="rect">
            <a:avLst/>
          </a:prstGeom>
        </p:spPr>
        <p:txBody>
          <a:bodyPr lIns="0" tIns="0" rIns="0" bIns="0" rtlCol="0" anchor="t">
            <a:spAutoFit/>
          </a:bodyPr>
          <a:lstStyle/>
          <a:p>
            <a:pPr>
              <a:lnSpc>
                <a:spcPts val="4830"/>
              </a:lnSpc>
            </a:pPr>
            <a:r>
              <a:rPr lang="en-US" sz="3500" spc="-119">
                <a:solidFill>
                  <a:srgbClr val="FFFFFF"/>
                </a:solidFill>
                <a:latin typeface="Roboto"/>
              </a:rPr>
              <a:t>Raise awareness and empower Albanian women to detect and prevent ovarian and cervical cancers.</a:t>
            </a:r>
          </a:p>
        </p:txBody>
      </p:sp>
      <p:sp>
        <p:nvSpPr>
          <p:cNvPr id="8" name="TextBox 8"/>
          <p:cNvSpPr txBox="1"/>
          <p:nvPr/>
        </p:nvSpPr>
        <p:spPr>
          <a:xfrm>
            <a:off x="5152593" y="6137197"/>
            <a:ext cx="5045710" cy="2057654"/>
          </a:xfrm>
          <a:prstGeom prst="rect">
            <a:avLst/>
          </a:prstGeom>
        </p:spPr>
        <p:txBody>
          <a:bodyPr lIns="0" tIns="0" rIns="0" bIns="0" rtlCol="0" anchor="t">
            <a:spAutoFit/>
          </a:bodyPr>
          <a:lstStyle/>
          <a:p>
            <a:pPr algn="l">
              <a:lnSpc>
                <a:spcPts val="5347"/>
              </a:lnSpc>
            </a:pPr>
            <a:r>
              <a:rPr lang="en-US" sz="4897" spc="205">
                <a:solidFill>
                  <a:srgbClr val="0A469D"/>
                </a:solidFill>
                <a:latin typeface="Roboto"/>
              </a:rPr>
              <a:t>EUROPA  DONNA</a:t>
            </a:r>
          </a:p>
          <a:p>
            <a:pPr algn="l">
              <a:lnSpc>
                <a:spcPts val="5351"/>
              </a:lnSpc>
            </a:pPr>
            <a:r>
              <a:rPr lang="en-US" sz="4897" spc="209">
                <a:solidFill>
                  <a:srgbClr val="0A469D"/>
                </a:solidFill>
                <a:latin typeface="Roboto"/>
              </a:rPr>
              <a:t>ALBANIA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8609" y="8599599"/>
            <a:ext cx="928530" cy="1317401"/>
          </a:xfrm>
          <a:custGeom>
            <a:avLst/>
            <a:gdLst/>
            <a:ahLst/>
            <a:cxnLst/>
            <a:rect l="l" t="t" r="r" b="b"/>
            <a:pathLst>
              <a:path w="928530" h="1317401">
                <a:moveTo>
                  <a:pt x="0" y="0"/>
                </a:moveTo>
                <a:lnTo>
                  <a:pt x="928530" y="0"/>
                </a:lnTo>
                <a:lnTo>
                  <a:pt x="928530" y="1317402"/>
                </a:lnTo>
                <a:lnTo>
                  <a:pt x="0" y="1317402"/>
                </a:lnTo>
                <a:lnTo>
                  <a:pt x="0" y="0"/>
                </a:lnTo>
                <a:close/>
              </a:path>
            </a:pathLst>
          </a:custGeom>
          <a:blipFill>
            <a:blip r:embed="rId2"/>
            <a:stretch>
              <a:fillRect/>
            </a:stretch>
          </a:blipFill>
        </p:spPr>
      </p:sp>
      <p:sp>
        <p:nvSpPr>
          <p:cNvPr id="3" name="Freeform 3"/>
          <p:cNvSpPr/>
          <p:nvPr/>
        </p:nvSpPr>
        <p:spPr>
          <a:xfrm>
            <a:off x="6836077" y="1582698"/>
            <a:ext cx="9814692" cy="7121604"/>
          </a:xfrm>
          <a:custGeom>
            <a:avLst/>
            <a:gdLst/>
            <a:ahLst/>
            <a:cxnLst/>
            <a:rect l="l" t="t" r="r" b="b"/>
            <a:pathLst>
              <a:path w="9814692" h="7121604">
                <a:moveTo>
                  <a:pt x="0" y="0"/>
                </a:moveTo>
                <a:lnTo>
                  <a:pt x="9814693" y="0"/>
                </a:lnTo>
                <a:lnTo>
                  <a:pt x="9814693" y="7121604"/>
                </a:lnTo>
                <a:lnTo>
                  <a:pt x="0" y="7121604"/>
                </a:lnTo>
                <a:lnTo>
                  <a:pt x="0" y="0"/>
                </a:lnTo>
                <a:close/>
              </a:path>
            </a:pathLst>
          </a:custGeom>
          <a:blipFill>
            <a:blip r:embed="rId3"/>
            <a:stretch>
              <a:fillRect/>
            </a:stretch>
          </a:blipFill>
        </p:spPr>
      </p:sp>
      <p:sp>
        <p:nvSpPr>
          <p:cNvPr id="4" name="TextBox 4"/>
          <p:cNvSpPr txBox="1"/>
          <p:nvPr/>
        </p:nvSpPr>
        <p:spPr>
          <a:xfrm>
            <a:off x="1028700" y="3576717"/>
            <a:ext cx="5469890" cy="796925"/>
          </a:xfrm>
          <a:prstGeom prst="rect">
            <a:avLst/>
          </a:prstGeom>
        </p:spPr>
        <p:txBody>
          <a:bodyPr lIns="0" tIns="0" rIns="0" bIns="0" rtlCol="0" anchor="t">
            <a:spAutoFit/>
          </a:bodyPr>
          <a:lstStyle/>
          <a:p>
            <a:pPr algn="l">
              <a:lnSpc>
                <a:spcPts val="6220"/>
              </a:lnSpc>
            </a:pPr>
            <a:r>
              <a:rPr lang="en-US" sz="5599" spc="-209">
                <a:solidFill>
                  <a:srgbClr val="FF79AC"/>
                </a:solidFill>
                <a:latin typeface="Tahoma Bold"/>
              </a:rPr>
              <a:t>Health Mag</a:t>
            </a:r>
          </a:p>
        </p:txBody>
      </p:sp>
      <p:sp>
        <p:nvSpPr>
          <p:cNvPr id="5" name="TextBox 5"/>
          <p:cNvSpPr txBox="1"/>
          <p:nvPr/>
        </p:nvSpPr>
        <p:spPr>
          <a:xfrm>
            <a:off x="1028700" y="4666762"/>
            <a:ext cx="5243211" cy="1819275"/>
          </a:xfrm>
          <a:prstGeom prst="rect">
            <a:avLst/>
          </a:prstGeom>
        </p:spPr>
        <p:txBody>
          <a:bodyPr lIns="0" tIns="0" rIns="0" bIns="0" rtlCol="0" anchor="t">
            <a:spAutoFit/>
          </a:bodyPr>
          <a:lstStyle/>
          <a:p>
            <a:pPr>
              <a:lnSpc>
                <a:spcPts val="2879"/>
              </a:lnSpc>
            </a:pPr>
            <a:r>
              <a:rPr lang="en-US" sz="2400" spc="-74">
                <a:solidFill>
                  <a:srgbClr val="004881"/>
                </a:solidFill>
                <a:latin typeface="DejaVu Sans"/>
              </a:rPr>
              <a:t>Women's awareness of ovarian cancer risk factors and symptoms especially for the Breast Cancer Patients.</a:t>
            </a:r>
          </a:p>
          <a:p>
            <a:pPr algn="l">
              <a:lnSpc>
                <a:spcPts val="2879"/>
              </a:lnSpc>
            </a:pPr>
            <a:endParaRPr lang="en-US" sz="2400" spc="-74">
              <a:solidFill>
                <a:srgbClr val="004881"/>
              </a:solidFill>
              <a:latin typeface="DejaVu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9819" y="4667540"/>
            <a:ext cx="6345963" cy="4590760"/>
          </a:xfrm>
          <a:custGeom>
            <a:avLst/>
            <a:gdLst/>
            <a:ahLst/>
            <a:cxnLst/>
            <a:rect l="l" t="t" r="r" b="b"/>
            <a:pathLst>
              <a:path w="6345963" h="4590760">
                <a:moveTo>
                  <a:pt x="0" y="0"/>
                </a:moveTo>
                <a:lnTo>
                  <a:pt x="6345963" y="0"/>
                </a:lnTo>
                <a:lnTo>
                  <a:pt x="6345963" y="4590760"/>
                </a:lnTo>
                <a:lnTo>
                  <a:pt x="0" y="4590760"/>
                </a:lnTo>
                <a:lnTo>
                  <a:pt x="0" y="0"/>
                </a:lnTo>
                <a:close/>
              </a:path>
            </a:pathLst>
          </a:custGeom>
          <a:blipFill>
            <a:blip r:embed="rId2"/>
            <a:stretch>
              <a:fillRect l="-4229" r="-4229"/>
            </a:stretch>
          </a:blipFill>
        </p:spPr>
      </p:sp>
      <p:sp>
        <p:nvSpPr>
          <p:cNvPr id="3" name="Freeform 3"/>
          <p:cNvSpPr/>
          <p:nvPr/>
        </p:nvSpPr>
        <p:spPr>
          <a:xfrm>
            <a:off x="7374663" y="4667540"/>
            <a:ext cx="4054452" cy="4590760"/>
          </a:xfrm>
          <a:custGeom>
            <a:avLst/>
            <a:gdLst/>
            <a:ahLst/>
            <a:cxnLst/>
            <a:rect l="l" t="t" r="r" b="b"/>
            <a:pathLst>
              <a:path w="4054452" h="4590760">
                <a:moveTo>
                  <a:pt x="0" y="0"/>
                </a:moveTo>
                <a:lnTo>
                  <a:pt x="4054452" y="0"/>
                </a:lnTo>
                <a:lnTo>
                  <a:pt x="4054452" y="4590760"/>
                </a:lnTo>
                <a:lnTo>
                  <a:pt x="0" y="4590760"/>
                </a:lnTo>
                <a:lnTo>
                  <a:pt x="0" y="0"/>
                </a:lnTo>
                <a:close/>
              </a:path>
            </a:pathLst>
          </a:custGeom>
          <a:blipFill>
            <a:blip r:embed="rId3"/>
            <a:stretch>
              <a:fillRect b="-32411"/>
            </a:stretch>
          </a:blipFill>
        </p:spPr>
      </p:sp>
      <p:sp>
        <p:nvSpPr>
          <p:cNvPr id="4" name="Freeform 4"/>
          <p:cNvSpPr/>
          <p:nvPr/>
        </p:nvSpPr>
        <p:spPr>
          <a:xfrm>
            <a:off x="12118288" y="4667540"/>
            <a:ext cx="5141012" cy="4590760"/>
          </a:xfrm>
          <a:custGeom>
            <a:avLst/>
            <a:gdLst/>
            <a:ahLst/>
            <a:cxnLst/>
            <a:rect l="l" t="t" r="r" b="b"/>
            <a:pathLst>
              <a:path w="5141012" h="4590760">
                <a:moveTo>
                  <a:pt x="0" y="0"/>
                </a:moveTo>
                <a:lnTo>
                  <a:pt x="5141012" y="0"/>
                </a:lnTo>
                <a:lnTo>
                  <a:pt x="5141012" y="4590760"/>
                </a:lnTo>
                <a:lnTo>
                  <a:pt x="0" y="4590760"/>
                </a:lnTo>
                <a:lnTo>
                  <a:pt x="0" y="0"/>
                </a:lnTo>
                <a:close/>
              </a:path>
            </a:pathLst>
          </a:custGeom>
          <a:blipFill>
            <a:blip r:embed="rId4"/>
            <a:stretch>
              <a:fillRect l="-15211" r="-18668"/>
            </a:stretch>
          </a:blipFill>
        </p:spPr>
      </p:sp>
      <p:sp>
        <p:nvSpPr>
          <p:cNvPr id="5" name="TextBox 5"/>
          <p:cNvSpPr txBox="1"/>
          <p:nvPr/>
        </p:nvSpPr>
        <p:spPr>
          <a:xfrm>
            <a:off x="1028700" y="654050"/>
            <a:ext cx="7046136" cy="796925"/>
          </a:xfrm>
          <a:prstGeom prst="rect">
            <a:avLst/>
          </a:prstGeom>
        </p:spPr>
        <p:txBody>
          <a:bodyPr lIns="0" tIns="0" rIns="0" bIns="0" rtlCol="0" anchor="t">
            <a:spAutoFit/>
          </a:bodyPr>
          <a:lstStyle/>
          <a:p>
            <a:pPr algn="l">
              <a:lnSpc>
                <a:spcPts val="6220"/>
              </a:lnSpc>
            </a:pPr>
            <a:r>
              <a:rPr lang="en-US" sz="5599" spc="-209">
                <a:solidFill>
                  <a:srgbClr val="004881"/>
                </a:solidFill>
                <a:latin typeface="Tahoma Bold"/>
              </a:rPr>
              <a:t>Cancer Care Albania</a:t>
            </a:r>
          </a:p>
        </p:txBody>
      </p:sp>
      <p:sp>
        <p:nvSpPr>
          <p:cNvPr id="6" name="TextBox 6"/>
          <p:cNvSpPr txBox="1"/>
          <p:nvPr/>
        </p:nvSpPr>
        <p:spPr>
          <a:xfrm>
            <a:off x="1028700" y="1782908"/>
            <a:ext cx="16019445" cy="2181225"/>
          </a:xfrm>
          <a:prstGeom prst="rect">
            <a:avLst/>
          </a:prstGeom>
        </p:spPr>
        <p:txBody>
          <a:bodyPr lIns="0" tIns="0" rIns="0" bIns="0" rtlCol="0" anchor="t">
            <a:spAutoFit/>
          </a:bodyPr>
          <a:lstStyle/>
          <a:p>
            <a:pPr>
              <a:lnSpc>
                <a:spcPts val="2879"/>
              </a:lnSpc>
            </a:pPr>
            <a:r>
              <a:rPr lang="en-US" sz="2400" spc="-74" dirty="0">
                <a:solidFill>
                  <a:srgbClr val="004881"/>
                </a:solidFill>
                <a:latin typeface="DejaVu Sans"/>
              </a:rPr>
              <a:t>Europa Donna Albania organized a significant initiative called "Cancer Care Albania”. For the first time, a Patient Organization successfully convened all stakeholders at a single table to discuss matters concerning Cancer and Oncology.</a:t>
            </a:r>
          </a:p>
          <a:p>
            <a:pPr>
              <a:lnSpc>
                <a:spcPts val="2879"/>
              </a:lnSpc>
            </a:pPr>
            <a:endParaRPr lang="en-US" sz="2400" spc="-74" dirty="0">
              <a:solidFill>
                <a:srgbClr val="004881"/>
              </a:solidFill>
              <a:latin typeface="DejaVu Sans"/>
            </a:endParaRPr>
          </a:p>
          <a:p>
            <a:pPr algn="l">
              <a:lnSpc>
                <a:spcPts val="2879"/>
              </a:lnSpc>
            </a:pPr>
            <a:r>
              <a:rPr lang="en-US" sz="2400" spc="-76" dirty="0">
                <a:solidFill>
                  <a:srgbClr val="004881"/>
                </a:solidFill>
                <a:latin typeface="DejaVu Sans"/>
              </a:rPr>
              <a:t>Attendees signed the 'Letter of Agreement,' emphasizing the need for increased funding for diagnosis and treatment, as well as timely provision of essential drugs aligned with international clinical protocols.</a:t>
            </a:r>
          </a:p>
        </p:txBody>
      </p:sp>
      <p:sp>
        <p:nvSpPr>
          <p:cNvPr id="7" name="Freeform 7"/>
          <p:cNvSpPr/>
          <p:nvPr/>
        </p:nvSpPr>
        <p:spPr>
          <a:xfrm>
            <a:off x="778609" y="8599599"/>
            <a:ext cx="928530" cy="1317401"/>
          </a:xfrm>
          <a:custGeom>
            <a:avLst/>
            <a:gdLst/>
            <a:ahLst/>
            <a:cxnLst/>
            <a:rect l="l" t="t" r="r" b="b"/>
            <a:pathLst>
              <a:path w="928530" h="1317401">
                <a:moveTo>
                  <a:pt x="0" y="0"/>
                </a:moveTo>
                <a:lnTo>
                  <a:pt x="928530" y="0"/>
                </a:lnTo>
                <a:lnTo>
                  <a:pt x="928530" y="1317402"/>
                </a:lnTo>
                <a:lnTo>
                  <a:pt x="0" y="1317402"/>
                </a:lnTo>
                <a:lnTo>
                  <a:pt x="0" y="0"/>
                </a:lnTo>
                <a:close/>
              </a:path>
            </a:pathLst>
          </a:custGeom>
          <a:blipFill>
            <a:blip r:embed="rId5"/>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00" y="2671359"/>
            <a:ext cx="3734093" cy="2701296"/>
          </a:xfrm>
          <a:custGeom>
            <a:avLst/>
            <a:gdLst/>
            <a:ahLst/>
            <a:cxnLst/>
            <a:rect l="l" t="t" r="r" b="b"/>
            <a:pathLst>
              <a:path w="3734093" h="2701296">
                <a:moveTo>
                  <a:pt x="0" y="0"/>
                </a:moveTo>
                <a:lnTo>
                  <a:pt x="3734093" y="0"/>
                </a:lnTo>
                <a:lnTo>
                  <a:pt x="3734093" y="2701297"/>
                </a:lnTo>
                <a:lnTo>
                  <a:pt x="0" y="2701297"/>
                </a:lnTo>
                <a:lnTo>
                  <a:pt x="0" y="0"/>
                </a:lnTo>
                <a:close/>
              </a:path>
            </a:pathLst>
          </a:custGeom>
          <a:blipFill>
            <a:blip r:embed="rId2"/>
            <a:stretch>
              <a:fillRect t="-3071" b="-104359"/>
            </a:stretch>
          </a:blipFill>
        </p:spPr>
      </p:sp>
      <p:sp>
        <p:nvSpPr>
          <p:cNvPr id="3" name="TextBox 3"/>
          <p:cNvSpPr txBox="1"/>
          <p:nvPr/>
        </p:nvSpPr>
        <p:spPr>
          <a:xfrm>
            <a:off x="1028700" y="714429"/>
            <a:ext cx="9534946" cy="796925"/>
          </a:xfrm>
          <a:prstGeom prst="rect">
            <a:avLst/>
          </a:prstGeom>
        </p:spPr>
        <p:txBody>
          <a:bodyPr lIns="0" tIns="0" rIns="0" bIns="0" rtlCol="0" anchor="t">
            <a:spAutoFit/>
          </a:bodyPr>
          <a:lstStyle/>
          <a:p>
            <a:pPr algn="l">
              <a:lnSpc>
                <a:spcPts val="6220"/>
              </a:lnSpc>
            </a:pPr>
            <a:r>
              <a:rPr lang="en-US" sz="5599" spc="-209">
                <a:solidFill>
                  <a:srgbClr val="FF79AC"/>
                </a:solidFill>
                <a:latin typeface="Tahoma Bold"/>
              </a:rPr>
              <a:t>Europa Donna Albania </a:t>
            </a:r>
          </a:p>
        </p:txBody>
      </p:sp>
      <p:sp>
        <p:nvSpPr>
          <p:cNvPr id="4" name="TextBox 4"/>
          <p:cNvSpPr txBox="1"/>
          <p:nvPr/>
        </p:nvSpPr>
        <p:spPr>
          <a:xfrm>
            <a:off x="1028700" y="1435154"/>
            <a:ext cx="9018629" cy="619125"/>
          </a:xfrm>
          <a:prstGeom prst="rect">
            <a:avLst/>
          </a:prstGeom>
        </p:spPr>
        <p:txBody>
          <a:bodyPr lIns="0" tIns="0" rIns="0" bIns="0" rtlCol="0" anchor="t">
            <a:spAutoFit/>
          </a:bodyPr>
          <a:lstStyle/>
          <a:p>
            <a:pPr>
              <a:lnSpc>
                <a:spcPts val="4320"/>
              </a:lnSpc>
            </a:pPr>
            <a:r>
              <a:rPr lang="en-US" sz="3600" spc="69">
                <a:solidFill>
                  <a:srgbClr val="FFC9DE"/>
                </a:solidFill>
                <a:latin typeface="Arial Bold Italics"/>
              </a:rPr>
              <a:t>Some of our activities over the years</a:t>
            </a:r>
          </a:p>
        </p:txBody>
      </p:sp>
      <p:sp>
        <p:nvSpPr>
          <p:cNvPr id="5" name="Freeform 5"/>
          <p:cNvSpPr/>
          <p:nvPr/>
        </p:nvSpPr>
        <p:spPr>
          <a:xfrm>
            <a:off x="5067700" y="2671359"/>
            <a:ext cx="3808907" cy="2701296"/>
          </a:xfrm>
          <a:custGeom>
            <a:avLst/>
            <a:gdLst/>
            <a:ahLst/>
            <a:cxnLst/>
            <a:rect l="l" t="t" r="r" b="b"/>
            <a:pathLst>
              <a:path w="3808907" h="2701296">
                <a:moveTo>
                  <a:pt x="0" y="0"/>
                </a:moveTo>
                <a:lnTo>
                  <a:pt x="3808907" y="0"/>
                </a:lnTo>
                <a:lnTo>
                  <a:pt x="3808907" y="2701297"/>
                </a:lnTo>
                <a:lnTo>
                  <a:pt x="0" y="2701297"/>
                </a:lnTo>
                <a:lnTo>
                  <a:pt x="0" y="0"/>
                </a:lnTo>
                <a:close/>
              </a:path>
            </a:pathLst>
          </a:custGeom>
          <a:blipFill>
            <a:blip r:embed="rId3"/>
            <a:stretch>
              <a:fillRect t="-2876" b="-2876"/>
            </a:stretch>
          </a:blipFill>
        </p:spPr>
      </p:sp>
      <p:sp>
        <p:nvSpPr>
          <p:cNvPr id="6" name="Freeform 6"/>
          <p:cNvSpPr/>
          <p:nvPr/>
        </p:nvSpPr>
        <p:spPr>
          <a:xfrm>
            <a:off x="9335193" y="2671359"/>
            <a:ext cx="3734093" cy="2701296"/>
          </a:xfrm>
          <a:custGeom>
            <a:avLst/>
            <a:gdLst/>
            <a:ahLst/>
            <a:cxnLst/>
            <a:rect l="l" t="t" r="r" b="b"/>
            <a:pathLst>
              <a:path w="3734093" h="2701296">
                <a:moveTo>
                  <a:pt x="0" y="0"/>
                </a:moveTo>
                <a:lnTo>
                  <a:pt x="3734093" y="0"/>
                </a:lnTo>
                <a:lnTo>
                  <a:pt x="3734093" y="2701297"/>
                </a:lnTo>
                <a:lnTo>
                  <a:pt x="0" y="2701297"/>
                </a:lnTo>
                <a:lnTo>
                  <a:pt x="0" y="0"/>
                </a:lnTo>
                <a:close/>
              </a:path>
            </a:pathLst>
          </a:custGeom>
          <a:blipFill>
            <a:blip r:embed="rId4"/>
            <a:stretch>
              <a:fillRect l="-4269" r="-4269"/>
            </a:stretch>
          </a:blipFill>
        </p:spPr>
      </p:sp>
      <p:sp>
        <p:nvSpPr>
          <p:cNvPr id="7" name="Freeform 7"/>
          <p:cNvSpPr/>
          <p:nvPr/>
        </p:nvSpPr>
        <p:spPr>
          <a:xfrm>
            <a:off x="13525207" y="2671359"/>
            <a:ext cx="3734093" cy="2701296"/>
          </a:xfrm>
          <a:custGeom>
            <a:avLst/>
            <a:gdLst/>
            <a:ahLst/>
            <a:cxnLst/>
            <a:rect l="l" t="t" r="r" b="b"/>
            <a:pathLst>
              <a:path w="3734093" h="2701296">
                <a:moveTo>
                  <a:pt x="0" y="0"/>
                </a:moveTo>
                <a:lnTo>
                  <a:pt x="3734093" y="0"/>
                </a:lnTo>
                <a:lnTo>
                  <a:pt x="3734093" y="2701297"/>
                </a:lnTo>
                <a:lnTo>
                  <a:pt x="0" y="2701297"/>
                </a:lnTo>
                <a:lnTo>
                  <a:pt x="0" y="0"/>
                </a:lnTo>
                <a:close/>
              </a:path>
            </a:pathLst>
          </a:custGeom>
          <a:blipFill>
            <a:blip r:embed="rId5"/>
            <a:stretch>
              <a:fillRect l="-4229" r="-4229"/>
            </a:stretch>
          </a:blipFill>
        </p:spPr>
      </p:sp>
      <p:sp>
        <p:nvSpPr>
          <p:cNvPr id="8" name="Freeform 8"/>
          <p:cNvSpPr/>
          <p:nvPr/>
        </p:nvSpPr>
        <p:spPr>
          <a:xfrm>
            <a:off x="877686" y="5668915"/>
            <a:ext cx="3809014" cy="2701296"/>
          </a:xfrm>
          <a:custGeom>
            <a:avLst/>
            <a:gdLst/>
            <a:ahLst/>
            <a:cxnLst/>
            <a:rect l="l" t="t" r="r" b="b"/>
            <a:pathLst>
              <a:path w="3809014" h="2701296">
                <a:moveTo>
                  <a:pt x="0" y="0"/>
                </a:moveTo>
                <a:lnTo>
                  <a:pt x="3809014" y="0"/>
                </a:lnTo>
                <a:lnTo>
                  <a:pt x="3809014" y="2701297"/>
                </a:lnTo>
                <a:lnTo>
                  <a:pt x="0" y="2701297"/>
                </a:lnTo>
                <a:lnTo>
                  <a:pt x="0" y="0"/>
                </a:lnTo>
                <a:close/>
              </a:path>
            </a:pathLst>
          </a:custGeom>
          <a:blipFill>
            <a:blip r:embed="rId6"/>
            <a:stretch>
              <a:fillRect t="-2730" b="-2730"/>
            </a:stretch>
          </a:blipFill>
        </p:spPr>
      </p:sp>
      <p:sp>
        <p:nvSpPr>
          <p:cNvPr id="9" name="Freeform 9"/>
          <p:cNvSpPr/>
          <p:nvPr/>
        </p:nvSpPr>
        <p:spPr>
          <a:xfrm>
            <a:off x="5067700" y="5668915"/>
            <a:ext cx="3808907" cy="2701296"/>
          </a:xfrm>
          <a:custGeom>
            <a:avLst/>
            <a:gdLst/>
            <a:ahLst/>
            <a:cxnLst/>
            <a:rect l="l" t="t" r="r" b="b"/>
            <a:pathLst>
              <a:path w="3808907" h="2701296">
                <a:moveTo>
                  <a:pt x="0" y="0"/>
                </a:moveTo>
                <a:lnTo>
                  <a:pt x="3808907" y="0"/>
                </a:lnTo>
                <a:lnTo>
                  <a:pt x="3808907" y="2701297"/>
                </a:lnTo>
                <a:lnTo>
                  <a:pt x="0" y="2701297"/>
                </a:lnTo>
                <a:lnTo>
                  <a:pt x="0" y="0"/>
                </a:lnTo>
                <a:close/>
              </a:path>
            </a:pathLst>
          </a:custGeom>
          <a:blipFill>
            <a:blip r:embed="rId7"/>
            <a:stretch>
              <a:fillRect l="-3203" r="-3203"/>
            </a:stretch>
          </a:blipFill>
        </p:spPr>
      </p:sp>
      <p:sp>
        <p:nvSpPr>
          <p:cNvPr id="10" name="Freeform 10"/>
          <p:cNvSpPr/>
          <p:nvPr/>
        </p:nvSpPr>
        <p:spPr>
          <a:xfrm>
            <a:off x="9335193" y="5668915"/>
            <a:ext cx="3734093" cy="2701296"/>
          </a:xfrm>
          <a:custGeom>
            <a:avLst/>
            <a:gdLst/>
            <a:ahLst/>
            <a:cxnLst/>
            <a:rect l="l" t="t" r="r" b="b"/>
            <a:pathLst>
              <a:path w="3734093" h="2701296">
                <a:moveTo>
                  <a:pt x="0" y="0"/>
                </a:moveTo>
                <a:lnTo>
                  <a:pt x="3734093" y="0"/>
                </a:lnTo>
                <a:lnTo>
                  <a:pt x="3734093" y="2701297"/>
                </a:lnTo>
                <a:lnTo>
                  <a:pt x="0" y="2701297"/>
                </a:lnTo>
                <a:lnTo>
                  <a:pt x="0" y="0"/>
                </a:lnTo>
                <a:close/>
              </a:path>
            </a:pathLst>
          </a:custGeom>
          <a:blipFill>
            <a:blip r:embed="rId8"/>
            <a:stretch>
              <a:fillRect l="-4229" r="-4229"/>
            </a:stretch>
          </a:blipFill>
        </p:spPr>
      </p:sp>
      <p:sp>
        <p:nvSpPr>
          <p:cNvPr id="11" name="Freeform 11"/>
          <p:cNvSpPr/>
          <p:nvPr/>
        </p:nvSpPr>
        <p:spPr>
          <a:xfrm>
            <a:off x="13450393" y="5668915"/>
            <a:ext cx="3734093" cy="2701296"/>
          </a:xfrm>
          <a:custGeom>
            <a:avLst/>
            <a:gdLst/>
            <a:ahLst/>
            <a:cxnLst/>
            <a:rect l="l" t="t" r="r" b="b"/>
            <a:pathLst>
              <a:path w="3734093" h="2701296">
                <a:moveTo>
                  <a:pt x="0" y="0"/>
                </a:moveTo>
                <a:lnTo>
                  <a:pt x="3734093" y="0"/>
                </a:lnTo>
                <a:lnTo>
                  <a:pt x="3734093" y="2701297"/>
                </a:lnTo>
                <a:lnTo>
                  <a:pt x="0" y="2701297"/>
                </a:lnTo>
                <a:lnTo>
                  <a:pt x="0" y="0"/>
                </a:lnTo>
                <a:close/>
              </a:path>
            </a:pathLst>
          </a:custGeom>
          <a:blipFill>
            <a:blip r:embed="rId9"/>
            <a:stretch>
              <a:fillRect t="-42155" b="-42155"/>
            </a:stretch>
          </a:blipFill>
        </p:spPr>
      </p:sp>
      <p:sp>
        <p:nvSpPr>
          <p:cNvPr id="12" name="Freeform 12"/>
          <p:cNvSpPr/>
          <p:nvPr/>
        </p:nvSpPr>
        <p:spPr>
          <a:xfrm>
            <a:off x="778609" y="8599599"/>
            <a:ext cx="928530" cy="1317401"/>
          </a:xfrm>
          <a:custGeom>
            <a:avLst/>
            <a:gdLst/>
            <a:ahLst/>
            <a:cxnLst/>
            <a:rect l="l" t="t" r="r" b="b"/>
            <a:pathLst>
              <a:path w="928530" h="1317401">
                <a:moveTo>
                  <a:pt x="0" y="0"/>
                </a:moveTo>
                <a:lnTo>
                  <a:pt x="928530" y="0"/>
                </a:lnTo>
                <a:lnTo>
                  <a:pt x="928530" y="1317402"/>
                </a:lnTo>
                <a:lnTo>
                  <a:pt x="0" y="1317402"/>
                </a:lnTo>
                <a:lnTo>
                  <a:pt x="0" y="0"/>
                </a:lnTo>
                <a:close/>
              </a:path>
            </a:pathLst>
          </a:custGeom>
          <a:blipFill>
            <a:blip r:embed="rId10"/>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77" b="-108077"/>
            </a:stretch>
          </a:blipFill>
        </p:spPr>
      </p:sp>
      <p:grpSp>
        <p:nvGrpSpPr>
          <p:cNvPr id="3" name="Group 3"/>
          <p:cNvGrpSpPr/>
          <p:nvPr/>
        </p:nvGrpSpPr>
        <p:grpSpPr>
          <a:xfrm>
            <a:off x="15395446" y="0"/>
            <a:ext cx="2494280" cy="10287000"/>
            <a:chOff x="0" y="0"/>
            <a:chExt cx="3325707" cy="13716000"/>
          </a:xfrm>
        </p:grpSpPr>
        <p:sp>
          <p:nvSpPr>
            <p:cNvPr id="4" name="Freeform 4"/>
            <p:cNvSpPr/>
            <p:nvPr/>
          </p:nvSpPr>
          <p:spPr>
            <a:xfrm>
              <a:off x="0" y="0"/>
              <a:ext cx="3324352" cy="13716000"/>
            </a:xfrm>
            <a:custGeom>
              <a:avLst/>
              <a:gdLst/>
              <a:ahLst/>
              <a:cxnLst/>
              <a:rect l="l" t="t" r="r" b="b"/>
              <a:pathLst>
                <a:path w="3324352" h="13716000">
                  <a:moveTo>
                    <a:pt x="3324352" y="0"/>
                  </a:moveTo>
                  <a:lnTo>
                    <a:pt x="0" y="0"/>
                  </a:lnTo>
                  <a:lnTo>
                    <a:pt x="0" y="13716000"/>
                  </a:lnTo>
                  <a:lnTo>
                    <a:pt x="3324352" y="13716000"/>
                  </a:lnTo>
                  <a:lnTo>
                    <a:pt x="3324352" y="0"/>
                  </a:lnTo>
                  <a:close/>
                </a:path>
              </a:pathLst>
            </a:custGeom>
            <a:solidFill>
              <a:srgbClr val="FFFFFF"/>
            </a:solidFill>
          </p:spPr>
        </p:sp>
      </p:grpSp>
      <p:sp>
        <p:nvSpPr>
          <p:cNvPr id="5" name="TextBox 5"/>
          <p:cNvSpPr txBox="1"/>
          <p:nvPr/>
        </p:nvSpPr>
        <p:spPr>
          <a:xfrm>
            <a:off x="2843334" y="4252912"/>
            <a:ext cx="10622529" cy="1704975"/>
          </a:xfrm>
          <a:prstGeom prst="rect">
            <a:avLst/>
          </a:prstGeom>
        </p:spPr>
        <p:txBody>
          <a:bodyPr lIns="0" tIns="0" rIns="0" bIns="0" rtlCol="0" anchor="t">
            <a:spAutoFit/>
          </a:bodyPr>
          <a:lstStyle/>
          <a:p>
            <a:pPr algn="ctr">
              <a:lnSpc>
                <a:spcPts val="4320"/>
              </a:lnSpc>
            </a:pPr>
            <a:r>
              <a:rPr lang="en-US" sz="3600" spc="69">
                <a:solidFill>
                  <a:srgbClr val="004881"/>
                </a:solidFill>
                <a:latin typeface="Arial Bold Italics"/>
              </a:rPr>
              <a:t>"Knowledge is power. Information is liberating. Education is the premise of progress, in every society, in every family."</a:t>
            </a:r>
            <a:r>
              <a:rPr lang="en-US" sz="3600" spc="69">
                <a:solidFill>
                  <a:srgbClr val="004881"/>
                </a:solidFill>
                <a:latin typeface="Arial Bold"/>
              </a:rPr>
              <a:t> </a:t>
            </a:r>
          </a:p>
        </p:txBody>
      </p:sp>
      <p:sp>
        <p:nvSpPr>
          <p:cNvPr id="6" name="Freeform 6"/>
          <p:cNvSpPr/>
          <p:nvPr/>
        </p:nvSpPr>
        <p:spPr>
          <a:xfrm>
            <a:off x="15540601" y="3808474"/>
            <a:ext cx="2203970" cy="3127000"/>
          </a:xfrm>
          <a:custGeom>
            <a:avLst/>
            <a:gdLst/>
            <a:ahLst/>
            <a:cxnLst/>
            <a:rect l="l" t="t" r="r" b="b"/>
            <a:pathLst>
              <a:path w="2203970" h="3127000">
                <a:moveTo>
                  <a:pt x="0" y="0"/>
                </a:moveTo>
                <a:lnTo>
                  <a:pt x="2203970" y="0"/>
                </a:lnTo>
                <a:lnTo>
                  <a:pt x="2203970" y="3127000"/>
                </a:lnTo>
                <a:lnTo>
                  <a:pt x="0" y="3127000"/>
                </a:lnTo>
                <a:lnTo>
                  <a:pt x="0" y="0"/>
                </a:lnTo>
                <a:close/>
              </a:path>
            </a:pathLst>
          </a:custGeom>
          <a:blipFill>
            <a:blip r:embed="rId3"/>
            <a:stretch>
              <a:fillRect/>
            </a:stretch>
          </a:blipFill>
        </p:spPr>
      </p:sp>
      <p:sp>
        <p:nvSpPr>
          <p:cNvPr id="7" name="TextBox 7"/>
          <p:cNvSpPr txBox="1"/>
          <p:nvPr/>
        </p:nvSpPr>
        <p:spPr>
          <a:xfrm>
            <a:off x="5821101" y="6576384"/>
            <a:ext cx="3935760" cy="775329"/>
          </a:xfrm>
          <a:prstGeom prst="rect">
            <a:avLst/>
          </a:prstGeom>
        </p:spPr>
        <p:txBody>
          <a:bodyPr lIns="0" tIns="0" rIns="0" bIns="0" rtlCol="0" anchor="t">
            <a:spAutoFit/>
          </a:bodyPr>
          <a:lstStyle/>
          <a:p>
            <a:pPr algn="ctr">
              <a:lnSpc>
                <a:spcPts val="6045"/>
              </a:lnSpc>
              <a:spcBef>
                <a:spcPct val="0"/>
              </a:spcBef>
            </a:pPr>
            <a:r>
              <a:rPr lang="en-US" sz="5499" spc="78">
                <a:solidFill>
                  <a:srgbClr val="004881"/>
                </a:solidFill>
                <a:latin typeface="Tahoma"/>
              </a:rPr>
              <a:t>- Kofi Annan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06" b="-9206"/>
            </a:stretch>
          </a:blipFill>
        </p:spPr>
      </p:sp>
      <p:sp>
        <p:nvSpPr>
          <p:cNvPr id="3" name="Freeform 3"/>
          <p:cNvSpPr/>
          <p:nvPr/>
        </p:nvSpPr>
        <p:spPr>
          <a:xfrm>
            <a:off x="6402192" y="4333195"/>
            <a:ext cx="5120602" cy="5120602"/>
          </a:xfrm>
          <a:custGeom>
            <a:avLst/>
            <a:gdLst/>
            <a:ahLst/>
            <a:cxnLst/>
            <a:rect l="l" t="t" r="r" b="b"/>
            <a:pathLst>
              <a:path w="5120602" h="5120602">
                <a:moveTo>
                  <a:pt x="0" y="0"/>
                </a:moveTo>
                <a:lnTo>
                  <a:pt x="5120601" y="0"/>
                </a:lnTo>
                <a:lnTo>
                  <a:pt x="5120601" y="5120601"/>
                </a:lnTo>
                <a:lnTo>
                  <a:pt x="0" y="5120601"/>
                </a:lnTo>
                <a:lnTo>
                  <a:pt x="0" y="0"/>
                </a:lnTo>
                <a:close/>
              </a:path>
            </a:pathLst>
          </a:custGeom>
          <a:blipFill>
            <a:blip r:embed="rId3"/>
            <a:stretch>
              <a:fillRect/>
            </a:stretch>
          </a:blipFill>
        </p:spPr>
      </p:sp>
      <p:sp>
        <p:nvSpPr>
          <p:cNvPr id="4" name="TextBox 4"/>
          <p:cNvSpPr txBox="1"/>
          <p:nvPr/>
        </p:nvSpPr>
        <p:spPr>
          <a:xfrm>
            <a:off x="5397944" y="1955610"/>
            <a:ext cx="7129097" cy="1437368"/>
          </a:xfrm>
          <a:prstGeom prst="rect">
            <a:avLst/>
          </a:prstGeom>
        </p:spPr>
        <p:txBody>
          <a:bodyPr lIns="0" tIns="0" rIns="0" bIns="0" rtlCol="0" anchor="t">
            <a:spAutoFit/>
          </a:bodyPr>
          <a:lstStyle/>
          <a:p>
            <a:pPr algn="l">
              <a:lnSpc>
                <a:spcPts val="11107"/>
              </a:lnSpc>
            </a:pPr>
            <a:r>
              <a:rPr lang="en-US" sz="9999" spc="-374">
                <a:solidFill>
                  <a:srgbClr val="004881"/>
                </a:solidFill>
                <a:latin typeface="Tahoma Bold"/>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12313" y="398543"/>
            <a:ext cx="6846987" cy="9586861"/>
            <a:chOff x="0" y="0"/>
            <a:chExt cx="9129316" cy="12782481"/>
          </a:xfrm>
        </p:grpSpPr>
        <p:sp>
          <p:nvSpPr>
            <p:cNvPr id="3" name="Freeform 3"/>
            <p:cNvSpPr/>
            <p:nvPr/>
          </p:nvSpPr>
          <p:spPr>
            <a:xfrm>
              <a:off x="0" y="0"/>
              <a:ext cx="9129323" cy="12782423"/>
            </a:xfrm>
            <a:custGeom>
              <a:avLst/>
              <a:gdLst/>
              <a:ahLst/>
              <a:cxnLst/>
              <a:rect l="l" t="t" r="r" b="b"/>
              <a:pathLst>
                <a:path w="9129323" h="12782423">
                  <a:moveTo>
                    <a:pt x="0" y="0"/>
                  </a:moveTo>
                  <a:lnTo>
                    <a:pt x="9129323" y="0"/>
                  </a:lnTo>
                  <a:lnTo>
                    <a:pt x="9129323" y="12782423"/>
                  </a:lnTo>
                  <a:lnTo>
                    <a:pt x="0" y="12782423"/>
                  </a:lnTo>
                  <a:lnTo>
                    <a:pt x="0" y="0"/>
                  </a:lnTo>
                  <a:close/>
                </a:path>
              </a:pathLst>
            </a:custGeom>
            <a:blipFill>
              <a:blip r:embed="rId2"/>
              <a:stretch>
                <a:fillRect t="-665" b="-666"/>
              </a:stretch>
            </a:blipFill>
          </p:spPr>
        </p:sp>
      </p:grpSp>
      <p:sp>
        <p:nvSpPr>
          <p:cNvPr id="4" name="Freeform 4"/>
          <p:cNvSpPr/>
          <p:nvPr/>
        </p:nvSpPr>
        <p:spPr>
          <a:xfrm>
            <a:off x="2024841" y="6824888"/>
            <a:ext cx="8149347" cy="2433412"/>
          </a:xfrm>
          <a:custGeom>
            <a:avLst/>
            <a:gdLst/>
            <a:ahLst/>
            <a:cxnLst/>
            <a:rect l="l" t="t" r="r" b="b"/>
            <a:pathLst>
              <a:path w="8149347" h="2433412">
                <a:moveTo>
                  <a:pt x="0" y="0"/>
                </a:moveTo>
                <a:lnTo>
                  <a:pt x="8149347" y="0"/>
                </a:lnTo>
                <a:lnTo>
                  <a:pt x="8149347" y="2433412"/>
                </a:lnTo>
                <a:lnTo>
                  <a:pt x="0" y="2433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2024841" y="952500"/>
            <a:ext cx="5632209" cy="755650"/>
          </a:xfrm>
          <a:prstGeom prst="rect">
            <a:avLst/>
          </a:prstGeom>
        </p:spPr>
        <p:txBody>
          <a:bodyPr lIns="0" tIns="0" rIns="0" bIns="0" rtlCol="0" anchor="t">
            <a:spAutoFit/>
          </a:bodyPr>
          <a:lstStyle/>
          <a:p>
            <a:pPr algn="l">
              <a:lnSpc>
                <a:spcPts val="5598"/>
              </a:lnSpc>
            </a:pPr>
            <a:r>
              <a:rPr lang="en-US" sz="3999">
                <a:solidFill>
                  <a:srgbClr val="114B9B"/>
                </a:solidFill>
                <a:latin typeface="Roboto Bold"/>
              </a:rPr>
              <a:t>Europa Donna Albania</a:t>
            </a:r>
          </a:p>
        </p:txBody>
      </p:sp>
      <p:sp>
        <p:nvSpPr>
          <p:cNvPr id="6" name="TextBox 6"/>
          <p:cNvSpPr txBox="1"/>
          <p:nvPr/>
        </p:nvSpPr>
        <p:spPr>
          <a:xfrm>
            <a:off x="2024841" y="1844960"/>
            <a:ext cx="8149347" cy="4587875"/>
          </a:xfrm>
          <a:prstGeom prst="rect">
            <a:avLst/>
          </a:prstGeom>
        </p:spPr>
        <p:txBody>
          <a:bodyPr lIns="0" tIns="0" rIns="0" bIns="0" rtlCol="0" anchor="t">
            <a:spAutoFit/>
          </a:bodyPr>
          <a:lstStyle/>
          <a:p>
            <a:pPr>
              <a:lnSpc>
                <a:spcPts val="2800"/>
              </a:lnSpc>
            </a:pPr>
            <a:r>
              <a:rPr lang="en-US" sz="2000">
                <a:solidFill>
                  <a:srgbClr val="000000"/>
                </a:solidFill>
                <a:latin typeface="Roboto"/>
              </a:rPr>
              <a:t>EDA is a sub branch of “Europa Donna”, which is an European non-profit  organization composed of many subbranches all over Europe.</a:t>
            </a:r>
          </a:p>
          <a:p>
            <a:pPr>
              <a:lnSpc>
                <a:spcPts val="2800"/>
              </a:lnSpc>
            </a:pPr>
            <a:endParaRPr lang="en-US" sz="2000">
              <a:solidFill>
                <a:srgbClr val="000000"/>
              </a:solidFill>
              <a:latin typeface="Roboto"/>
            </a:endParaRPr>
          </a:p>
          <a:p>
            <a:pPr>
              <a:lnSpc>
                <a:spcPts val="2800"/>
              </a:lnSpc>
            </a:pPr>
            <a:r>
              <a:rPr lang="en-US" sz="2000">
                <a:solidFill>
                  <a:srgbClr val="000000"/>
                </a:solidFill>
                <a:latin typeface="Roboto"/>
              </a:rPr>
              <a:t>EUROPADONNA is a Europe-wide Coalitionof affiliated groups of women  that facilitates the exchange and spread of pertinent information concerning  breast cancer through the different cultures it represents.</a:t>
            </a:r>
          </a:p>
          <a:p>
            <a:pPr>
              <a:lnSpc>
                <a:spcPts val="2800"/>
              </a:lnSpc>
            </a:pPr>
            <a:endParaRPr lang="en-US" sz="2000">
              <a:solidFill>
                <a:srgbClr val="000000"/>
              </a:solidFill>
              <a:latin typeface="Roboto"/>
            </a:endParaRPr>
          </a:p>
          <a:p>
            <a:pPr>
              <a:lnSpc>
                <a:spcPts val="2800"/>
              </a:lnSpc>
            </a:pPr>
            <a:r>
              <a:rPr lang="en-US" sz="2000">
                <a:solidFill>
                  <a:srgbClr val="000000"/>
                </a:solidFill>
                <a:latin typeface="Roboto"/>
              </a:rPr>
              <a:t>These organizations have come together to raise awareness regarding breast  cancer and to support the European women in their task to ask for better  informing conditions about the breast cancer, to ask for the appropriate  diagnosis and curing, and the raising of funds for the scientific research about  breast cancer.</a:t>
            </a:r>
          </a:p>
          <a:p>
            <a:pPr algn="l">
              <a:lnSpc>
                <a:spcPts val="2800"/>
              </a:lnSpc>
            </a:pPr>
            <a:endParaRPr lang="en-US" sz="2000">
              <a:solidFill>
                <a:srgbClr val="000000"/>
              </a:solidFill>
              <a:latin typeface="Roboto"/>
            </a:endParaRPr>
          </a:p>
        </p:txBody>
      </p:sp>
      <p:sp>
        <p:nvSpPr>
          <p:cNvPr id="7" name="TextBox 7"/>
          <p:cNvSpPr txBox="1"/>
          <p:nvPr/>
        </p:nvSpPr>
        <p:spPr>
          <a:xfrm>
            <a:off x="3062034" y="7217471"/>
            <a:ext cx="2551130" cy="358775"/>
          </a:xfrm>
          <a:prstGeom prst="rect">
            <a:avLst/>
          </a:prstGeom>
        </p:spPr>
        <p:txBody>
          <a:bodyPr lIns="0" tIns="0" rIns="0" bIns="0" rtlCol="0" anchor="t">
            <a:spAutoFit/>
          </a:bodyPr>
          <a:lstStyle/>
          <a:p>
            <a:pPr algn="l">
              <a:lnSpc>
                <a:spcPts val="2800"/>
              </a:lnSpc>
            </a:pPr>
            <a:r>
              <a:rPr lang="en-US" sz="2000">
                <a:solidFill>
                  <a:srgbClr val="114B9B"/>
                </a:solidFill>
                <a:latin typeface="Roboto Bold"/>
              </a:rPr>
              <a:t>EDUCATION</a:t>
            </a:r>
          </a:p>
        </p:txBody>
      </p:sp>
      <p:grpSp>
        <p:nvGrpSpPr>
          <p:cNvPr id="8" name="Group 8"/>
          <p:cNvGrpSpPr/>
          <p:nvPr/>
        </p:nvGrpSpPr>
        <p:grpSpPr>
          <a:xfrm>
            <a:off x="2505452" y="7331771"/>
            <a:ext cx="317291" cy="317291"/>
            <a:chOff x="0" y="0"/>
            <a:chExt cx="423055" cy="423055"/>
          </a:xfrm>
        </p:grpSpPr>
        <p:sp>
          <p:nvSpPr>
            <p:cNvPr id="9" name="Freeform 9"/>
            <p:cNvSpPr/>
            <p:nvPr/>
          </p:nvSpPr>
          <p:spPr>
            <a:xfrm>
              <a:off x="0" y="0"/>
              <a:ext cx="423037" cy="423037"/>
            </a:xfrm>
            <a:custGeom>
              <a:avLst/>
              <a:gdLst/>
              <a:ahLst/>
              <a:cxnLst/>
              <a:rect l="l" t="t" r="r" b="b"/>
              <a:pathLst>
                <a:path w="423037" h="423037">
                  <a:moveTo>
                    <a:pt x="0" y="0"/>
                  </a:moveTo>
                  <a:lnTo>
                    <a:pt x="423037" y="0"/>
                  </a:lnTo>
                  <a:lnTo>
                    <a:pt x="423037" y="423037"/>
                  </a:lnTo>
                  <a:lnTo>
                    <a:pt x="0" y="423037"/>
                  </a:lnTo>
                  <a:lnTo>
                    <a:pt x="0" y="0"/>
                  </a:lnTo>
                  <a:close/>
                </a:path>
              </a:pathLst>
            </a:custGeom>
            <a:blipFill>
              <a:blip r:embed="rId5"/>
              <a:stretch>
                <a:fillRect r="-4" b="-4"/>
              </a:stretch>
            </a:blipFill>
          </p:spPr>
        </p:sp>
      </p:grpSp>
      <p:sp>
        <p:nvSpPr>
          <p:cNvPr id="10" name="TextBox 10"/>
          <p:cNvSpPr txBox="1"/>
          <p:nvPr/>
        </p:nvSpPr>
        <p:spPr>
          <a:xfrm>
            <a:off x="3062034" y="7718498"/>
            <a:ext cx="2551130" cy="358775"/>
          </a:xfrm>
          <a:prstGeom prst="rect">
            <a:avLst/>
          </a:prstGeom>
        </p:spPr>
        <p:txBody>
          <a:bodyPr lIns="0" tIns="0" rIns="0" bIns="0" rtlCol="0" anchor="t">
            <a:spAutoFit/>
          </a:bodyPr>
          <a:lstStyle/>
          <a:p>
            <a:pPr algn="l">
              <a:lnSpc>
                <a:spcPts val="2800"/>
              </a:lnSpc>
            </a:pPr>
            <a:r>
              <a:rPr lang="en-US" sz="2000">
                <a:solidFill>
                  <a:srgbClr val="114B9B"/>
                </a:solidFill>
                <a:latin typeface="Roboto Bold"/>
              </a:rPr>
              <a:t>INFORMATION</a:t>
            </a:r>
          </a:p>
        </p:txBody>
      </p:sp>
      <p:grpSp>
        <p:nvGrpSpPr>
          <p:cNvPr id="11" name="Group 11"/>
          <p:cNvGrpSpPr/>
          <p:nvPr/>
        </p:nvGrpSpPr>
        <p:grpSpPr>
          <a:xfrm>
            <a:off x="2505452" y="7832798"/>
            <a:ext cx="317291" cy="317291"/>
            <a:chOff x="0" y="0"/>
            <a:chExt cx="423055" cy="423055"/>
          </a:xfrm>
        </p:grpSpPr>
        <p:sp>
          <p:nvSpPr>
            <p:cNvPr id="12" name="Freeform 12"/>
            <p:cNvSpPr/>
            <p:nvPr/>
          </p:nvSpPr>
          <p:spPr>
            <a:xfrm>
              <a:off x="0" y="0"/>
              <a:ext cx="423037" cy="423037"/>
            </a:xfrm>
            <a:custGeom>
              <a:avLst/>
              <a:gdLst/>
              <a:ahLst/>
              <a:cxnLst/>
              <a:rect l="l" t="t" r="r" b="b"/>
              <a:pathLst>
                <a:path w="423037" h="423037">
                  <a:moveTo>
                    <a:pt x="0" y="0"/>
                  </a:moveTo>
                  <a:lnTo>
                    <a:pt x="423037" y="0"/>
                  </a:lnTo>
                  <a:lnTo>
                    <a:pt x="423037" y="423037"/>
                  </a:lnTo>
                  <a:lnTo>
                    <a:pt x="0" y="423037"/>
                  </a:lnTo>
                  <a:lnTo>
                    <a:pt x="0" y="0"/>
                  </a:lnTo>
                  <a:close/>
                </a:path>
              </a:pathLst>
            </a:custGeom>
            <a:blipFill>
              <a:blip r:embed="rId5"/>
              <a:stretch>
                <a:fillRect r="-4" b="-4"/>
              </a:stretch>
            </a:blipFill>
          </p:spPr>
        </p:sp>
      </p:grpSp>
      <p:sp>
        <p:nvSpPr>
          <p:cNvPr id="13" name="TextBox 13"/>
          <p:cNvSpPr txBox="1"/>
          <p:nvPr/>
        </p:nvSpPr>
        <p:spPr>
          <a:xfrm>
            <a:off x="3062034" y="8235815"/>
            <a:ext cx="3519001" cy="358775"/>
          </a:xfrm>
          <a:prstGeom prst="rect">
            <a:avLst/>
          </a:prstGeom>
        </p:spPr>
        <p:txBody>
          <a:bodyPr lIns="0" tIns="0" rIns="0" bIns="0" rtlCol="0" anchor="t">
            <a:spAutoFit/>
          </a:bodyPr>
          <a:lstStyle/>
          <a:p>
            <a:pPr algn="l">
              <a:lnSpc>
                <a:spcPts val="2800"/>
              </a:lnSpc>
            </a:pPr>
            <a:r>
              <a:rPr lang="en-US" sz="2000">
                <a:solidFill>
                  <a:srgbClr val="114B9B"/>
                </a:solidFill>
                <a:latin typeface="Roboto Bold"/>
              </a:rPr>
              <a:t>ADVOCACY AND LOBBYING</a:t>
            </a:r>
          </a:p>
        </p:txBody>
      </p:sp>
      <p:grpSp>
        <p:nvGrpSpPr>
          <p:cNvPr id="14" name="Group 14"/>
          <p:cNvGrpSpPr/>
          <p:nvPr/>
        </p:nvGrpSpPr>
        <p:grpSpPr>
          <a:xfrm>
            <a:off x="2505452" y="8350115"/>
            <a:ext cx="317291" cy="317291"/>
            <a:chOff x="0" y="0"/>
            <a:chExt cx="423055" cy="423055"/>
          </a:xfrm>
        </p:grpSpPr>
        <p:sp>
          <p:nvSpPr>
            <p:cNvPr id="15" name="Freeform 15"/>
            <p:cNvSpPr/>
            <p:nvPr/>
          </p:nvSpPr>
          <p:spPr>
            <a:xfrm>
              <a:off x="0" y="0"/>
              <a:ext cx="423037" cy="423037"/>
            </a:xfrm>
            <a:custGeom>
              <a:avLst/>
              <a:gdLst/>
              <a:ahLst/>
              <a:cxnLst/>
              <a:rect l="l" t="t" r="r" b="b"/>
              <a:pathLst>
                <a:path w="423037" h="423037">
                  <a:moveTo>
                    <a:pt x="0" y="0"/>
                  </a:moveTo>
                  <a:lnTo>
                    <a:pt x="423037" y="0"/>
                  </a:lnTo>
                  <a:lnTo>
                    <a:pt x="423037" y="423037"/>
                  </a:lnTo>
                  <a:lnTo>
                    <a:pt x="0" y="423037"/>
                  </a:lnTo>
                  <a:lnTo>
                    <a:pt x="0" y="0"/>
                  </a:lnTo>
                  <a:close/>
                </a:path>
              </a:pathLst>
            </a:custGeom>
            <a:blipFill>
              <a:blip r:embed="rId5"/>
              <a:stretch>
                <a:fillRect r="-4" b="-4"/>
              </a:stretch>
            </a:blip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73524" y="2481805"/>
            <a:ext cx="12340952" cy="4593032"/>
          </a:xfrm>
          <a:prstGeom prst="rect">
            <a:avLst/>
          </a:prstGeom>
        </p:spPr>
        <p:txBody>
          <a:bodyPr lIns="0" tIns="0" rIns="0" bIns="0" rtlCol="0" anchor="t">
            <a:spAutoFit/>
          </a:bodyPr>
          <a:lstStyle/>
          <a:p>
            <a:pPr algn="ctr">
              <a:lnSpc>
                <a:spcPts val="5217"/>
              </a:lnSpc>
            </a:pPr>
            <a:r>
              <a:rPr lang="en-US" sz="3836" spc="46">
                <a:solidFill>
                  <a:srgbClr val="FF79AC"/>
                </a:solidFill>
                <a:latin typeface="Tahoma"/>
              </a:rPr>
              <a:t>Ovarian cancer is often associated with patients who have had breast cancer, hence the critical importance of screening for ovarian cancer among these individuals. </a:t>
            </a:r>
          </a:p>
          <a:p>
            <a:pPr algn="ctr">
              <a:lnSpc>
                <a:spcPts val="5217"/>
              </a:lnSpc>
            </a:pPr>
            <a:endParaRPr lang="en-US" sz="3836" spc="46">
              <a:solidFill>
                <a:srgbClr val="FF79AC"/>
              </a:solidFill>
              <a:latin typeface="Tahoma"/>
            </a:endParaRPr>
          </a:p>
          <a:p>
            <a:pPr algn="ctr">
              <a:lnSpc>
                <a:spcPts val="5217"/>
              </a:lnSpc>
            </a:pPr>
            <a:r>
              <a:rPr lang="en-US" sz="3836" spc="46">
                <a:solidFill>
                  <a:srgbClr val="FF79AC"/>
                </a:solidFill>
                <a:latin typeface="Tahoma"/>
              </a:rPr>
              <a:t>This necessitates a heightened awareness among both doctors and patients, particularly women in Albania.</a:t>
            </a:r>
          </a:p>
        </p:txBody>
      </p:sp>
      <p:sp>
        <p:nvSpPr>
          <p:cNvPr id="3" name="Freeform 3"/>
          <p:cNvSpPr/>
          <p:nvPr/>
        </p:nvSpPr>
        <p:spPr>
          <a:xfrm>
            <a:off x="778609" y="8442215"/>
            <a:ext cx="928530" cy="1317401"/>
          </a:xfrm>
          <a:custGeom>
            <a:avLst/>
            <a:gdLst/>
            <a:ahLst/>
            <a:cxnLst/>
            <a:rect l="l" t="t" r="r" b="b"/>
            <a:pathLst>
              <a:path w="928530" h="1317401">
                <a:moveTo>
                  <a:pt x="0" y="0"/>
                </a:moveTo>
                <a:lnTo>
                  <a:pt x="928530" y="0"/>
                </a:lnTo>
                <a:lnTo>
                  <a:pt x="928530" y="1317401"/>
                </a:lnTo>
                <a:lnTo>
                  <a:pt x="0" y="1317401"/>
                </a:lnTo>
                <a:lnTo>
                  <a:pt x="0" y="0"/>
                </a:lnTo>
                <a:close/>
              </a:path>
            </a:pathLst>
          </a:custGeom>
          <a:blipFill>
            <a:blip r:embed="rId2"/>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77" b="-108077"/>
            </a:stretch>
          </a:blipFill>
        </p:spPr>
      </p:sp>
      <p:sp>
        <p:nvSpPr>
          <p:cNvPr id="3" name="TextBox 3"/>
          <p:cNvSpPr txBox="1"/>
          <p:nvPr/>
        </p:nvSpPr>
        <p:spPr>
          <a:xfrm>
            <a:off x="7868742" y="2777365"/>
            <a:ext cx="3712210" cy="2466975"/>
          </a:xfrm>
          <a:prstGeom prst="rect">
            <a:avLst/>
          </a:prstGeom>
        </p:spPr>
        <p:txBody>
          <a:bodyPr lIns="0" tIns="0" rIns="0" bIns="0" rtlCol="0" anchor="t">
            <a:spAutoFit/>
          </a:bodyPr>
          <a:lstStyle/>
          <a:p>
            <a:pPr algn="ctr">
              <a:lnSpc>
                <a:spcPts val="17280"/>
              </a:lnSpc>
            </a:pPr>
            <a:r>
              <a:rPr lang="en-US" sz="14400">
                <a:solidFill>
                  <a:srgbClr val="004881"/>
                </a:solidFill>
                <a:latin typeface="Arial Bold"/>
              </a:rPr>
              <a:t>2%</a:t>
            </a:r>
          </a:p>
        </p:txBody>
      </p:sp>
      <p:sp>
        <p:nvSpPr>
          <p:cNvPr id="4" name="TextBox 4"/>
          <p:cNvSpPr txBox="1"/>
          <p:nvPr/>
        </p:nvSpPr>
        <p:spPr>
          <a:xfrm>
            <a:off x="5692763" y="5406044"/>
            <a:ext cx="7567930" cy="1095375"/>
          </a:xfrm>
          <a:prstGeom prst="rect">
            <a:avLst/>
          </a:prstGeom>
        </p:spPr>
        <p:txBody>
          <a:bodyPr lIns="0" tIns="0" rIns="0" bIns="0" rtlCol="0" anchor="t">
            <a:spAutoFit/>
          </a:bodyPr>
          <a:lstStyle/>
          <a:p>
            <a:pPr algn="ctr">
              <a:lnSpc>
                <a:spcPts val="4320"/>
              </a:lnSpc>
            </a:pPr>
            <a:r>
              <a:rPr lang="en-US" sz="3600" spc="-219">
                <a:solidFill>
                  <a:srgbClr val="004881"/>
                </a:solidFill>
                <a:latin typeface="DejaVu Sans Light"/>
              </a:rPr>
              <a:t>of all cancer cases in Albania are ovarian cancer.</a:t>
            </a:r>
          </a:p>
        </p:txBody>
      </p:sp>
      <p:sp>
        <p:nvSpPr>
          <p:cNvPr id="5" name="Freeform 5"/>
          <p:cNvSpPr/>
          <p:nvPr/>
        </p:nvSpPr>
        <p:spPr>
          <a:xfrm>
            <a:off x="778609" y="8599599"/>
            <a:ext cx="928530" cy="1317401"/>
          </a:xfrm>
          <a:custGeom>
            <a:avLst/>
            <a:gdLst/>
            <a:ahLst/>
            <a:cxnLst/>
            <a:rect l="l" t="t" r="r" b="b"/>
            <a:pathLst>
              <a:path w="928530" h="1317401">
                <a:moveTo>
                  <a:pt x="0" y="0"/>
                </a:moveTo>
                <a:lnTo>
                  <a:pt x="928530" y="0"/>
                </a:lnTo>
                <a:lnTo>
                  <a:pt x="928530" y="1317402"/>
                </a:lnTo>
                <a:lnTo>
                  <a:pt x="0" y="1317402"/>
                </a:lnTo>
                <a:lnTo>
                  <a:pt x="0" y="0"/>
                </a:lnTo>
                <a:close/>
              </a:path>
            </a:pathLst>
          </a:custGeom>
          <a:blipFill>
            <a:blip r:embed="rId3"/>
            <a:stretch>
              <a:fillRect/>
            </a:stretch>
          </a:blipFill>
        </p:spPr>
      </p:sp>
      <p:sp>
        <p:nvSpPr>
          <p:cNvPr id="6" name="TextBox 6"/>
          <p:cNvSpPr txBox="1"/>
          <p:nvPr/>
        </p:nvSpPr>
        <p:spPr>
          <a:xfrm>
            <a:off x="5342794" y="9229725"/>
            <a:ext cx="12093629" cy="476593"/>
          </a:xfrm>
          <a:prstGeom prst="rect">
            <a:avLst/>
          </a:prstGeom>
        </p:spPr>
        <p:txBody>
          <a:bodyPr lIns="0" tIns="0" rIns="0" bIns="0" rtlCol="0" anchor="t">
            <a:spAutoFit/>
          </a:bodyPr>
          <a:lstStyle/>
          <a:p>
            <a:pPr algn="r">
              <a:lnSpc>
                <a:spcPts val="3297"/>
              </a:lnSpc>
              <a:spcBef>
                <a:spcPct val="0"/>
              </a:spcBef>
            </a:pPr>
            <a:r>
              <a:rPr lang="en-US" sz="3000" spc="42">
                <a:solidFill>
                  <a:srgbClr val="004881"/>
                </a:solidFill>
                <a:latin typeface="Arial Italics"/>
              </a:rPr>
              <a:t>Based on reported data of Albania Cancer Register, 2022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77" b="-108077"/>
            </a:stretch>
          </a:blipFill>
        </p:spPr>
      </p:sp>
      <p:sp>
        <p:nvSpPr>
          <p:cNvPr id="3" name="TextBox 3"/>
          <p:cNvSpPr txBox="1"/>
          <p:nvPr/>
        </p:nvSpPr>
        <p:spPr>
          <a:xfrm>
            <a:off x="7868742" y="2777365"/>
            <a:ext cx="3712210" cy="2466975"/>
          </a:xfrm>
          <a:prstGeom prst="rect">
            <a:avLst/>
          </a:prstGeom>
        </p:spPr>
        <p:txBody>
          <a:bodyPr lIns="0" tIns="0" rIns="0" bIns="0" rtlCol="0" anchor="t">
            <a:spAutoFit/>
          </a:bodyPr>
          <a:lstStyle/>
          <a:p>
            <a:pPr algn="ctr">
              <a:lnSpc>
                <a:spcPts val="17280"/>
              </a:lnSpc>
            </a:pPr>
            <a:r>
              <a:rPr lang="en-US" sz="14400">
                <a:solidFill>
                  <a:srgbClr val="004881"/>
                </a:solidFill>
                <a:latin typeface="Arial Bold"/>
              </a:rPr>
              <a:t>5%</a:t>
            </a:r>
          </a:p>
        </p:txBody>
      </p:sp>
      <p:sp>
        <p:nvSpPr>
          <p:cNvPr id="4" name="TextBox 4"/>
          <p:cNvSpPr txBox="1"/>
          <p:nvPr/>
        </p:nvSpPr>
        <p:spPr>
          <a:xfrm>
            <a:off x="5692763" y="5406044"/>
            <a:ext cx="7567930" cy="1095375"/>
          </a:xfrm>
          <a:prstGeom prst="rect">
            <a:avLst/>
          </a:prstGeom>
        </p:spPr>
        <p:txBody>
          <a:bodyPr lIns="0" tIns="0" rIns="0" bIns="0" rtlCol="0" anchor="t">
            <a:spAutoFit/>
          </a:bodyPr>
          <a:lstStyle/>
          <a:p>
            <a:pPr algn="ctr">
              <a:lnSpc>
                <a:spcPts val="4320"/>
              </a:lnSpc>
            </a:pPr>
            <a:r>
              <a:rPr lang="en-US" sz="3600" spc="-219">
                <a:solidFill>
                  <a:srgbClr val="004881"/>
                </a:solidFill>
                <a:latin typeface="DejaVu Sans Light"/>
              </a:rPr>
              <a:t>of all cases in women are ovarian cancer</a:t>
            </a:r>
          </a:p>
        </p:txBody>
      </p:sp>
      <p:sp>
        <p:nvSpPr>
          <p:cNvPr id="5" name="Freeform 5"/>
          <p:cNvSpPr/>
          <p:nvPr/>
        </p:nvSpPr>
        <p:spPr>
          <a:xfrm>
            <a:off x="778609" y="8599599"/>
            <a:ext cx="928530" cy="1317401"/>
          </a:xfrm>
          <a:custGeom>
            <a:avLst/>
            <a:gdLst/>
            <a:ahLst/>
            <a:cxnLst/>
            <a:rect l="l" t="t" r="r" b="b"/>
            <a:pathLst>
              <a:path w="928530" h="1317401">
                <a:moveTo>
                  <a:pt x="0" y="0"/>
                </a:moveTo>
                <a:lnTo>
                  <a:pt x="928530" y="0"/>
                </a:lnTo>
                <a:lnTo>
                  <a:pt x="928530" y="1317402"/>
                </a:lnTo>
                <a:lnTo>
                  <a:pt x="0" y="1317402"/>
                </a:lnTo>
                <a:lnTo>
                  <a:pt x="0" y="0"/>
                </a:lnTo>
                <a:close/>
              </a:path>
            </a:pathLst>
          </a:custGeom>
          <a:blipFill>
            <a:blip r:embed="rId3"/>
            <a:stretch>
              <a:fillRect/>
            </a:stretch>
          </a:blipFill>
        </p:spPr>
      </p:sp>
      <p:sp>
        <p:nvSpPr>
          <p:cNvPr id="6" name="TextBox 6"/>
          <p:cNvSpPr txBox="1"/>
          <p:nvPr/>
        </p:nvSpPr>
        <p:spPr>
          <a:xfrm>
            <a:off x="5342794" y="9229725"/>
            <a:ext cx="12093629" cy="476593"/>
          </a:xfrm>
          <a:prstGeom prst="rect">
            <a:avLst/>
          </a:prstGeom>
        </p:spPr>
        <p:txBody>
          <a:bodyPr lIns="0" tIns="0" rIns="0" bIns="0" rtlCol="0" anchor="t">
            <a:spAutoFit/>
          </a:bodyPr>
          <a:lstStyle/>
          <a:p>
            <a:pPr algn="r">
              <a:lnSpc>
                <a:spcPts val="3297"/>
              </a:lnSpc>
              <a:spcBef>
                <a:spcPct val="0"/>
              </a:spcBef>
            </a:pPr>
            <a:r>
              <a:rPr lang="en-US" sz="3000" spc="42">
                <a:solidFill>
                  <a:srgbClr val="004881"/>
                </a:solidFill>
                <a:latin typeface="Arial Italics"/>
              </a:rPr>
              <a:t>Based on reported data of Albania Cancer Register, 2022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8609" y="8599599"/>
            <a:ext cx="928530" cy="1317401"/>
          </a:xfrm>
          <a:custGeom>
            <a:avLst/>
            <a:gdLst/>
            <a:ahLst/>
            <a:cxnLst/>
            <a:rect l="l" t="t" r="r" b="b"/>
            <a:pathLst>
              <a:path w="928530" h="1317401">
                <a:moveTo>
                  <a:pt x="0" y="0"/>
                </a:moveTo>
                <a:lnTo>
                  <a:pt x="928530" y="0"/>
                </a:lnTo>
                <a:lnTo>
                  <a:pt x="928530" y="1317402"/>
                </a:lnTo>
                <a:lnTo>
                  <a:pt x="0" y="1317402"/>
                </a:lnTo>
                <a:lnTo>
                  <a:pt x="0" y="0"/>
                </a:lnTo>
                <a:close/>
              </a:path>
            </a:pathLst>
          </a:custGeom>
          <a:blipFill>
            <a:blip r:embed="rId2"/>
            <a:stretch>
              <a:fillRect/>
            </a:stretch>
          </a:blipFill>
        </p:spPr>
      </p:sp>
      <p:sp>
        <p:nvSpPr>
          <p:cNvPr id="3" name="Freeform 3"/>
          <p:cNvSpPr/>
          <p:nvPr/>
        </p:nvSpPr>
        <p:spPr>
          <a:xfrm>
            <a:off x="0" y="2900171"/>
            <a:ext cx="18288000" cy="7386828"/>
          </a:xfrm>
          <a:custGeom>
            <a:avLst/>
            <a:gdLst/>
            <a:ahLst/>
            <a:cxnLst/>
            <a:rect l="l" t="t" r="r" b="b"/>
            <a:pathLst>
              <a:path w="18288000" h="7386828">
                <a:moveTo>
                  <a:pt x="0" y="0"/>
                </a:moveTo>
                <a:lnTo>
                  <a:pt x="18288000" y="0"/>
                </a:lnTo>
                <a:lnTo>
                  <a:pt x="18288000" y="7386828"/>
                </a:lnTo>
                <a:lnTo>
                  <a:pt x="0" y="7386828"/>
                </a:lnTo>
                <a:lnTo>
                  <a:pt x="0" y="0"/>
                </a:lnTo>
                <a:close/>
              </a:path>
            </a:pathLst>
          </a:custGeom>
          <a:blipFill>
            <a:blip r:embed="rId3"/>
            <a:stretch>
              <a:fillRect t="-170140" b="-170140"/>
            </a:stretch>
          </a:blipFill>
        </p:spPr>
      </p:sp>
      <p:sp>
        <p:nvSpPr>
          <p:cNvPr id="4" name="TextBox 4"/>
          <p:cNvSpPr txBox="1"/>
          <p:nvPr/>
        </p:nvSpPr>
        <p:spPr>
          <a:xfrm>
            <a:off x="1028700" y="1085850"/>
            <a:ext cx="11536241" cy="1739395"/>
          </a:xfrm>
          <a:prstGeom prst="rect">
            <a:avLst/>
          </a:prstGeom>
        </p:spPr>
        <p:txBody>
          <a:bodyPr lIns="0" tIns="0" rIns="0" bIns="0" rtlCol="0" anchor="t">
            <a:spAutoFit/>
          </a:bodyPr>
          <a:lstStyle/>
          <a:p>
            <a:pPr algn="l">
              <a:lnSpc>
                <a:spcPts val="6792"/>
              </a:lnSpc>
            </a:pPr>
            <a:r>
              <a:rPr lang="en-US" sz="6180" spc="88">
                <a:solidFill>
                  <a:srgbClr val="0A469D"/>
                </a:solidFill>
                <a:latin typeface="Tahoma Bold"/>
              </a:rPr>
              <a:t>Elevating Awareness: Addressing the Silence on </a:t>
            </a:r>
          </a:p>
        </p:txBody>
      </p:sp>
      <p:sp>
        <p:nvSpPr>
          <p:cNvPr id="5" name="TextBox 5"/>
          <p:cNvSpPr txBox="1"/>
          <p:nvPr/>
        </p:nvSpPr>
        <p:spPr>
          <a:xfrm>
            <a:off x="1028700" y="4763646"/>
            <a:ext cx="15654236" cy="2862726"/>
          </a:xfrm>
          <a:prstGeom prst="rect">
            <a:avLst/>
          </a:prstGeom>
        </p:spPr>
        <p:txBody>
          <a:bodyPr lIns="0" tIns="0" rIns="0" bIns="0" rtlCol="0" anchor="t">
            <a:spAutoFit/>
          </a:bodyPr>
          <a:lstStyle/>
          <a:p>
            <a:pPr>
              <a:lnSpc>
                <a:spcPts val="3774"/>
              </a:lnSpc>
            </a:pPr>
            <a:r>
              <a:rPr lang="en-US" sz="2745" spc="32">
                <a:solidFill>
                  <a:srgbClr val="0A469D"/>
                </a:solidFill>
                <a:latin typeface="Tahoma Bold"/>
              </a:rPr>
              <a:t>Almost 80% of women diagnosed are post menopausal</a:t>
            </a:r>
          </a:p>
          <a:p>
            <a:pPr>
              <a:lnSpc>
                <a:spcPts val="3774"/>
              </a:lnSpc>
            </a:pPr>
            <a:r>
              <a:rPr lang="en-US" sz="2745" spc="32">
                <a:solidFill>
                  <a:srgbClr val="0A469D"/>
                </a:solidFill>
                <a:latin typeface="Tahoma Bold"/>
              </a:rPr>
              <a:t>Impact of Post Menopausal Diagnosis. </a:t>
            </a:r>
          </a:p>
          <a:p>
            <a:pPr>
              <a:lnSpc>
                <a:spcPts val="3774"/>
              </a:lnSpc>
            </a:pPr>
            <a:endParaRPr lang="en-US" sz="2745" spc="32">
              <a:solidFill>
                <a:srgbClr val="0A469D"/>
              </a:solidFill>
              <a:latin typeface="Tahoma Bold"/>
            </a:endParaRPr>
          </a:p>
          <a:p>
            <a:pPr>
              <a:lnSpc>
                <a:spcPts val="3774"/>
              </a:lnSpc>
            </a:pPr>
            <a:r>
              <a:rPr lang="en-US" sz="2745" spc="32">
                <a:solidFill>
                  <a:srgbClr val="0A469D"/>
                </a:solidFill>
                <a:latin typeface="Tahoma Bold"/>
              </a:rPr>
              <a:t>Treatment needs to be individual not based on chronology, taking into account quality of life, lifestyle, and comorbidities.</a:t>
            </a:r>
          </a:p>
          <a:p>
            <a:pPr algn="l">
              <a:lnSpc>
                <a:spcPts val="3774"/>
              </a:lnSpc>
            </a:pPr>
            <a:endParaRPr lang="en-US" sz="2745" spc="32">
              <a:solidFill>
                <a:srgbClr val="0A469D"/>
              </a:solidFill>
              <a:latin typeface="Tahoma Bold"/>
            </a:endParaRPr>
          </a:p>
        </p:txBody>
      </p:sp>
      <p:sp>
        <p:nvSpPr>
          <p:cNvPr id="6" name="TextBox 6"/>
          <p:cNvSpPr txBox="1"/>
          <p:nvPr/>
        </p:nvSpPr>
        <p:spPr>
          <a:xfrm>
            <a:off x="1016000" y="2882395"/>
            <a:ext cx="12457870" cy="955648"/>
          </a:xfrm>
          <a:prstGeom prst="rect">
            <a:avLst/>
          </a:prstGeom>
        </p:spPr>
        <p:txBody>
          <a:bodyPr lIns="0" tIns="0" rIns="0" bIns="0" rtlCol="0" anchor="t">
            <a:spAutoFit/>
          </a:bodyPr>
          <a:lstStyle/>
          <a:p>
            <a:pPr algn="l">
              <a:lnSpc>
                <a:spcPts val="7335"/>
              </a:lnSpc>
            </a:pPr>
            <a:r>
              <a:rPr lang="en-US" sz="6674" spc="95">
                <a:solidFill>
                  <a:srgbClr val="0A469D"/>
                </a:solidFill>
                <a:latin typeface="Tahoma Bold"/>
              </a:rPr>
              <a:t>Ovarian Cancer in Albania</a:t>
            </a:r>
          </a:p>
        </p:txBody>
      </p:sp>
      <p:sp>
        <p:nvSpPr>
          <p:cNvPr id="7" name="Freeform 7"/>
          <p:cNvSpPr/>
          <p:nvPr/>
        </p:nvSpPr>
        <p:spPr>
          <a:xfrm>
            <a:off x="778609" y="8599599"/>
            <a:ext cx="928530" cy="1317401"/>
          </a:xfrm>
          <a:custGeom>
            <a:avLst/>
            <a:gdLst/>
            <a:ahLst/>
            <a:cxnLst/>
            <a:rect l="l" t="t" r="r" b="b"/>
            <a:pathLst>
              <a:path w="928530" h="1317401">
                <a:moveTo>
                  <a:pt x="0" y="0"/>
                </a:moveTo>
                <a:lnTo>
                  <a:pt x="928530" y="0"/>
                </a:lnTo>
                <a:lnTo>
                  <a:pt x="928530" y="1317402"/>
                </a:lnTo>
                <a:lnTo>
                  <a:pt x="0" y="1317402"/>
                </a:lnTo>
                <a:lnTo>
                  <a:pt x="0" y="0"/>
                </a:lnTo>
                <a:close/>
              </a:path>
            </a:pathLst>
          </a:custGeom>
          <a:blipFill>
            <a:blip r:embed="rId2"/>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900171"/>
            <a:ext cx="18288000" cy="7386828"/>
          </a:xfrm>
          <a:custGeom>
            <a:avLst/>
            <a:gdLst/>
            <a:ahLst/>
            <a:cxnLst/>
            <a:rect l="l" t="t" r="r" b="b"/>
            <a:pathLst>
              <a:path w="18288000" h="7386828">
                <a:moveTo>
                  <a:pt x="0" y="0"/>
                </a:moveTo>
                <a:lnTo>
                  <a:pt x="18288000" y="0"/>
                </a:lnTo>
                <a:lnTo>
                  <a:pt x="18288000" y="7386828"/>
                </a:lnTo>
                <a:lnTo>
                  <a:pt x="0" y="7386828"/>
                </a:lnTo>
                <a:lnTo>
                  <a:pt x="0" y="0"/>
                </a:lnTo>
                <a:close/>
              </a:path>
            </a:pathLst>
          </a:custGeom>
          <a:blipFill>
            <a:blip r:embed="rId2"/>
            <a:stretch>
              <a:fillRect t="-32451" b="-32451"/>
            </a:stretch>
          </a:blipFill>
        </p:spPr>
      </p:sp>
      <p:sp>
        <p:nvSpPr>
          <p:cNvPr id="3" name="Freeform 3"/>
          <p:cNvSpPr/>
          <p:nvPr/>
        </p:nvSpPr>
        <p:spPr>
          <a:xfrm>
            <a:off x="778609" y="8599599"/>
            <a:ext cx="928530" cy="1317401"/>
          </a:xfrm>
          <a:custGeom>
            <a:avLst/>
            <a:gdLst/>
            <a:ahLst/>
            <a:cxnLst/>
            <a:rect l="l" t="t" r="r" b="b"/>
            <a:pathLst>
              <a:path w="928530" h="1317401">
                <a:moveTo>
                  <a:pt x="0" y="0"/>
                </a:moveTo>
                <a:lnTo>
                  <a:pt x="928530" y="0"/>
                </a:lnTo>
                <a:lnTo>
                  <a:pt x="928530" y="1317402"/>
                </a:lnTo>
                <a:lnTo>
                  <a:pt x="0" y="1317402"/>
                </a:lnTo>
                <a:lnTo>
                  <a:pt x="0" y="0"/>
                </a:lnTo>
                <a:close/>
              </a:path>
            </a:pathLst>
          </a:custGeom>
          <a:blipFill>
            <a:blip r:embed="rId3"/>
            <a:stretch>
              <a:fillRect/>
            </a:stretch>
          </a:blipFill>
        </p:spPr>
      </p:sp>
      <p:sp>
        <p:nvSpPr>
          <p:cNvPr id="4" name="TextBox 4"/>
          <p:cNvSpPr txBox="1"/>
          <p:nvPr/>
        </p:nvSpPr>
        <p:spPr>
          <a:xfrm>
            <a:off x="1028700" y="4763646"/>
            <a:ext cx="15654236" cy="3320333"/>
          </a:xfrm>
          <a:prstGeom prst="rect">
            <a:avLst/>
          </a:prstGeom>
        </p:spPr>
        <p:txBody>
          <a:bodyPr lIns="0" tIns="0" rIns="0" bIns="0" rtlCol="0" anchor="t">
            <a:spAutoFit/>
          </a:bodyPr>
          <a:lstStyle/>
          <a:p>
            <a:pPr marL="592660" lvl="1" indent="-296330">
              <a:lnSpc>
                <a:spcPts val="3774"/>
              </a:lnSpc>
              <a:buFont typeface="Arial"/>
              <a:buChar char="•"/>
            </a:pPr>
            <a:r>
              <a:rPr lang="en-US" sz="2745" spc="32">
                <a:solidFill>
                  <a:srgbClr val="004881"/>
                </a:solidFill>
                <a:latin typeface="Tahoma Bold"/>
              </a:rPr>
              <a:t>Over the past few months, we have actively raised awareness about cervical and ovarian cancer through our initiatives and media outreach.</a:t>
            </a:r>
          </a:p>
          <a:p>
            <a:pPr>
              <a:lnSpc>
                <a:spcPts val="3774"/>
              </a:lnSpc>
            </a:pPr>
            <a:endParaRPr lang="en-US" sz="2745" spc="32">
              <a:solidFill>
                <a:srgbClr val="004881"/>
              </a:solidFill>
              <a:latin typeface="Tahoma Bold"/>
            </a:endParaRPr>
          </a:p>
          <a:p>
            <a:pPr marL="592660" lvl="1" indent="-296330">
              <a:lnSpc>
                <a:spcPts val="3774"/>
              </a:lnSpc>
              <a:buFont typeface="Arial"/>
              <a:buChar char="•"/>
            </a:pPr>
            <a:r>
              <a:rPr lang="en-US" sz="2745" spc="32">
                <a:solidFill>
                  <a:srgbClr val="004881"/>
                </a:solidFill>
                <a:latin typeface="Tahoma Bold"/>
              </a:rPr>
              <a:t>Medical professionals specializing in cancer care, along with technicians from the Institute of Public Health, have supported our efforts by providing information and raising awareness about ovarian cancer</a:t>
            </a:r>
          </a:p>
          <a:p>
            <a:pPr algn="l">
              <a:lnSpc>
                <a:spcPts val="3774"/>
              </a:lnSpc>
            </a:pPr>
            <a:endParaRPr lang="en-US" sz="2745" spc="32">
              <a:solidFill>
                <a:srgbClr val="004881"/>
              </a:solidFill>
              <a:latin typeface="Tahoma Bold"/>
            </a:endParaRPr>
          </a:p>
        </p:txBody>
      </p:sp>
      <p:sp>
        <p:nvSpPr>
          <p:cNvPr id="5" name="TextBox 5"/>
          <p:cNvSpPr txBox="1"/>
          <p:nvPr/>
        </p:nvSpPr>
        <p:spPr>
          <a:xfrm>
            <a:off x="1028700" y="1269899"/>
            <a:ext cx="11449508" cy="2435035"/>
          </a:xfrm>
          <a:prstGeom prst="rect">
            <a:avLst/>
          </a:prstGeom>
        </p:spPr>
        <p:txBody>
          <a:bodyPr lIns="0" tIns="0" rIns="0" bIns="0" rtlCol="0" anchor="t">
            <a:spAutoFit/>
          </a:bodyPr>
          <a:lstStyle/>
          <a:p>
            <a:pPr algn="l">
              <a:lnSpc>
                <a:spcPts val="6351"/>
              </a:lnSpc>
            </a:pPr>
            <a:r>
              <a:rPr lang="en-US" sz="5778" spc="82">
                <a:solidFill>
                  <a:srgbClr val="0A469D"/>
                </a:solidFill>
                <a:latin typeface="Tahoma Bold"/>
              </a:rPr>
              <a:t>Community Collaboration: Raising Cervical and Ovarian Cancer Awareness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199862" y="9585626"/>
            <a:ext cx="386080" cy="328930"/>
          </a:xfrm>
          <a:prstGeom prst="rect">
            <a:avLst/>
          </a:prstGeom>
        </p:spPr>
        <p:txBody>
          <a:bodyPr lIns="0" tIns="0" rIns="0" bIns="0" rtlCol="0" anchor="t">
            <a:spAutoFit/>
          </a:bodyPr>
          <a:lstStyle/>
          <a:p>
            <a:pPr algn="l">
              <a:lnSpc>
                <a:spcPts val="1920"/>
              </a:lnSpc>
            </a:pPr>
            <a:r>
              <a:rPr lang="en-US" sz="1600" spc="-127">
                <a:solidFill>
                  <a:srgbClr val="FFFFFF"/>
                </a:solidFill>
                <a:latin typeface="DejaVu Sans"/>
              </a:rPr>
              <a:t>12</a:t>
            </a:r>
          </a:p>
        </p:txBody>
      </p:sp>
      <p:sp>
        <p:nvSpPr>
          <p:cNvPr id="3" name="Freeform 3"/>
          <p:cNvSpPr/>
          <p:nvPr/>
        </p:nvSpPr>
        <p:spPr>
          <a:xfrm>
            <a:off x="0" y="2900171"/>
            <a:ext cx="18288000" cy="7386828"/>
          </a:xfrm>
          <a:custGeom>
            <a:avLst/>
            <a:gdLst/>
            <a:ahLst/>
            <a:cxnLst/>
            <a:rect l="l" t="t" r="r" b="b"/>
            <a:pathLst>
              <a:path w="18288000" h="7386828">
                <a:moveTo>
                  <a:pt x="0" y="0"/>
                </a:moveTo>
                <a:lnTo>
                  <a:pt x="18288000" y="0"/>
                </a:lnTo>
                <a:lnTo>
                  <a:pt x="18288000" y="7386828"/>
                </a:lnTo>
                <a:lnTo>
                  <a:pt x="0" y="7386828"/>
                </a:lnTo>
                <a:lnTo>
                  <a:pt x="0" y="0"/>
                </a:lnTo>
                <a:close/>
              </a:path>
            </a:pathLst>
          </a:custGeom>
          <a:blipFill>
            <a:blip r:embed="rId2"/>
            <a:stretch>
              <a:fillRect t="-32451" b="-32451"/>
            </a:stretch>
          </a:blipFill>
        </p:spPr>
      </p:sp>
      <p:sp>
        <p:nvSpPr>
          <p:cNvPr id="4" name="Freeform 4"/>
          <p:cNvSpPr/>
          <p:nvPr/>
        </p:nvSpPr>
        <p:spPr>
          <a:xfrm>
            <a:off x="1441325" y="3539398"/>
            <a:ext cx="4591301" cy="6004561"/>
          </a:xfrm>
          <a:custGeom>
            <a:avLst/>
            <a:gdLst/>
            <a:ahLst/>
            <a:cxnLst/>
            <a:rect l="l" t="t" r="r" b="b"/>
            <a:pathLst>
              <a:path w="4591301" h="6004561">
                <a:moveTo>
                  <a:pt x="0" y="0"/>
                </a:moveTo>
                <a:lnTo>
                  <a:pt x="4591301" y="0"/>
                </a:lnTo>
                <a:lnTo>
                  <a:pt x="4591301" y="6004561"/>
                </a:lnTo>
                <a:lnTo>
                  <a:pt x="0" y="6004561"/>
                </a:lnTo>
                <a:lnTo>
                  <a:pt x="0" y="0"/>
                </a:lnTo>
                <a:close/>
              </a:path>
            </a:pathLst>
          </a:custGeom>
          <a:blipFill>
            <a:blip r:embed="rId3"/>
            <a:stretch>
              <a:fillRect/>
            </a:stretch>
          </a:blipFill>
        </p:spPr>
      </p:sp>
      <p:sp>
        <p:nvSpPr>
          <p:cNvPr id="5" name="TextBox 5"/>
          <p:cNvSpPr txBox="1"/>
          <p:nvPr/>
        </p:nvSpPr>
        <p:spPr>
          <a:xfrm>
            <a:off x="1028700" y="1085850"/>
            <a:ext cx="11536241" cy="880722"/>
          </a:xfrm>
          <a:prstGeom prst="rect">
            <a:avLst/>
          </a:prstGeom>
        </p:spPr>
        <p:txBody>
          <a:bodyPr lIns="0" tIns="0" rIns="0" bIns="0" rtlCol="0" anchor="t">
            <a:spAutoFit/>
          </a:bodyPr>
          <a:lstStyle/>
          <a:p>
            <a:pPr algn="l">
              <a:lnSpc>
                <a:spcPts val="6792"/>
              </a:lnSpc>
            </a:pPr>
            <a:r>
              <a:rPr lang="en-US" sz="6180" spc="88">
                <a:solidFill>
                  <a:srgbClr val="0A469D"/>
                </a:solidFill>
                <a:latin typeface="Tahoma Bold"/>
              </a:rPr>
              <a:t>Media coverage:</a:t>
            </a:r>
          </a:p>
        </p:txBody>
      </p:sp>
      <p:sp>
        <p:nvSpPr>
          <p:cNvPr id="6" name="TextBox 6"/>
          <p:cNvSpPr txBox="1"/>
          <p:nvPr/>
        </p:nvSpPr>
        <p:spPr>
          <a:xfrm>
            <a:off x="6796821" y="5596414"/>
            <a:ext cx="8464341" cy="945265"/>
          </a:xfrm>
          <a:prstGeom prst="rect">
            <a:avLst/>
          </a:prstGeom>
        </p:spPr>
        <p:txBody>
          <a:bodyPr lIns="0" tIns="0" rIns="0" bIns="0" rtlCol="0" anchor="t">
            <a:spAutoFit/>
          </a:bodyPr>
          <a:lstStyle/>
          <a:p>
            <a:pPr algn="l">
              <a:lnSpc>
                <a:spcPts val="3774"/>
              </a:lnSpc>
            </a:pPr>
            <a:r>
              <a:rPr lang="en-US" sz="2745" spc="34">
                <a:solidFill>
                  <a:srgbClr val="0A469D"/>
                </a:solidFill>
                <a:latin typeface="Tahoma Bold"/>
              </a:rPr>
              <a:t>Peaceful protests for the oncological treatment situation in Albania in front of MoH.</a:t>
            </a:r>
          </a:p>
        </p:txBody>
      </p:sp>
      <p:sp>
        <p:nvSpPr>
          <p:cNvPr id="7" name="Freeform 7"/>
          <p:cNvSpPr/>
          <p:nvPr/>
        </p:nvSpPr>
        <p:spPr>
          <a:xfrm>
            <a:off x="16657412" y="7940899"/>
            <a:ext cx="928530" cy="1317401"/>
          </a:xfrm>
          <a:custGeom>
            <a:avLst/>
            <a:gdLst/>
            <a:ahLst/>
            <a:cxnLst/>
            <a:rect l="l" t="t" r="r" b="b"/>
            <a:pathLst>
              <a:path w="928530" h="1317401">
                <a:moveTo>
                  <a:pt x="0" y="0"/>
                </a:moveTo>
                <a:lnTo>
                  <a:pt x="928530" y="0"/>
                </a:lnTo>
                <a:lnTo>
                  <a:pt x="928530" y="1317401"/>
                </a:lnTo>
                <a:lnTo>
                  <a:pt x="0" y="1317401"/>
                </a:lnTo>
                <a:lnTo>
                  <a:pt x="0" y="0"/>
                </a:lnTo>
                <a:close/>
              </a:path>
            </a:pathLst>
          </a:custGeom>
          <a:blipFill>
            <a:blip r:embed="rId4"/>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5941" y="4646048"/>
            <a:ext cx="530860" cy="491490"/>
            <a:chOff x="0" y="0"/>
            <a:chExt cx="707813" cy="655320"/>
          </a:xfrm>
        </p:grpSpPr>
        <p:sp>
          <p:nvSpPr>
            <p:cNvPr id="3" name="Freeform 3"/>
            <p:cNvSpPr/>
            <p:nvPr/>
          </p:nvSpPr>
          <p:spPr>
            <a:xfrm>
              <a:off x="422402" y="0"/>
              <a:ext cx="284734" cy="654304"/>
            </a:xfrm>
            <a:custGeom>
              <a:avLst/>
              <a:gdLst/>
              <a:ahLst/>
              <a:cxnLst/>
              <a:rect l="l" t="t" r="r" b="b"/>
              <a:pathLst>
                <a:path w="284734" h="654304">
                  <a:moveTo>
                    <a:pt x="224790" y="0"/>
                  </a:moveTo>
                  <a:lnTo>
                    <a:pt x="117475" y="69088"/>
                  </a:lnTo>
                  <a:lnTo>
                    <a:pt x="43561" y="164846"/>
                  </a:lnTo>
                  <a:lnTo>
                    <a:pt x="10922" y="271780"/>
                  </a:lnTo>
                  <a:lnTo>
                    <a:pt x="0" y="429260"/>
                  </a:lnTo>
                  <a:lnTo>
                    <a:pt x="0" y="654304"/>
                  </a:lnTo>
                  <a:lnTo>
                    <a:pt x="262890" y="654304"/>
                  </a:lnTo>
                  <a:lnTo>
                    <a:pt x="262890" y="369443"/>
                  </a:lnTo>
                  <a:lnTo>
                    <a:pt x="134874" y="369443"/>
                  </a:lnTo>
                  <a:lnTo>
                    <a:pt x="138811" y="313563"/>
                  </a:lnTo>
                  <a:lnTo>
                    <a:pt x="174244" y="188595"/>
                  </a:lnTo>
                  <a:lnTo>
                    <a:pt x="249682" y="112903"/>
                  </a:lnTo>
                  <a:lnTo>
                    <a:pt x="284734" y="95504"/>
                  </a:lnTo>
                  <a:lnTo>
                    <a:pt x="224790" y="0"/>
                  </a:lnTo>
                  <a:close/>
                </a:path>
              </a:pathLst>
            </a:custGeom>
            <a:solidFill>
              <a:srgbClr val="FFC9DE"/>
            </a:solidFill>
          </p:spPr>
        </p:sp>
        <p:sp>
          <p:nvSpPr>
            <p:cNvPr id="4" name="Freeform 4"/>
            <p:cNvSpPr/>
            <p:nvPr/>
          </p:nvSpPr>
          <p:spPr>
            <a:xfrm>
              <a:off x="0" y="0"/>
              <a:ext cx="284734" cy="654304"/>
            </a:xfrm>
            <a:custGeom>
              <a:avLst/>
              <a:gdLst/>
              <a:ahLst/>
              <a:cxnLst/>
              <a:rect l="l" t="t" r="r" b="b"/>
              <a:pathLst>
                <a:path w="284734" h="654304">
                  <a:moveTo>
                    <a:pt x="224790" y="0"/>
                  </a:moveTo>
                  <a:lnTo>
                    <a:pt x="117475" y="69088"/>
                  </a:lnTo>
                  <a:lnTo>
                    <a:pt x="43561" y="164973"/>
                  </a:lnTo>
                  <a:lnTo>
                    <a:pt x="10922" y="271907"/>
                  </a:lnTo>
                  <a:lnTo>
                    <a:pt x="0" y="429387"/>
                  </a:lnTo>
                  <a:lnTo>
                    <a:pt x="0" y="654304"/>
                  </a:lnTo>
                  <a:lnTo>
                    <a:pt x="263017" y="654304"/>
                  </a:lnTo>
                  <a:lnTo>
                    <a:pt x="263017" y="369443"/>
                  </a:lnTo>
                  <a:lnTo>
                    <a:pt x="134874" y="369443"/>
                  </a:lnTo>
                  <a:lnTo>
                    <a:pt x="138811" y="313563"/>
                  </a:lnTo>
                  <a:lnTo>
                    <a:pt x="174371" y="188595"/>
                  </a:lnTo>
                  <a:lnTo>
                    <a:pt x="249682" y="112903"/>
                  </a:lnTo>
                  <a:lnTo>
                    <a:pt x="284734" y="95504"/>
                  </a:lnTo>
                  <a:lnTo>
                    <a:pt x="224790" y="0"/>
                  </a:lnTo>
                  <a:close/>
                </a:path>
              </a:pathLst>
            </a:custGeom>
            <a:solidFill>
              <a:srgbClr val="FFC9DE"/>
            </a:solidFill>
          </p:spPr>
        </p:sp>
      </p:grpSp>
      <p:grpSp>
        <p:nvGrpSpPr>
          <p:cNvPr id="5" name="Group 5"/>
          <p:cNvGrpSpPr/>
          <p:nvPr/>
        </p:nvGrpSpPr>
        <p:grpSpPr>
          <a:xfrm>
            <a:off x="7016803" y="6647932"/>
            <a:ext cx="530860" cy="491490"/>
            <a:chOff x="0" y="0"/>
            <a:chExt cx="707813" cy="655320"/>
          </a:xfrm>
        </p:grpSpPr>
        <p:sp>
          <p:nvSpPr>
            <p:cNvPr id="6" name="Freeform 6"/>
            <p:cNvSpPr/>
            <p:nvPr/>
          </p:nvSpPr>
          <p:spPr>
            <a:xfrm>
              <a:off x="0" y="0"/>
              <a:ext cx="284861" cy="654304"/>
            </a:xfrm>
            <a:custGeom>
              <a:avLst/>
              <a:gdLst/>
              <a:ahLst/>
              <a:cxnLst/>
              <a:rect l="l" t="t" r="r" b="b"/>
              <a:pathLst>
                <a:path w="284861" h="654304">
                  <a:moveTo>
                    <a:pt x="284861" y="0"/>
                  </a:moveTo>
                  <a:lnTo>
                    <a:pt x="21717" y="0"/>
                  </a:lnTo>
                  <a:lnTo>
                    <a:pt x="21717" y="284861"/>
                  </a:lnTo>
                  <a:lnTo>
                    <a:pt x="149987" y="284861"/>
                  </a:lnTo>
                  <a:lnTo>
                    <a:pt x="145796" y="340741"/>
                  </a:lnTo>
                  <a:lnTo>
                    <a:pt x="110363" y="465709"/>
                  </a:lnTo>
                  <a:lnTo>
                    <a:pt x="35052" y="541401"/>
                  </a:lnTo>
                  <a:lnTo>
                    <a:pt x="0" y="558800"/>
                  </a:lnTo>
                  <a:lnTo>
                    <a:pt x="59944" y="654304"/>
                  </a:lnTo>
                  <a:lnTo>
                    <a:pt x="167132" y="585216"/>
                  </a:lnTo>
                  <a:lnTo>
                    <a:pt x="241046" y="489458"/>
                  </a:lnTo>
                  <a:lnTo>
                    <a:pt x="273812" y="382524"/>
                  </a:lnTo>
                  <a:lnTo>
                    <a:pt x="284734" y="225044"/>
                  </a:lnTo>
                  <a:lnTo>
                    <a:pt x="284734" y="0"/>
                  </a:lnTo>
                  <a:close/>
                </a:path>
              </a:pathLst>
            </a:custGeom>
            <a:solidFill>
              <a:srgbClr val="FFC9DE"/>
            </a:solidFill>
          </p:spPr>
        </p:sp>
        <p:sp>
          <p:nvSpPr>
            <p:cNvPr id="7" name="Freeform 7"/>
            <p:cNvSpPr/>
            <p:nvPr/>
          </p:nvSpPr>
          <p:spPr>
            <a:xfrm>
              <a:off x="422275" y="0"/>
              <a:ext cx="284861" cy="654304"/>
            </a:xfrm>
            <a:custGeom>
              <a:avLst/>
              <a:gdLst/>
              <a:ahLst/>
              <a:cxnLst/>
              <a:rect l="l" t="t" r="r" b="b"/>
              <a:pathLst>
                <a:path w="284861" h="654304">
                  <a:moveTo>
                    <a:pt x="284861" y="0"/>
                  </a:moveTo>
                  <a:lnTo>
                    <a:pt x="22098" y="0"/>
                  </a:lnTo>
                  <a:lnTo>
                    <a:pt x="22098" y="284861"/>
                  </a:lnTo>
                  <a:lnTo>
                    <a:pt x="150114" y="284861"/>
                  </a:lnTo>
                  <a:lnTo>
                    <a:pt x="146177" y="340741"/>
                  </a:lnTo>
                  <a:lnTo>
                    <a:pt x="110490" y="465709"/>
                  </a:lnTo>
                  <a:lnTo>
                    <a:pt x="35179" y="541401"/>
                  </a:lnTo>
                  <a:lnTo>
                    <a:pt x="0" y="558800"/>
                  </a:lnTo>
                  <a:lnTo>
                    <a:pt x="59944" y="654304"/>
                  </a:lnTo>
                  <a:lnTo>
                    <a:pt x="167259" y="585216"/>
                  </a:lnTo>
                  <a:lnTo>
                    <a:pt x="241046" y="489458"/>
                  </a:lnTo>
                  <a:lnTo>
                    <a:pt x="273812" y="382524"/>
                  </a:lnTo>
                  <a:lnTo>
                    <a:pt x="284734" y="225044"/>
                  </a:lnTo>
                  <a:lnTo>
                    <a:pt x="284734" y="0"/>
                  </a:lnTo>
                  <a:close/>
                </a:path>
              </a:pathLst>
            </a:custGeom>
            <a:solidFill>
              <a:srgbClr val="FFC9DE"/>
            </a:solidFill>
          </p:spPr>
        </p:sp>
      </p:grpSp>
      <p:sp>
        <p:nvSpPr>
          <p:cNvPr id="8" name="Freeform 8"/>
          <p:cNvSpPr/>
          <p:nvPr/>
        </p:nvSpPr>
        <p:spPr>
          <a:xfrm>
            <a:off x="778609" y="8599599"/>
            <a:ext cx="928530" cy="1317401"/>
          </a:xfrm>
          <a:custGeom>
            <a:avLst/>
            <a:gdLst/>
            <a:ahLst/>
            <a:cxnLst/>
            <a:rect l="l" t="t" r="r" b="b"/>
            <a:pathLst>
              <a:path w="928530" h="1317401">
                <a:moveTo>
                  <a:pt x="0" y="0"/>
                </a:moveTo>
                <a:lnTo>
                  <a:pt x="928530" y="0"/>
                </a:lnTo>
                <a:lnTo>
                  <a:pt x="928530" y="1317402"/>
                </a:lnTo>
                <a:lnTo>
                  <a:pt x="0" y="1317402"/>
                </a:lnTo>
                <a:lnTo>
                  <a:pt x="0" y="0"/>
                </a:lnTo>
                <a:close/>
              </a:path>
            </a:pathLst>
          </a:custGeom>
          <a:blipFill>
            <a:blip r:embed="rId2"/>
            <a:stretch>
              <a:fillRect/>
            </a:stretch>
          </a:blipFill>
        </p:spPr>
      </p:sp>
      <p:sp>
        <p:nvSpPr>
          <p:cNvPr id="9" name="Freeform 9">
            <a:hlinkClick r:id="rId3" tooltip="http://www.panorama.com.al/ska-medikamente-dhe-pajisjet-jane-prishur-qytetaret-proteste-para-ministrise-se-shendetesise-ministret-mos-merren-me-propagande-nuk-eshte-kjo-mjekesia-qe-duam/"/>
          </p:cNvPr>
          <p:cNvSpPr/>
          <p:nvPr/>
        </p:nvSpPr>
        <p:spPr>
          <a:xfrm>
            <a:off x="9668544" y="1028700"/>
            <a:ext cx="7246945" cy="6564879"/>
          </a:xfrm>
          <a:custGeom>
            <a:avLst/>
            <a:gdLst/>
            <a:ahLst/>
            <a:cxnLst/>
            <a:rect l="l" t="t" r="r" b="b"/>
            <a:pathLst>
              <a:path w="7246945" h="6564879">
                <a:moveTo>
                  <a:pt x="0" y="0"/>
                </a:moveTo>
                <a:lnTo>
                  <a:pt x="7246945" y="0"/>
                </a:lnTo>
                <a:lnTo>
                  <a:pt x="7246945" y="6564879"/>
                </a:lnTo>
                <a:lnTo>
                  <a:pt x="0" y="6564879"/>
                </a:lnTo>
                <a:lnTo>
                  <a:pt x="0" y="0"/>
                </a:lnTo>
                <a:close/>
              </a:path>
            </a:pathLst>
          </a:custGeom>
          <a:blipFill>
            <a:blip r:embed="rId4"/>
            <a:stretch>
              <a:fillRect/>
            </a:stretch>
          </a:blipFill>
        </p:spPr>
      </p:sp>
      <p:sp>
        <p:nvSpPr>
          <p:cNvPr id="10" name="TextBox 10"/>
          <p:cNvSpPr txBox="1"/>
          <p:nvPr/>
        </p:nvSpPr>
        <p:spPr>
          <a:xfrm>
            <a:off x="791967" y="1530482"/>
            <a:ext cx="5469890" cy="1577975"/>
          </a:xfrm>
          <a:prstGeom prst="rect">
            <a:avLst/>
          </a:prstGeom>
        </p:spPr>
        <p:txBody>
          <a:bodyPr lIns="0" tIns="0" rIns="0" bIns="0" rtlCol="0" anchor="t">
            <a:spAutoFit/>
          </a:bodyPr>
          <a:lstStyle/>
          <a:p>
            <a:pPr algn="l">
              <a:lnSpc>
                <a:spcPts val="6220"/>
              </a:lnSpc>
            </a:pPr>
            <a:r>
              <a:rPr lang="en-US" sz="5599" spc="-209">
                <a:solidFill>
                  <a:srgbClr val="FF79AC"/>
                </a:solidFill>
                <a:latin typeface="Tahoma Bold"/>
              </a:rPr>
              <a:t>Panorama Newspaper</a:t>
            </a:r>
          </a:p>
        </p:txBody>
      </p:sp>
      <p:sp>
        <p:nvSpPr>
          <p:cNvPr id="11" name="TextBox 11"/>
          <p:cNvSpPr txBox="1"/>
          <p:nvPr/>
        </p:nvSpPr>
        <p:spPr>
          <a:xfrm>
            <a:off x="778609" y="3244855"/>
            <a:ext cx="6819457" cy="371475"/>
          </a:xfrm>
          <a:prstGeom prst="rect">
            <a:avLst/>
          </a:prstGeom>
        </p:spPr>
        <p:txBody>
          <a:bodyPr lIns="0" tIns="0" rIns="0" bIns="0" rtlCol="0" anchor="t">
            <a:spAutoFit/>
          </a:bodyPr>
          <a:lstStyle/>
          <a:p>
            <a:pPr algn="l">
              <a:lnSpc>
                <a:spcPts val="2879"/>
              </a:lnSpc>
            </a:pPr>
            <a:r>
              <a:rPr lang="en-US" sz="2400" spc="-76">
                <a:solidFill>
                  <a:srgbClr val="004881"/>
                </a:solidFill>
                <a:latin typeface="DejaVu Sans"/>
              </a:rPr>
              <a:t>one of the most important media in Albania</a:t>
            </a:r>
          </a:p>
        </p:txBody>
      </p:sp>
      <p:sp>
        <p:nvSpPr>
          <p:cNvPr id="12" name="TextBox 12"/>
          <p:cNvSpPr txBox="1"/>
          <p:nvPr/>
        </p:nvSpPr>
        <p:spPr>
          <a:xfrm>
            <a:off x="1744825" y="4552855"/>
            <a:ext cx="5537409" cy="2095078"/>
          </a:xfrm>
          <a:prstGeom prst="rect">
            <a:avLst/>
          </a:prstGeom>
        </p:spPr>
        <p:txBody>
          <a:bodyPr lIns="0" tIns="0" rIns="0" bIns="0" rtlCol="0" anchor="t">
            <a:spAutoFit/>
          </a:bodyPr>
          <a:lstStyle/>
          <a:p>
            <a:pPr algn="l">
              <a:lnSpc>
                <a:spcPts val="3363"/>
              </a:lnSpc>
            </a:pPr>
            <a:r>
              <a:rPr lang="en-US" sz="2799" spc="26">
                <a:solidFill>
                  <a:srgbClr val="004881"/>
                </a:solidFill>
                <a:latin typeface="TT Rounds Condensed Italics"/>
              </a:rPr>
              <a:t>Citizens gathered this afternoon (Thursday, November 16) in front of the Ministry of Health in a protest about the lack of medicines near the Oncology Department.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521</Words>
  <Application>Microsoft Macintosh PowerPoint</Application>
  <PresentationFormat>Custom</PresentationFormat>
  <Paragraphs>49</Paragraphs>
  <Slides>14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Tahoma Bold</vt:lpstr>
      <vt:lpstr>Tahoma</vt:lpstr>
      <vt:lpstr>Arial Bold Italics</vt:lpstr>
      <vt:lpstr>Arial Bold</vt:lpstr>
      <vt:lpstr>Arial Italics</vt:lpstr>
      <vt:lpstr>DejaVu Sans Light</vt:lpstr>
      <vt:lpstr>Roboto</vt:lpstr>
      <vt:lpstr>Calibri</vt:lpstr>
      <vt:lpstr>Roboto Bold</vt:lpstr>
      <vt:lpstr>TT Rounds Condensed Italics</vt:lpstr>
      <vt:lpstr>DejaVu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Women’s Health: Understanding Ovarian and Cervical Cancers</dc:title>
  <cp:lastModifiedBy>Donjeta Zeqa</cp:lastModifiedBy>
  <cp:revision>2</cp:revision>
  <dcterms:created xsi:type="dcterms:W3CDTF">2006-08-16T00:00:00Z</dcterms:created>
  <dcterms:modified xsi:type="dcterms:W3CDTF">2024-03-09T09:59:54Z</dcterms:modified>
  <dc:identifier>DAF-6JqYZTw</dc:identifier>
</cp:coreProperties>
</file>