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145706104" r:id="rId5"/>
    <p:sldId id="259" r:id="rId6"/>
    <p:sldId id="2145706101" r:id="rId7"/>
    <p:sldId id="2145706103" r:id="rId8"/>
    <p:sldId id="2145706102" r:id="rId9"/>
    <p:sldId id="2145706105" r:id="rId10"/>
    <p:sldId id="2145706106" r:id="rId11"/>
    <p:sldId id="266" r:id="rId12"/>
    <p:sldId id="214570609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Bradley Hand ITC" panose="03070402050302030203" pitchFamily="66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9" d="100"/>
          <a:sy n="59" d="100"/>
        </p:scale>
        <p:origin x="49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3.emf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.emf"/><Relationship Id="rId4" Type="http://schemas.openxmlformats.org/officeDocument/2006/relationships/hyperlink" Target="https://youtu.be/rA_VdCIj7jw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857500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-1066800" y="-1108896"/>
            <a:ext cx="7405174" cy="5232989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C99C63-D1C1-E689-4086-22DF14541C64}"/>
              </a:ext>
            </a:extLst>
          </p:cNvPr>
          <p:cNvSpPr txBox="1"/>
          <p:nvPr/>
        </p:nvSpPr>
        <p:spPr>
          <a:xfrm>
            <a:off x="1583160" y="3966396"/>
            <a:ext cx="14782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68C9D"/>
                </a:solidFill>
                <a:latin typeface="Century Gothic" panose="020B0502020202020204" pitchFamily="34" charset="0"/>
              </a:rPr>
              <a:t>Let’s change direction </a:t>
            </a:r>
            <a:r>
              <a:rPr lang="en-US" sz="4400" dirty="0">
                <a:solidFill>
                  <a:srgbClr val="368C9D"/>
                </a:solidFill>
                <a:latin typeface="Century Gothic" panose="020B0502020202020204" pitchFamily="34" charset="0"/>
              </a:rPr>
              <a:t>- </a:t>
            </a:r>
            <a:r>
              <a:rPr lang="en-US" sz="4400" b="1" dirty="0" err="1">
                <a:solidFill>
                  <a:srgbClr val="368C9D"/>
                </a:solidFill>
                <a:latin typeface="Century Gothic" panose="020B0502020202020204" pitchFamily="34" charset="0"/>
              </a:rPr>
              <a:t>Cambiamo</a:t>
            </a:r>
            <a:r>
              <a:rPr lang="en-US" sz="4400" b="1" dirty="0">
                <a:solidFill>
                  <a:srgbClr val="368C9D"/>
                </a:solidFill>
                <a:latin typeface="Century Gothic" panose="020B0502020202020204" pitchFamily="34" charset="0"/>
              </a:rPr>
              <a:t> </a:t>
            </a:r>
            <a:r>
              <a:rPr lang="en-US" sz="4400" b="1" dirty="0" err="1">
                <a:solidFill>
                  <a:srgbClr val="368C9D"/>
                </a:solidFill>
                <a:latin typeface="Century Gothic" panose="020B0502020202020204" pitchFamily="34" charset="0"/>
              </a:rPr>
              <a:t>rotta</a:t>
            </a:r>
            <a:endParaRPr lang="en-US" sz="4400" b="1" dirty="0">
              <a:solidFill>
                <a:srgbClr val="368C9D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600" dirty="0">
                <a:solidFill>
                  <a:srgbClr val="368C9D"/>
                </a:solidFill>
                <a:latin typeface="Century Gothic" panose="020B0502020202020204" pitchFamily="34" charset="0"/>
              </a:rPr>
              <a:t>Advocacy campaign for the new unmet needs of </a:t>
            </a:r>
            <a:r>
              <a:rPr lang="en-US" sz="3600" dirty="0" err="1">
                <a:solidFill>
                  <a:srgbClr val="368C9D"/>
                </a:solidFill>
                <a:latin typeface="Century Gothic" panose="020B0502020202020204" pitchFamily="34" charset="0"/>
              </a:rPr>
              <a:t>italian</a:t>
            </a:r>
            <a:r>
              <a:rPr lang="en-US" sz="3600" dirty="0">
                <a:solidFill>
                  <a:srgbClr val="368C9D"/>
                </a:solidFill>
                <a:latin typeface="Century Gothic" panose="020B0502020202020204" pitchFamily="34" charset="0"/>
              </a:rPr>
              <a:t> women affected by ovarian cancer</a:t>
            </a:r>
          </a:p>
          <a:p>
            <a:pPr algn="ctr"/>
            <a:r>
              <a:rPr lang="en-US" sz="3600" dirty="0">
                <a:solidFill>
                  <a:srgbClr val="368C9D"/>
                </a:solidFill>
                <a:latin typeface="Century Gothic" panose="020B0502020202020204" pitchFamily="34" charset="0"/>
              </a:rPr>
              <a:t>PAS Engage 2024 </a:t>
            </a:r>
            <a:endParaRPr lang="it-IT" sz="3600" dirty="0">
              <a:solidFill>
                <a:srgbClr val="368C9D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8CDB616-8894-86D6-43A6-6AD3BDDB8945}"/>
              </a:ext>
            </a:extLst>
          </p:cNvPr>
          <p:cNvSpPr txBox="1"/>
          <p:nvPr/>
        </p:nvSpPr>
        <p:spPr>
          <a:xfrm>
            <a:off x="3239344" y="7985875"/>
            <a:ext cx="1396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368C9D"/>
                </a:solidFill>
                <a:latin typeface="Century Gothic" panose="020B0502020202020204" pitchFamily="34" charset="0"/>
              </a:rPr>
              <a:t>Project Manager:</a:t>
            </a:r>
          </a:p>
          <a:p>
            <a:r>
              <a:rPr lang="it-IT" sz="3200" dirty="0">
                <a:solidFill>
                  <a:srgbClr val="368C9D"/>
                </a:solidFill>
                <a:latin typeface="Century Gothic" panose="020B0502020202020204" pitchFamily="34" charset="0"/>
              </a:rPr>
              <a:t>Nicoletta Cerana – ACTO Italia – </a:t>
            </a:r>
            <a:r>
              <a:rPr lang="it-IT" sz="3200" b="1" dirty="0">
                <a:solidFill>
                  <a:srgbClr val="368C9D"/>
                </a:solidFill>
                <a:latin typeface="Century Gothic" panose="020B0502020202020204" pitchFamily="34" charset="0"/>
              </a:rPr>
              <a:t>A</a:t>
            </a:r>
            <a:r>
              <a:rPr lang="it-IT" sz="3200" dirty="0">
                <a:solidFill>
                  <a:srgbClr val="368C9D"/>
                </a:solidFill>
                <a:latin typeface="Century Gothic" panose="020B0502020202020204" pitchFamily="34" charset="0"/>
              </a:rPr>
              <a:t>lleanza </a:t>
            </a:r>
            <a:r>
              <a:rPr lang="it-IT" sz="3200" b="1" dirty="0">
                <a:solidFill>
                  <a:srgbClr val="368C9D"/>
                </a:solidFill>
                <a:latin typeface="Century Gothic" panose="020B0502020202020204" pitchFamily="34" charset="0"/>
              </a:rPr>
              <a:t>C</a:t>
            </a:r>
            <a:r>
              <a:rPr lang="it-IT" sz="3200" dirty="0">
                <a:solidFill>
                  <a:srgbClr val="368C9D"/>
                </a:solidFill>
                <a:latin typeface="Century Gothic" panose="020B0502020202020204" pitchFamily="34" charset="0"/>
              </a:rPr>
              <a:t>ontro il </a:t>
            </a:r>
            <a:r>
              <a:rPr lang="it-IT" sz="3200" b="1" dirty="0">
                <a:solidFill>
                  <a:srgbClr val="368C9D"/>
                </a:solidFill>
                <a:latin typeface="Century Gothic" panose="020B0502020202020204" pitchFamily="34" charset="0"/>
              </a:rPr>
              <a:t>T</a:t>
            </a:r>
            <a:r>
              <a:rPr lang="it-IT" sz="3200" dirty="0">
                <a:solidFill>
                  <a:srgbClr val="368C9D"/>
                </a:solidFill>
                <a:latin typeface="Century Gothic" panose="020B0502020202020204" pitchFamily="34" charset="0"/>
              </a:rPr>
              <a:t>umore </a:t>
            </a:r>
            <a:r>
              <a:rPr lang="it-IT" sz="3200" b="1" dirty="0">
                <a:solidFill>
                  <a:srgbClr val="368C9D"/>
                </a:solidFill>
                <a:latin typeface="Century Gothic" panose="020B0502020202020204" pitchFamily="34" charset="0"/>
              </a:rPr>
              <a:t>O</a:t>
            </a:r>
            <a:r>
              <a:rPr lang="it-IT" sz="3200" dirty="0">
                <a:solidFill>
                  <a:srgbClr val="368C9D"/>
                </a:solidFill>
                <a:latin typeface="Century Gothic" panose="020B0502020202020204" pitchFamily="34" charset="0"/>
              </a:rPr>
              <a:t>varico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857500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-865112" y="-1245373"/>
            <a:ext cx="7405174" cy="5101273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C47E35-4BF5-87F8-8ADA-6B818069896D}"/>
              </a:ext>
            </a:extLst>
          </p:cNvPr>
          <p:cNvSpPr txBox="1"/>
          <p:nvPr/>
        </p:nvSpPr>
        <p:spPr>
          <a:xfrm>
            <a:off x="644152" y="3936779"/>
            <a:ext cx="159886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b="1" dirty="0">
                <a:latin typeface="Century Gothic" panose="020B0502020202020204" pitchFamily="34" charset="0"/>
              </a:rPr>
              <a:t>The project  has a dual value: 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1657350" lvl="2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</a:rPr>
              <a:t>it urges medical professionals and healthcare institutions to provide concrete responses to these needs at national and regional level</a:t>
            </a:r>
          </a:p>
          <a:p>
            <a:pPr marL="1657350" lvl="2" indent="-7429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It guides ACTO ITALIA  towards the new direction that services and support activities for patients should take.</a:t>
            </a:r>
          </a:p>
          <a:p>
            <a:pPr lvl="2"/>
            <a:endParaRPr lang="en-US" sz="3600" b="1" dirty="0">
              <a:latin typeface="Century Gothic" panose="020B0502020202020204" pitchFamily="34" charset="0"/>
            </a:endParaRPr>
          </a:p>
          <a:p>
            <a:pPr lvl="2"/>
            <a:r>
              <a:rPr lang="en-US" sz="3200" b="1" dirty="0">
                <a:latin typeface="Century Gothic" panose="020B0502020202020204" pitchFamily="34" charset="0"/>
              </a:rPr>
              <a:t>The project will continue in 2024 involving ACTO associations in 7 regions.</a:t>
            </a:r>
          </a:p>
          <a:p>
            <a:pPr lvl="2"/>
            <a:endParaRPr lang="en-US" sz="3600" b="1" dirty="0">
              <a:latin typeface="Century Gothic" panose="020B0502020202020204" pitchFamily="34" charset="0"/>
            </a:endParaRPr>
          </a:p>
          <a:p>
            <a:pPr lvl="2"/>
            <a:r>
              <a:rPr lang="en-US" sz="3200" b="1" dirty="0">
                <a:latin typeface="Century Gothic" panose="020B0502020202020204" pitchFamily="34" charset="0"/>
              </a:rPr>
              <a:t>The implementation of the project is feasible in other countries, especially where there is a higher survival rate, leading to the emergence of new needs</a:t>
            </a:r>
            <a:r>
              <a:rPr lang="en-US" sz="3600" b="1" dirty="0">
                <a:latin typeface="Century Gothic" panose="020B0502020202020204" pitchFamily="34" charset="0"/>
              </a:rPr>
              <a:t>.</a:t>
            </a:r>
          </a:p>
          <a:p>
            <a:pPr lvl="2"/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855151-D3FC-CCD0-610E-B20907392363}"/>
              </a:ext>
            </a:extLst>
          </p:cNvPr>
          <p:cNvSpPr txBox="1"/>
          <p:nvPr/>
        </p:nvSpPr>
        <p:spPr>
          <a:xfrm>
            <a:off x="647056" y="2938379"/>
            <a:ext cx="1575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>
                <a:latin typeface="Century Gothic" panose="020B0502020202020204" pitchFamily="34" charset="0"/>
              </a:rPr>
              <a:t>Let’s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  <a:r>
              <a:rPr lang="it-IT" sz="4800" dirty="0" err="1">
                <a:latin typeface="Century Gothic" panose="020B0502020202020204" pitchFamily="34" charset="0"/>
              </a:rPr>
              <a:t>change</a:t>
            </a:r>
            <a:r>
              <a:rPr lang="it-IT" sz="4800" dirty="0">
                <a:latin typeface="Century Gothic" panose="020B0502020202020204" pitchFamily="34" charset="0"/>
              </a:rPr>
              <a:t>  </a:t>
            </a:r>
            <a:r>
              <a:rPr lang="it-IT" sz="4800" dirty="0" err="1">
                <a:latin typeface="Century Gothic" panose="020B0502020202020204" pitchFamily="34" charset="0"/>
              </a:rPr>
              <a:t>direction</a:t>
            </a:r>
            <a:r>
              <a:rPr lang="it-IT" sz="4800" dirty="0">
                <a:latin typeface="Century Gothic" panose="020B0502020202020204" pitchFamily="34" charset="0"/>
              </a:rPr>
              <a:t>: the project </a:t>
            </a:r>
            <a:r>
              <a:rPr lang="it-IT" sz="4800" dirty="0" err="1">
                <a:latin typeface="Century Gothic" panose="020B0502020202020204" pitchFamily="34" charset="0"/>
              </a:rPr>
              <a:t>value</a:t>
            </a:r>
            <a:endParaRPr lang="it-IT" sz="4800" dirty="0">
              <a:latin typeface="Century Gothic" panose="020B0502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A04401-44D8-0C31-9CC6-7BA93784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4640" y="170964"/>
            <a:ext cx="3141969" cy="22191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D07E1E-0995-1187-A32E-4CFC97C0A910}"/>
              </a:ext>
            </a:extLst>
          </p:cNvPr>
          <p:cNvSpPr txBox="1"/>
          <p:nvPr/>
        </p:nvSpPr>
        <p:spPr>
          <a:xfrm>
            <a:off x="10701245" y="1760383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change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2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857500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-1066800" y="-1108896"/>
            <a:ext cx="7405174" cy="5232989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C99C63-D1C1-E689-4086-22DF14541C64}"/>
              </a:ext>
            </a:extLst>
          </p:cNvPr>
          <p:cNvSpPr txBox="1"/>
          <p:nvPr/>
        </p:nvSpPr>
        <p:spPr>
          <a:xfrm>
            <a:off x="4921788" y="3815050"/>
            <a:ext cx="12647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>
                <a:solidFill>
                  <a:srgbClr val="368C9D"/>
                </a:solidFill>
                <a:latin typeface="Bradley Hand ITC" panose="03070402050302030203" pitchFamily="66" charset="0"/>
              </a:rPr>
              <a:t>GRAZIE! </a:t>
            </a:r>
          </a:p>
          <a:p>
            <a:pPr algn="ctr"/>
            <a:r>
              <a:rPr lang="it-IT" sz="8800" b="1" dirty="0">
                <a:solidFill>
                  <a:srgbClr val="368C9D"/>
                </a:solidFill>
                <a:latin typeface="Bradley Hand ITC" panose="03070402050302030203" pitchFamily="66" charset="0"/>
              </a:rPr>
              <a:t>THANK YOU!</a:t>
            </a:r>
          </a:p>
        </p:txBody>
      </p:sp>
      <p:pic>
        <p:nvPicPr>
          <p:cNvPr id="6" name="Immagine 5" descr="Immagine che contiene testo, fiore, illustrazione, cartone animato&#10;&#10;Descrizione generata automaticamente">
            <a:extLst>
              <a:ext uri="{FF2B5EF4-FFF2-40B4-BE49-F238E27FC236}">
                <a16:creationId xmlns:a16="http://schemas.microsoft.com/office/drawing/2014/main" id="{CE59D811-385E-C4B0-CA8B-7877CBF74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0" y="3127276"/>
            <a:ext cx="6624736" cy="662473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999984" y="7519764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/>
              <a:t>www.acto-Italia.org</a:t>
            </a:r>
            <a:endParaRPr lang="es-ES" sz="6600" b="1" dirty="0"/>
          </a:p>
        </p:txBody>
      </p:sp>
    </p:spTree>
    <p:extLst>
      <p:ext uri="{BB962C8B-B14F-4D97-AF65-F5344CB8AC3E}">
        <p14:creationId xmlns:p14="http://schemas.microsoft.com/office/powerpoint/2010/main" val="105337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857500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-1066800" y="-1108896"/>
            <a:ext cx="7405174" cy="5232989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2CF297-2727-5200-7813-39A2BA787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4640" y="170964"/>
            <a:ext cx="3141969" cy="2219141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898EAB30-E669-A0DB-18CB-EA62C4E71FF8}"/>
              </a:ext>
            </a:extLst>
          </p:cNvPr>
          <p:cNvSpPr/>
          <p:nvPr/>
        </p:nvSpPr>
        <p:spPr>
          <a:xfrm>
            <a:off x="-35786" y="0"/>
            <a:ext cx="18288000" cy="2857500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D67493-F1AA-B85C-2CF7-63A7E41F9CDE}"/>
              </a:ext>
            </a:extLst>
          </p:cNvPr>
          <p:cNvSpPr txBox="1"/>
          <p:nvPr/>
        </p:nvSpPr>
        <p:spPr>
          <a:xfrm>
            <a:off x="10625045" y="1882269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change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3DECFFD-2287-7D92-9015-768423F24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7040" y="323364"/>
            <a:ext cx="3141969" cy="2219141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4B2C2476-B194-DD1F-ACBD-2AF2E6B82D49}"/>
              </a:ext>
            </a:extLst>
          </p:cNvPr>
          <p:cNvSpPr/>
          <p:nvPr/>
        </p:nvSpPr>
        <p:spPr>
          <a:xfrm>
            <a:off x="32774" y="-1108896"/>
            <a:ext cx="7167010" cy="4666611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7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551212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10656168" y="-1238070"/>
            <a:ext cx="7405174" cy="5232989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C99C63-D1C1-E689-4086-22DF14541C64}"/>
              </a:ext>
            </a:extLst>
          </p:cNvPr>
          <p:cNvSpPr txBox="1"/>
          <p:nvPr/>
        </p:nvSpPr>
        <p:spPr>
          <a:xfrm>
            <a:off x="-145032" y="2732640"/>
            <a:ext cx="1699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err="1">
                <a:latin typeface="Century Gothic" panose="020B0502020202020204" pitchFamily="34" charset="0"/>
              </a:rPr>
              <a:t>Let’s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  <a:r>
              <a:rPr lang="it-IT" sz="4800" dirty="0" err="1">
                <a:latin typeface="Century Gothic" panose="020B0502020202020204" pitchFamily="34" charset="0"/>
              </a:rPr>
              <a:t>change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  <a:r>
              <a:rPr lang="it-IT" sz="4800" dirty="0" err="1">
                <a:latin typeface="Century Gothic" panose="020B0502020202020204" pitchFamily="34" charset="0"/>
              </a:rPr>
              <a:t>direction</a:t>
            </a:r>
            <a:r>
              <a:rPr lang="it-IT" sz="4800" dirty="0">
                <a:latin typeface="Century Gothic" panose="020B0502020202020204" pitchFamily="34" charset="0"/>
              </a:rPr>
              <a:t>: the </a:t>
            </a:r>
            <a:r>
              <a:rPr lang="it-IT" sz="4800" dirty="0" err="1">
                <a:latin typeface="Century Gothic" panose="020B0502020202020204" pitchFamily="34" charset="0"/>
              </a:rPr>
              <a:t>reason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  <a:r>
              <a:rPr lang="it-IT" sz="4800" dirty="0" err="1">
                <a:latin typeface="Century Gothic" panose="020B0502020202020204" pitchFamily="34" charset="0"/>
              </a:rPr>
              <a:t>why</a:t>
            </a:r>
            <a:r>
              <a:rPr lang="it-IT" sz="4800" dirty="0">
                <a:latin typeface="Century Gothic" panose="020B0502020202020204" pitchFamily="34" charset="0"/>
              </a:rPr>
              <a:t> and the </a:t>
            </a:r>
            <a:r>
              <a:rPr lang="it-IT" sz="4800" dirty="0" err="1">
                <a:latin typeface="Century Gothic" panose="020B0502020202020204" pitchFamily="34" charset="0"/>
              </a:rPr>
              <a:t>aims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D68554-675E-0EFC-F6B9-E69BB5B6F0B8}"/>
              </a:ext>
            </a:extLst>
          </p:cNvPr>
          <p:cNvSpPr txBox="1"/>
          <p:nvPr/>
        </p:nvSpPr>
        <p:spPr>
          <a:xfrm>
            <a:off x="575048" y="3994919"/>
            <a:ext cx="9721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One reason  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The extraordinary therapeutic revolution in ovarian cancer has increased patient survival rates but has also created new and diverse needs that are currently unknown and unmet. 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Three main goal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Identifying the new unmet needs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Drawing the attention of national health and political institutions as well of public opinion towards the new  unmet needs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Opening a public discussion on concrete responses in terms of care pathways</a:t>
            </a:r>
            <a:endParaRPr lang="it-IT" sz="2400" dirty="0">
              <a:latin typeface="Century Gothic" panose="020B0502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A913CDA-744A-9572-9E46-9889C387F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6168" y="4576064"/>
            <a:ext cx="72824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390105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-865112" y="-1245373"/>
            <a:ext cx="7405174" cy="5101273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C47E35-4BF5-87F8-8ADA-6B818069896D}"/>
              </a:ext>
            </a:extLst>
          </p:cNvPr>
          <p:cNvSpPr txBox="1"/>
          <p:nvPr/>
        </p:nvSpPr>
        <p:spPr>
          <a:xfrm>
            <a:off x="771409" y="3875427"/>
            <a:ext cx="8876274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entury Gothic" panose="020B0502020202020204" pitchFamily="34" charset="0"/>
              </a:rPr>
              <a:t>Quantitative survey </a:t>
            </a:r>
            <a:r>
              <a:rPr lang="it-IT" sz="3600" b="1" dirty="0" err="1">
                <a:latin typeface="Century Gothic" panose="020B0502020202020204" pitchFamily="34" charset="0"/>
              </a:rPr>
              <a:t>involving</a:t>
            </a:r>
            <a:endParaRPr lang="it-IT" sz="2000" dirty="0">
              <a:latin typeface="Century Gothic" panose="020B050202020202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it-IT" sz="3200" dirty="0">
                <a:latin typeface="Century Gothic" panose="020B0502020202020204" pitchFamily="34" charset="0"/>
              </a:rPr>
              <a:t>13 hospital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it-IT" sz="3200" dirty="0">
                <a:latin typeface="Century Gothic" panose="020B0502020202020204" pitchFamily="34" charset="0"/>
              </a:rPr>
              <a:t>109 </a:t>
            </a:r>
            <a:r>
              <a:rPr lang="it-IT" sz="3200" dirty="0" err="1">
                <a:latin typeface="Century Gothic" panose="020B0502020202020204" pitchFamily="34" charset="0"/>
              </a:rPr>
              <a:t>patients</a:t>
            </a:r>
            <a:endParaRPr lang="it-IT" sz="3200" dirty="0">
              <a:latin typeface="Century Gothic" panose="020B050202020202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it-IT" sz="3200" dirty="0">
                <a:latin typeface="Century Gothic" panose="020B0502020202020204" pitchFamily="34" charset="0"/>
              </a:rPr>
              <a:t>37 </a:t>
            </a:r>
            <a:r>
              <a:rPr lang="it-IT" sz="3200" dirty="0" err="1">
                <a:latin typeface="Century Gothic" panose="020B0502020202020204" pitchFamily="34" charset="0"/>
              </a:rPr>
              <a:t>questions</a:t>
            </a:r>
            <a:r>
              <a:rPr lang="it-IT" sz="3200" dirty="0">
                <a:latin typeface="Century Gothic" panose="020B0502020202020204" pitchFamily="34" charset="0"/>
              </a:rPr>
              <a:t>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it-IT" sz="3200" dirty="0">
                <a:latin typeface="Century Gothic" panose="020B0502020202020204" pitchFamily="34" charset="0"/>
              </a:rPr>
              <a:t>June-</a:t>
            </a:r>
            <a:r>
              <a:rPr lang="it-IT" sz="3200" dirty="0" err="1">
                <a:latin typeface="Century Gothic" panose="020B0502020202020204" pitchFamily="34" charset="0"/>
              </a:rPr>
              <a:t>july</a:t>
            </a:r>
            <a:r>
              <a:rPr lang="it-IT" sz="3200" dirty="0">
                <a:latin typeface="Century Gothic" panose="020B0502020202020204" pitchFamily="34" charset="0"/>
              </a:rPr>
              <a:t> 2023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it-IT" sz="3200" dirty="0">
                <a:latin typeface="Century Gothic" panose="020B0502020202020204" pitchFamily="34" charset="0"/>
              </a:rPr>
              <a:t>Paper &amp; CAWI </a:t>
            </a:r>
            <a:r>
              <a:rPr lang="it-IT" sz="3200" dirty="0" err="1">
                <a:latin typeface="Century Gothic" panose="020B0502020202020204" pitchFamily="34" charset="0"/>
              </a:rPr>
              <a:t>methodology</a:t>
            </a:r>
            <a:endParaRPr lang="it-IT" sz="3200" dirty="0">
              <a:latin typeface="Century Gothic" panose="020B0502020202020204" pitchFamily="34" charset="0"/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it-IT" sz="3200" dirty="0">
              <a:latin typeface="Century Gothic" panose="020B0502020202020204" pitchFamily="34" charset="0"/>
            </a:endParaRPr>
          </a:p>
          <a:p>
            <a:r>
              <a:rPr lang="it-IT" sz="3200" dirty="0">
                <a:latin typeface="Century Gothic" panose="020B0502020202020204" pitchFamily="34" charset="0"/>
              </a:rPr>
              <a:t>to </a:t>
            </a:r>
            <a:r>
              <a:rPr lang="it-IT" sz="3200" dirty="0" err="1">
                <a:latin typeface="Century Gothic" panose="020B0502020202020204" pitchFamily="34" charset="0"/>
              </a:rPr>
              <a:t>identify</a:t>
            </a:r>
            <a:r>
              <a:rPr lang="it-IT" sz="3200" dirty="0">
                <a:latin typeface="Century Gothic" panose="020B0502020202020204" pitchFamily="34" charset="0"/>
              </a:rPr>
              <a:t> </a:t>
            </a:r>
            <a:r>
              <a:rPr lang="it-IT" sz="3200" dirty="0" err="1">
                <a:latin typeface="Century Gothic" panose="020B0502020202020204" pitchFamily="34" charset="0"/>
              </a:rPr>
              <a:t>needs</a:t>
            </a:r>
            <a:r>
              <a:rPr lang="it-IT" sz="3200" dirty="0">
                <a:latin typeface="Century Gothic" panose="020B0502020202020204" pitchFamily="34" charset="0"/>
              </a:rPr>
              <a:t> and </a:t>
            </a:r>
            <a:r>
              <a:rPr lang="it-IT" sz="3200" dirty="0" err="1">
                <a:latin typeface="Century Gothic" panose="020B0502020202020204" pitchFamily="34" charset="0"/>
              </a:rPr>
              <a:t>criticalities</a:t>
            </a:r>
            <a:r>
              <a:rPr lang="it-IT" sz="3200" dirty="0">
                <a:latin typeface="Century Gothic" panose="020B0502020202020204" pitchFamily="34" charset="0"/>
              </a:rPr>
              <a:t> </a:t>
            </a:r>
          </a:p>
          <a:p>
            <a:r>
              <a:rPr lang="it-IT" sz="3200" dirty="0" err="1">
                <a:latin typeface="Century Gothic" panose="020B0502020202020204" pitchFamily="34" charset="0"/>
              </a:rPr>
              <a:t>related</a:t>
            </a:r>
            <a:r>
              <a:rPr lang="it-IT" sz="3200" dirty="0">
                <a:latin typeface="Century Gothic" panose="020B0502020202020204" pitchFamily="34" charset="0"/>
              </a:rPr>
              <a:t> to 37 </a:t>
            </a:r>
            <a:r>
              <a:rPr lang="it-IT" sz="3200" dirty="0" err="1">
                <a:latin typeface="Century Gothic" panose="020B0502020202020204" pitchFamily="34" charset="0"/>
              </a:rPr>
              <a:t>specific</a:t>
            </a:r>
            <a:r>
              <a:rPr lang="it-IT" sz="3200" dirty="0">
                <a:latin typeface="Century Gothic" panose="020B0502020202020204" pitchFamily="34" charset="0"/>
              </a:rPr>
              <a:t> </a:t>
            </a:r>
            <a:r>
              <a:rPr lang="it-IT" sz="3200" dirty="0" err="1">
                <a:latin typeface="Century Gothic" panose="020B0502020202020204" pitchFamily="34" charset="0"/>
              </a:rPr>
              <a:t>aspects</a:t>
            </a:r>
            <a:r>
              <a:rPr lang="it-IT" sz="3200" dirty="0">
                <a:latin typeface="Century Gothic" panose="020B0502020202020204" pitchFamily="34" charset="0"/>
              </a:rPr>
              <a:t> </a:t>
            </a:r>
          </a:p>
          <a:p>
            <a:r>
              <a:rPr lang="it-IT" sz="3200" dirty="0">
                <a:latin typeface="Century Gothic" panose="020B0502020202020204" pitchFamily="34" charset="0"/>
              </a:rPr>
              <a:t>of the care </a:t>
            </a:r>
            <a:r>
              <a:rPr lang="it-IT" sz="3200" dirty="0" err="1">
                <a:latin typeface="Century Gothic" panose="020B0502020202020204" pitchFamily="34" charset="0"/>
              </a:rPr>
              <a:t>journey</a:t>
            </a:r>
            <a:endParaRPr lang="it-IT" sz="3200" dirty="0">
              <a:latin typeface="Century Gothic" panose="020B0502020202020204" pitchFamily="34" charset="0"/>
            </a:endParaRPr>
          </a:p>
          <a:p>
            <a:endParaRPr lang="it-IT" sz="2000" dirty="0">
              <a:latin typeface="Century Gothic" panose="020B0502020202020204" pitchFamily="34" charset="0"/>
            </a:endParaRPr>
          </a:p>
          <a:p>
            <a:pPr lvl="2"/>
            <a:endParaRPr lang="it-IT" sz="3200" dirty="0"/>
          </a:p>
          <a:p>
            <a:pPr lvl="2"/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lvl="2"/>
            <a:endParaRPr lang="it-IT" sz="3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855151-D3FC-CCD0-610E-B20907392363}"/>
              </a:ext>
            </a:extLst>
          </p:cNvPr>
          <p:cNvSpPr txBox="1"/>
          <p:nvPr/>
        </p:nvSpPr>
        <p:spPr>
          <a:xfrm>
            <a:off x="652463" y="2626233"/>
            <a:ext cx="1575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>
                <a:latin typeface="Century Gothic" panose="020B0502020202020204" pitchFamily="34" charset="0"/>
              </a:rPr>
              <a:t>Identifying</a:t>
            </a:r>
            <a:r>
              <a:rPr lang="it-IT" sz="4800" dirty="0">
                <a:latin typeface="Century Gothic" panose="020B0502020202020204" pitchFamily="34" charset="0"/>
              </a:rPr>
              <a:t>  the  new </a:t>
            </a:r>
            <a:r>
              <a:rPr lang="it-IT" sz="4800" dirty="0" err="1">
                <a:latin typeface="Century Gothic" panose="020B0502020202020204" pitchFamily="34" charset="0"/>
              </a:rPr>
              <a:t>unmet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  <a:r>
              <a:rPr lang="it-IT" sz="4800" dirty="0" err="1">
                <a:latin typeface="Century Gothic" panose="020B0502020202020204" pitchFamily="34" charset="0"/>
              </a:rPr>
              <a:t>needs</a:t>
            </a:r>
            <a:endParaRPr lang="it-IT" sz="4800" dirty="0">
              <a:latin typeface="Century Gothic" panose="020B0502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5809494-EFF0-F5FC-797E-6451D77CC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4273" y="3526238"/>
            <a:ext cx="3322516" cy="184185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BA04401-44D8-0C31-9CC6-7BA937846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4640" y="170964"/>
            <a:ext cx="3141969" cy="22191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D07E1E-0995-1187-A32E-4CFC97C0A910}"/>
              </a:ext>
            </a:extLst>
          </p:cNvPr>
          <p:cNvSpPr txBox="1"/>
          <p:nvPr/>
        </p:nvSpPr>
        <p:spPr>
          <a:xfrm>
            <a:off x="10701245" y="1760383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change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89" name="Immagine 188">
            <a:extLst>
              <a:ext uri="{FF2B5EF4-FFF2-40B4-BE49-F238E27FC236}">
                <a16:creationId xmlns:a16="http://schemas.microsoft.com/office/drawing/2014/main" id="{F681273F-F7B2-AD7F-44BF-B595915CA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117" y="8436746"/>
            <a:ext cx="3322516" cy="162620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C286C6B-2506-315E-CFF2-4E80FC51F8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93" y="5053014"/>
            <a:ext cx="2710080" cy="383235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B7CBC4E-5F9C-A9D1-0B67-FC8C1EAC20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783" y="5929420"/>
            <a:ext cx="2572913" cy="380325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6BC7BD1-9B20-534C-0D1B-5DC8FDCFE1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578" y="4231390"/>
            <a:ext cx="3898857" cy="55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390105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-865112" y="-1245373"/>
            <a:ext cx="7405174" cy="5101273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C47E35-4BF5-87F8-8ADA-6B818069896D}"/>
              </a:ext>
            </a:extLst>
          </p:cNvPr>
          <p:cNvSpPr txBox="1"/>
          <p:nvPr/>
        </p:nvSpPr>
        <p:spPr>
          <a:xfrm>
            <a:off x="627766" y="3841319"/>
            <a:ext cx="10307687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latin typeface="Century Gothic" panose="020B0502020202020204" pitchFamily="34" charset="0"/>
              </a:rPr>
              <a:t>Patients</a:t>
            </a:r>
            <a:r>
              <a:rPr lang="it-IT" sz="3600" b="1" dirty="0">
                <a:latin typeface="Century Gothic" panose="020B0502020202020204" pitchFamily="34" charset="0"/>
              </a:rPr>
              <a:t> and caregivers </a:t>
            </a:r>
            <a:r>
              <a:rPr lang="it-IT" sz="3600" b="1" dirty="0" err="1">
                <a:latin typeface="Century Gothic" panose="020B0502020202020204" pitchFamily="34" charset="0"/>
              </a:rPr>
              <a:t>experience</a:t>
            </a:r>
            <a:r>
              <a:rPr lang="it-IT" sz="3600" b="1" dirty="0">
                <a:latin typeface="Century Gothic" panose="020B0502020202020204" pitchFamily="34" charset="0"/>
              </a:rPr>
              <a:t>: 9 stories</a:t>
            </a:r>
          </a:p>
          <a:p>
            <a:r>
              <a:rPr lang="it-IT" sz="3600" b="1" dirty="0" err="1">
                <a:latin typeface="Century Gothic" panose="020B0502020202020204" pitchFamily="34" charset="0"/>
              </a:rPr>
              <a:t>about</a:t>
            </a:r>
            <a:r>
              <a:rPr lang="it-IT" sz="3600" b="1" dirty="0">
                <a:latin typeface="Century Gothic" panose="020B0502020202020204" pitchFamily="34" charset="0"/>
              </a:rPr>
              <a:t> 9 </a:t>
            </a:r>
            <a:r>
              <a:rPr lang="it-IT" sz="3600" b="1" dirty="0" err="1">
                <a:latin typeface="Century Gothic" panose="020B0502020202020204" pitchFamily="34" charset="0"/>
              </a:rPr>
              <a:t>topics</a:t>
            </a:r>
            <a:endParaRPr lang="it-IT" sz="3600" b="1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 err="1">
                <a:latin typeface="Century Gothic" panose="020B0502020202020204" pitchFamily="34" charset="0"/>
              </a:rPr>
              <a:t>symptoms</a:t>
            </a:r>
            <a:r>
              <a:rPr lang="it-IT" sz="2800" dirty="0">
                <a:latin typeface="Century Gothic" panose="020B0502020202020204" pitchFamily="34" charset="0"/>
              </a:rPr>
              <a:t>, </a:t>
            </a:r>
            <a:r>
              <a:rPr lang="it-IT" sz="2800" dirty="0" err="1">
                <a:latin typeface="Century Gothic" panose="020B0502020202020204" pitchFamily="34" charset="0"/>
              </a:rPr>
              <a:t>diagnosis</a:t>
            </a:r>
            <a:endParaRPr lang="it-IT" sz="28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 err="1">
                <a:latin typeface="Century Gothic" panose="020B0502020202020204" pitchFamily="34" charset="0"/>
              </a:rPr>
              <a:t>genetic</a:t>
            </a:r>
            <a:r>
              <a:rPr lang="it-IT" sz="2800" dirty="0">
                <a:latin typeface="Century Gothic" panose="020B0502020202020204" pitchFamily="34" charset="0"/>
              </a:rPr>
              <a:t> &amp; </a:t>
            </a:r>
            <a:r>
              <a:rPr lang="it-IT" sz="2800" dirty="0" err="1">
                <a:latin typeface="Century Gothic" panose="020B0502020202020204" pitchFamily="34" charset="0"/>
              </a:rPr>
              <a:t>genomic</a:t>
            </a:r>
            <a:r>
              <a:rPr lang="it-IT" sz="2800" dirty="0">
                <a:latin typeface="Century Gothic" panose="020B0502020202020204" pitchFamily="34" charset="0"/>
              </a:rPr>
              <a:t> test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>
                <a:latin typeface="Century Gothic" panose="020B0502020202020204" pitchFamily="34" charset="0"/>
              </a:rPr>
              <a:t>treatments pathway &amp; </a:t>
            </a:r>
            <a:r>
              <a:rPr lang="it-IT" sz="2800" dirty="0" err="1">
                <a:latin typeface="Century Gothic" panose="020B0502020202020204" pitchFamily="34" charset="0"/>
              </a:rPr>
              <a:t>surveillance</a:t>
            </a:r>
            <a:endParaRPr lang="it-IT" sz="28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 err="1">
                <a:latin typeface="Century Gothic" panose="020B0502020202020204" pitchFamily="34" charset="0"/>
              </a:rPr>
              <a:t>progression</a:t>
            </a:r>
            <a:r>
              <a:rPr lang="it-IT" sz="2800" dirty="0">
                <a:latin typeface="Century Gothic" panose="020B0502020202020204" pitchFamily="34" charset="0"/>
              </a:rPr>
              <a:t>, </a:t>
            </a:r>
            <a:r>
              <a:rPr lang="it-IT" sz="2800" dirty="0" err="1">
                <a:latin typeface="Century Gothic" panose="020B0502020202020204" pitchFamily="34" charset="0"/>
              </a:rPr>
              <a:t>chronicity</a:t>
            </a:r>
            <a:endParaRPr lang="it-IT" sz="28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 err="1">
                <a:latin typeface="Century Gothic" panose="020B0502020202020204" pitchFamily="34" charset="0"/>
              </a:rPr>
              <a:t>fertility</a:t>
            </a:r>
            <a:r>
              <a:rPr lang="it-IT" sz="2800" dirty="0">
                <a:latin typeface="Century Gothic" panose="020B0502020202020204" pitchFamily="34" charset="0"/>
              </a:rPr>
              <a:t>&amp; </a:t>
            </a:r>
            <a:r>
              <a:rPr lang="it-IT" sz="2800" dirty="0" err="1">
                <a:latin typeface="Century Gothic" panose="020B0502020202020204" pitchFamily="34" charset="0"/>
              </a:rPr>
              <a:t>sexuality</a:t>
            </a:r>
            <a:endParaRPr lang="it-IT" sz="28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 err="1">
                <a:latin typeface="Century Gothic" panose="020B0502020202020204" pitchFamily="34" charset="0"/>
              </a:rPr>
              <a:t>precision</a:t>
            </a:r>
            <a:r>
              <a:rPr lang="it-IT" sz="2800" dirty="0">
                <a:latin typeface="Century Gothic" panose="020B0502020202020204" pitchFamily="34" charset="0"/>
              </a:rPr>
              <a:t> medicine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 err="1">
                <a:latin typeface="Century Gothic" panose="020B0502020202020204" pitchFamily="34" charset="0"/>
              </a:rPr>
              <a:t>caregiving</a:t>
            </a:r>
            <a:endParaRPr lang="it-IT" sz="28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 err="1">
                <a:latin typeface="Century Gothic" panose="020B0502020202020204" pitchFamily="34" charset="0"/>
              </a:rPr>
              <a:t>QoL</a:t>
            </a:r>
            <a:endParaRPr lang="it-IT" sz="28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>
                <a:latin typeface="Century Gothic" panose="020B0502020202020204" pitchFamily="34" charset="0"/>
              </a:rPr>
              <a:t>social &amp; </a:t>
            </a:r>
            <a:r>
              <a:rPr lang="it-IT" sz="2800" dirty="0" err="1">
                <a:latin typeface="Century Gothic" panose="020B0502020202020204" pitchFamily="34" charset="0"/>
              </a:rPr>
              <a:t>legal</a:t>
            </a:r>
            <a:r>
              <a:rPr lang="it-IT" sz="2800" dirty="0">
                <a:latin typeface="Century Gothic" panose="020B0502020202020204" pitchFamily="34" charset="0"/>
              </a:rPr>
              <a:t> </a:t>
            </a:r>
            <a:r>
              <a:rPr lang="it-IT" sz="2800" dirty="0" err="1">
                <a:latin typeface="Century Gothic" panose="020B0502020202020204" pitchFamily="34" charset="0"/>
              </a:rPr>
              <a:t>rights</a:t>
            </a:r>
            <a:endParaRPr lang="it-IT" sz="28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it-IT" sz="2800" dirty="0">
              <a:latin typeface="Century Gothic" panose="020B0502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it-IT" sz="2800" dirty="0">
              <a:latin typeface="Century Gothic" panose="020B0502020202020204" pitchFamily="34" charset="0"/>
            </a:endParaRPr>
          </a:p>
          <a:p>
            <a:r>
              <a:rPr lang="it-IT" sz="3600" b="1" dirty="0">
                <a:latin typeface="Century Gothic" panose="020B0502020202020204" pitchFamily="34" charset="0"/>
              </a:rPr>
              <a:t> </a:t>
            </a:r>
            <a:r>
              <a:rPr lang="it-IT" sz="3600" dirty="0">
                <a:latin typeface="Century Gothic" panose="020B0502020202020204" pitchFamily="34" charset="0"/>
              </a:rPr>
              <a:t> </a:t>
            </a:r>
          </a:p>
          <a:p>
            <a:endParaRPr lang="it-IT" sz="3200" dirty="0">
              <a:latin typeface="Century Gothic" panose="020B0502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lvl="2"/>
            <a:endParaRPr lang="it-IT" sz="3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855151-D3FC-CCD0-610E-B20907392363}"/>
              </a:ext>
            </a:extLst>
          </p:cNvPr>
          <p:cNvSpPr txBox="1"/>
          <p:nvPr/>
        </p:nvSpPr>
        <p:spPr>
          <a:xfrm>
            <a:off x="652463" y="2626233"/>
            <a:ext cx="1575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 err="1">
                <a:latin typeface="Century Gothic" panose="020B0502020202020204" pitchFamily="34" charset="0"/>
              </a:rPr>
              <a:t>Identifying</a:t>
            </a:r>
            <a:r>
              <a:rPr lang="it-IT" sz="4800" dirty="0">
                <a:latin typeface="Century Gothic" panose="020B0502020202020204" pitchFamily="34" charset="0"/>
              </a:rPr>
              <a:t>  the  new </a:t>
            </a:r>
            <a:r>
              <a:rPr lang="it-IT" sz="4800" dirty="0" err="1">
                <a:latin typeface="Century Gothic" panose="020B0502020202020204" pitchFamily="34" charset="0"/>
              </a:rPr>
              <a:t>unmet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  <a:r>
              <a:rPr lang="it-IT" sz="4800" dirty="0" err="1">
                <a:latin typeface="Century Gothic" panose="020B0502020202020204" pitchFamily="34" charset="0"/>
              </a:rPr>
              <a:t>needs</a:t>
            </a:r>
            <a:endParaRPr lang="it-IT" sz="4800" dirty="0">
              <a:latin typeface="Century Gothic" panose="020B0502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A04401-44D8-0C31-9CC6-7BA93784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4640" y="170964"/>
            <a:ext cx="3141969" cy="22191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D07E1E-0995-1187-A32E-4CFC97C0A910}"/>
              </a:ext>
            </a:extLst>
          </p:cNvPr>
          <p:cNvSpPr txBox="1"/>
          <p:nvPr/>
        </p:nvSpPr>
        <p:spPr>
          <a:xfrm>
            <a:off x="10701245" y="1760383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change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161" name="Gruppo 160">
            <a:extLst>
              <a:ext uri="{FF2B5EF4-FFF2-40B4-BE49-F238E27FC236}">
                <a16:creationId xmlns:a16="http://schemas.microsoft.com/office/drawing/2014/main" id="{5D67AC6A-A4CA-385B-87B6-E14FFC07F505}"/>
              </a:ext>
            </a:extLst>
          </p:cNvPr>
          <p:cNvGrpSpPr/>
          <p:nvPr/>
        </p:nvGrpSpPr>
        <p:grpSpPr>
          <a:xfrm>
            <a:off x="6536614" y="3262735"/>
            <a:ext cx="11223878" cy="6336732"/>
            <a:chOff x="6317322" y="3041728"/>
            <a:chExt cx="11223878" cy="633673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22EE7BC7-E812-0090-3396-A6002408C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7306" y="6401963"/>
              <a:ext cx="1623745" cy="2886658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708FBA4-ABBD-A652-E954-D3B4EF1E3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6721" y="6414718"/>
              <a:ext cx="1623745" cy="2886658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EB8952EF-3722-546E-7E44-5CA5A36F0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6136" y="6401963"/>
              <a:ext cx="1662983" cy="2956414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EF13C460-6068-B5C3-DA7F-DF0BA1D9D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2014" y="6395059"/>
              <a:ext cx="1623745" cy="2886657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8E95656B-E2A4-B405-0C1D-72A32487C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27893" y="3041729"/>
              <a:ext cx="1674280" cy="2976497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D998A2F5-6A4E-C738-BE95-D8B2DC900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3380" y="3041730"/>
              <a:ext cx="1674280" cy="297649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A57E8833-3D99-C751-1678-C349E17EC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7027" y="3041728"/>
              <a:ext cx="1674280" cy="2976497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93FEE446-7D90-C72D-28A6-2FFB13C99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322" y="6395059"/>
              <a:ext cx="1613145" cy="2867812"/>
            </a:xfrm>
            <a:prstGeom prst="rect">
              <a:avLst/>
            </a:prstGeom>
          </p:spPr>
        </p:pic>
        <p:pic>
          <p:nvPicPr>
            <p:cNvPr id="160" name="Immagine 159">
              <a:extLst>
                <a:ext uri="{FF2B5EF4-FFF2-40B4-BE49-F238E27FC236}">
                  <a16:creationId xmlns:a16="http://schemas.microsoft.com/office/drawing/2014/main" id="{1E95B00A-B610-7797-0763-6D1C70252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6920" y="6401963"/>
              <a:ext cx="1674280" cy="2976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4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857500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-1066800" y="-1108896"/>
            <a:ext cx="7405174" cy="5232989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2CF297-2727-5200-7813-39A2BA787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4640" y="170964"/>
            <a:ext cx="3141969" cy="2219141"/>
          </a:xfrm>
          <a:prstGeom prst="rect">
            <a:avLst/>
          </a:prstGeom>
        </p:spPr>
      </p:pic>
      <p:sp>
        <p:nvSpPr>
          <p:cNvPr id="7" name="Freeform 2">
            <a:extLst>
              <a:ext uri="{FF2B5EF4-FFF2-40B4-BE49-F238E27FC236}">
                <a16:creationId xmlns:a16="http://schemas.microsoft.com/office/drawing/2014/main" id="{898EAB30-E669-A0DB-18CB-EA62C4E71FF8}"/>
              </a:ext>
            </a:extLst>
          </p:cNvPr>
          <p:cNvSpPr/>
          <p:nvPr/>
        </p:nvSpPr>
        <p:spPr>
          <a:xfrm>
            <a:off x="-1" y="25966"/>
            <a:ext cx="18288000" cy="2857500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D67493-F1AA-B85C-2CF7-63A7E41F9CDE}"/>
              </a:ext>
            </a:extLst>
          </p:cNvPr>
          <p:cNvSpPr txBox="1"/>
          <p:nvPr/>
        </p:nvSpPr>
        <p:spPr>
          <a:xfrm>
            <a:off x="9936088" y="1894333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change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3DECFFD-2287-7D92-9015-768423F24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8469" y="404661"/>
            <a:ext cx="3141969" cy="2219141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4B2C2476-B194-DD1F-ACBD-2AF2E6B82D49}"/>
              </a:ext>
            </a:extLst>
          </p:cNvPr>
          <p:cNvSpPr/>
          <p:nvPr/>
        </p:nvSpPr>
        <p:spPr>
          <a:xfrm>
            <a:off x="32774" y="-1108896"/>
            <a:ext cx="7167010" cy="4666611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922215-FCD2-6513-F54D-E07614B4D1D6}"/>
              </a:ext>
            </a:extLst>
          </p:cNvPr>
          <p:cNvSpPr txBox="1"/>
          <p:nvPr/>
        </p:nvSpPr>
        <p:spPr>
          <a:xfrm>
            <a:off x="2841104" y="3787411"/>
            <a:ext cx="13600198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Disease Awareness</a:t>
            </a:r>
            <a:r>
              <a:rPr lang="en-US" sz="2400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still, 3 out of 10 women have never heard of ovarian cancer.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Specialized Care</a:t>
            </a:r>
            <a:r>
              <a:rPr lang="en-US" sz="2400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Only 27% of women choose a specialized center for ovarian cancer treatment.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Diagnostic Tests</a:t>
            </a:r>
            <a:r>
              <a:rPr lang="en-US" sz="2400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81% of women undergo genetic testing, but only 41% undergo genomic testing.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400" b="1" dirty="0" err="1">
                <a:latin typeface="Century Gothic" panose="020B0502020202020204" pitchFamily="34" charset="0"/>
              </a:rPr>
              <a:t>Oncofertility</a:t>
            </a:r>
            <a:r>
              <a:rPr lang="en-US" sz="2400" b="1" dirty="0">
                <a:latin typeface="Century Gothic" panose="020B0502020202020204" pitchFamily="34" charset="0"/>
              </a:rPr>
              <a:t> paths</a:t>
            </a:r>
            <a:r>
              <a:rPr lang="en-US" sz="2400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only 32% of women under 50 are aware of them.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Relationship with Sexuality: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worsened in 52% of patients, but only 16% seek and find  a support from a specialist.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Economic and employment situation and information 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worsened in 65% of actively working women, only one in four women feels well-informed.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C8149A2-BF40-36C6-E0FC-FA8F40198EBF}"/>
              </a:ext>
            </a:extLst>
          </p:cNvPr>
          <p:cNvSpPr txBox="1"/>
          <p:nvPr/>
        </p:nvSpPr>
        <p:spPr>
          <a:xfrm>
            <a:off x="2577354" y="2909432"/>
            <a:ext cx="11175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Major current unmet needs in Italy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34710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592495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-865112" y="-1245373"/>
            <a:ext cx="7405174" cy="5101273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C47E35-4BF5-87F8-8ADA-6B818069896D}"/>
              </a:ext>
            </a:extLst>
          </p:cNvPr>
          <p:cNvSpPr txBox="1"/>
          <p:nvPr/>
        </p:nvSpPr>
        <p:spPr>
          <a:xfrm>
            <a:off x="647056" y="4315724"/>
            <a:ext cx="7488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lvl="2"/>
            <a:endParaRPr lang="it-IT" sz="3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855151-D3FC-CCD0-610E-B20907392363}"/>
              </a:ext>
            </a:extLst>
          </p:cNvPr>
          <p:cNvSpPr txBox="1"/>
          <p:nvPr/>
        </p:nvSpPr>
        <p:spPr>
          <a:xfrm>
            <a:off x="863080" y="2682593"/>
            <a:ext cx="16849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>
                <a:latin typeface="Century Gothic" panose="020B0502020202020204" pitchFamily="34" charset="0"/>
              </a:rPr>
              <a:t>Drawing</a:t>
            </a:r>
            <a:r>
              <a:rPr lang="it-IT" sz="4400" dirty="0">
                <a:latin typeface="Century Gothic" panose="020B0502020202020204" pitchFamily="34" charset="0"/>
              </a:rPr>
              <a:t> the </a:t>
            </a:r>
            <a:r>
              <a:rPr lang="it-IT" sz="4400" dirty="0" err="1">
                <a:latin typeface="Century Gothic" panose="020B0502020202020204" pitchFamily="34" charset="0"/>
              </a:rPr>
              <a:t>attention</a:t>
            </a:r>
            <a:r>
              <a:rPr lang="it-IT" sz="4400" dirty="0">
                <a:latin typeface="Century Gothic" panose="020B0502020202020204" pitchFamily="34" charset="0"/>
              </a:rPr>
              <a:t> </a:t>
            </a:r>
            <a:r>
              <a:rPr lang="it-IT" sz="4400" dirty="0" err="1">
                <a:latin typeface="Century Gothic" panose="020B0502020202020204" pitchFamily="34" charset="0"/>
              </a:rPr>
              <a:t>towards</a:t>
            </a:r>
            <a:r>
              <a:rPr lang="it-IT" sz="4400" dirty="0">
                <a:latin typeface="Century Gothic" panose="020B0502020202020204" pitchFamily="34" charset="0"/>
              </a:rPr>
              <a:t> the  new </a:t>
            </a:r>
            <a:r>
              <a:rPr lang="it-IT" sz="4400" dirty="0" err="1">
                <a:latin typeface="Century Gothic" panose="020B0502020202020204" pitchFamily="34" charset="0"/>
              </a:rPr>
              <a:t>unmet</a:t>
            </a:r>
            <a:r>
              <a:rPr lang="it-IT" sz="4400" dirty="0">
                <a:latin typeface="Century Gothic" panose="020B0502020202020204" pitchFamily="34" charset="0"/>
              </a:rPr>
              <a:t> </a:t>
            </a:r>
            <a:r>
              <a:rPr lang="it-IT" sz="4400" dirty="0" err="1">
                <a:latin typeface="Century Gothic" panose="020B0502020202020204" pitchFamily="34" charset="0"/>
              </a:rPr>
              <a:t>needs</a:t>
            </a:r>
            <a:r>
              <a:rPr lang="it-IT" sz="4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D07E1E-0995-1187-A32E-4CFC97C0A910}"/>
              </a:ext>
            </a:extLst>
          </p:cNvPr>
          <p:cNvSpPr txBox="1"/>
          <p:nvPr/>
        </p:nvSpPr>
        <p:spPr>
          <a:xfrm>
            <a:off x="10701245" y="1760383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change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6" name="CasellaDiTesto 185">
            <a:extLst>
              <a:ext uri="{FF2B5EF4-FFF2-40B4-BE49-F238E27FC236}">
                <a16:creationId xmlns:a16="http://schemas.microsoft.com/office/drawing/2014/main" id="{53EAA697-6181-351A-EE18-30C8E3E6C6F9}"/>
              </a:ext>
            </a:extLst>
          </p:cNvPr>
          <p:cNvSpPr txBox="1"/>
          <p:nvPr/>
        </p:nvSpPr>
        <p:spPr>
          <a:xfrm>
            <a:off x="10629570" y="4315724"/>
            <a:ext cx="7488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it-IT" sz="3200" dirty="0">
              <a:latin typeface="Century Gothic" panose="020B0502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lvl="2"/>
            <a:endParaRPr lang="it-IT" sz="32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27A808D-EE98-C4DC-2F99-ED95C6A5E236}"/>
              </a:ext>
            </a:extLst>
          </p:cNvPr>
          <p:cNvSpPr txBox="1"/>
          <p:nvPr/>
        </p:nvSpPr>
        <p:spPr>
          <a:xfrm>
            <a:off x="6675764" y="3684782"/>
            <a:ext cx="1147653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3200" b="1" dirty="0" err="1">
                <a:latin typeface="Century Gothic" panose="020B0502020202020204" pitchFamily="34" charset="0"/>
              </a:rPr>
              <a:t>Publication</a:t>
            </a:r>
            <a:r>
              <a:rPr lang="it-IT" sz="3200" b="1" dirty="0">
                <a:latin typeface="Century Gothic" panose="020B0502020202020204" pitchFamily="34" charset="0"/>
              </a:rPr>
              <a:t> of the White Paper «</a:t>
            </a:r>
            <a:r>
              <a:rPr lang="it-IT" sz="3200" b="1" dirty="0" err="1">
                <a:latin typeface="Century Gothic" panose="020B0502020202020204" pitchFamily="34" charset="0"/>
              </a:rPr>
              <a:t>Let’s</a:t>
            </a:r>
            <a:r>
              <a:rPr lang="it-IT" sz="3200" b="1" dirty="0">
                <a:latin typeface="Century Gothic" panose="020B0502020202020204" pitchFamily="34" charset="0"/>
              </a:rPr>
              <a:t> </a:t>
            </a:r>
            <a:r>
              <a:rPr lang="it-IT" sz="3200" b="1" dirty="0" err="1">
                <a:latin typeface="Century Gothic" panose="020B0502020202020204" pitchFamily="34" charset="0"/>
              </a:rPr>
              <a:t>change</a:t>
            </a:r>
            <a:r>
              <a:rPr lang="it-IT" sz="3200" b="1" dirty="0">
                <a:latin typeface="Century Gothic" panose="020B0502020202020204" pitchFamily="34" charset="0"/>
              </a:rPr>
              <a:t> </a:t>
            </a:r>
            <a:r>
              <a:rPr lang="it-IT" sz="3200" b="1" dirty="0" err="1">
                <a:latin typeface="Century Gothic" panose="020B0502020202020204" pitchFamily="34" charset="0"/>
              </a:rPr>
              <a:t>direction</a:t>
            </a:r>
            <a:r>
              <a:rPr lang="it-IT" sz="3200" b="1" dirty="0">
                <a:latin typeface="Century Gothic" panose="020B0502020202020204" pitchFamily="34" charset="0"/>
              </a:rPr>
              <a:t>»</a:t>
            </a:r>
          </a:p>
          <a:p>
            <a:pPr lvl="1"/>
            <a:r>
              <a:rPr lang="it-IT" sz="3200" b="1" dirty="0">
                <a:latin typeface="Century Gothic" panose="020B0502020202020204" pitchFamily="34" charset="0"/>
              </a:rPr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</a:rPr>
              <a:t>Promoted by Acto Italia in partnership with the 7 Acto regional PAGs 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</a:rPr>
              <a:t>With the patronage of 4 major Italian  oncology scientific society: </a:t>
            </a:r>
            <a:r>
              <a:rPr lang="it-IT" sz="2000" dirty="0">
                <a:latin typeface="Century Gothic" panose="020B0502020202020204" pitchFamily="34" charset="0"/>
              </a:rPr>
              <a:t>AIOM (</a:t>
            </a:r>
            <a:r>
              <a:rPr lang="it-IT" sz="2000" dirty="0" err="1">
                <a:latin typeface="Century Gothic" panose="020B0502020202020204" pitchFamily="34" charset="0"/>
              </a:rPr>
              <a:t>Italian</a:t>
            </a:r>
            <a:r>
              <a:rPr lang="it-IT" sz="2000" dirty="0">
                <a:latin typeface="Century Gothic" panose="020B0502020202020204" pitchFamily="34" charset="0"/>
              </a:rPr>
              <a:t> Society of Clinical </a:t>
            </a:r>
            <a:r>
              <a:rPr lang="it-IT" sz="2000" dirty="0" err="1">
                <a:latin typeface="Century Gothic" panose="020B0502020202020204" pitchFamily="34" charset="0"/>
              </a:rPr>
              <a:t>Oncology</a:t>
            </a:r>
            <a:r>
              <a:rPr lang="it-IT" sz="2000" dirty="0">
                <a:latin typeface="Century Gothic" panose="020B0502020202020204" pitchFamily="34" charset="0"/>
              </a:rPr>
              <a:t>), </a:t>
            </a:r>
            <a:r>
              <a:rPr lang="it-IT" sz="2000" dirty="0" err="1">
                <a:latin typeface="Century Gothic" panose="020B0502020202020204" pitchFamily="34" charset="0"/>
              </a:rPr>
              <a:t>Italian</a:t>
            </a:r>
            <a:r>
              <a:rPr lang="it-IT" sz="2000" dirty="0">
                <a:latin typeface="Century Gothic" panose="020B0502020202020204" pitchFamily="34" charset="0"/>
              </a:rPr>
              <a:t> Society of </a:t>
            </a:r>
            <a:r>
              <a:rPr lang="it-IT" sz="2000" dirty="0" err="1">
                <a:latin typeface="Century Gothic" panose="020B0502020202020204" pitchFamily="34" charset="0"/>
              </a:rPr>
              <a:t>Cancerology</a:t>
            </a:r>
            <a:r>
              <a:rPr lang="it-IT" sz="2000" dirty="0">
                <a:latin typeface="Century Gothic" panose="020B0502020202020204" pitchFamily="34" charset="0"/>
              </a:rPr>
              <a:t>,  MITO and Mango </a:t>
            </a:r>
            <a:r>
              <a:rPr lang="it-IT" sz="2000" dirty="0" err="1">
                <a:latin typeface="Century Gothic" panose="020B0502020202020204" pitchFamily="34" charset="0"/>
              </a:rPr>
              <a:t>Research</a:t>
            </a:r>
            <a:r>
              <a:rPr lang="it-IT" sz="2000" dirty="0">
                <a:latin typeface="Century Gothic" panose="020B0502020202020204" pitchFamily="34" charset="0"/>
              </a:rPr>
              <a:t> groups</a:t>
            </a:r>
            <a:endParaRPr lang="it-IT" sz="2400" dirty="0">
              <a:latin typeface="Century Gothic" panose="020B0502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000" dirty="0">
                <a:latin typeface="Century Gothic" panose="020B0502020202020204" pitchFamily="34" charset="0"/>
              </a:rPr>
              <a:t>94 pages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000" dirty="0">
                <a:latin typeface="Century Gothic" panose="020B0502020202020204" pitchFamily="34" charset="0"/>
              </a:rPr>
              <a:t>Quantitative survey </a:t>
            </a:r>
            <a:r>
              <a:rPr lang="it-IT" sz="2000" dirty="0" err="1">
                <a:latin typeface="Century Gothic" panose="020B0502020202020204" pitchFamily="34" charset="0"/>
              </a:rPr>
              <a:t>results</a:t>
            </a:r>
            <a:r>
              <a:rPr lang="it-IT" sz="2000" dirty="0">
                <a:latin typeface="Century Gothic" panose="020B0502020202020204" pitchFamily="34" charset="0"/>
              </a:rPr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</a:rPr>
              <a:t>9 ACTO patient stories commented by 18 clinicians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</a:rPr>
              <a:t>9 editorial contributions signed by prominent opinion leaders in politics, medicine, and national government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Century Gothic" panose="020B0502020202020204" pitchFamily="34" charset="0"/>
              </a:rPr>
              <a:t>Preface signed by the </a:t>
            </a:r>
            <a:r>
              <a:rPr lang="en-US" sz="2000" dirty="0" err="1">
                <a:latin typeface="Century Gothic" panose="020B0502020202020204" pitchFamily="34" charset="0"/>
              </a:rPr>
              <a:t>italian</a:t>
            </a:r>
            <a:r>
              <a:rPr lang="en-US" sz="2000" dirty="0">
                <a:latin typeface="Century Gothic" panose="020B0502020202020204" pitchFamily="34" charset="0"/>
              </a:rPr>
              <a:t> Ministry of Health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000" dirty="0" err="1">
                <a:latin typeface="Century Gothic" panose="020B0502020202020204" pitchFamily="34" charset="0"/>
              </a:rPr>
              <a:t>Supported</a:t>
            </a:r>
            <a:r>
              <a:rPr lang="it-IT" sz="2000" dirty="0">
                <a:latin typeface="Century Gothic" panose="020B0502020202020204" pitchFamily="34" charset="0"/>
              </a:rPr>
              <a:t> by GSK and Roche </a:t>
            </a:r>
          </a:p>
          <a:p>
            <a:pPr lvl="1"/>
            <a:endParaRPr lang="it-IT" sz="3200" dirty="0">
              <a:latin typeface="Century Gothic" panose="020B0502020202020204" pitchFamily="34" charset="0"/>
            </a:endParaRPr>
          </a:p>
          <a:p>
            <a:pPr lvl="2"/>
            <a:endParaRPr lang="it-IT" sz="3200" dirty="0">
              <a:latin typeface="Century Gothic" panose="020B0502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lvl="2"/>
            <a:endParaRPr lang="it-IT" sz="32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CCE3AF2-A1E7-EAA9-F92A-83EE82022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5" y="4036449"/>
            <a:ext cx="5931587" cy="593158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FC2F657-C2C9-543B-4F27-EAEE2A380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887" y="8229977"/>
            <a:ext cx="7632848" cy="173805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F861BCB-6A3E-9680-9B61-F11C28340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4640" y="195692"/>
            <a:ext cx="3141969" cy="22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592495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-865112" y="-1245373"/>
            <a:ext cx="7405174" cy="5101273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C47E35-4BF5-87F8-8ADA-6B818069896D}"/>
              </a:ext>
            </a:extLst>
          </p:cNvPr>
          <p:cNvSpPr txBox="1"/>
          <p:nvPr/>
        </p:nvSpPr>
        <p:spPr>
          <a:xfrm>
            <a:off x="647056" y="4315724"/>
            <a:ext cx="7488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lvl="2"/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lvl="2"/>
            <a:endParaRPr lang="it-IT" sz="32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A04401-44D8-0C31-9CC6-7BA937846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4640" y="170964"/>
            <a:ext cx="3141969" cy="22191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D07E1E-0995-1187-A32E-4CFC97C0A910}"/>
              </a:ext>
            </a:extLst>
          </p:cNvPr>
          <p:cNvSpPr txBox="1"/>
          <p:nvPr/>
        </p:nvSpPr>
        <p:spPr>
          <a:xfrm>
            <a:off x="10701245" y="1760383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change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86" name="CasellaDiTesto 185">
            <a:extLst>
              <a:ext uri="{FF2B5EF4-FFF2-40B4-BE49-F238E27FC236}">
                <a16:creationId xmlns:a16="http://schemas.microsoft.com/office/drawing/2014/main" id="{53EAA697-6181-351A-EE18-30C8E3E6C6F9}"/>
              </a:ext>
            </a:extLst>
          </p:cNvPr>
          <p:cNvSpPr txBox="1"/>
          <p:nvPr/>
        </p:nvSpPr>
        <p:spPr>
          <a:xfrm>
            <a:off x="-258281" y="3911858"/>
            <a:ext cx="98522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latin typeface="Century Gothic" panose="020B0502020202020204" pitchFamily="34" charset="0"/>
              </a:rPr>
              <a:t>Publication of the 2.0 Manifesto “Needs and rights of ovarian cancer patients”</a:t>
            </a:r>
            <a:endParaRPr lang="it-IT" sz="3200" b="1" dirty="0"/>
          </a:p>
          <a:p>
            <a:pPr lvl="2"/>
            <a:endParaRPr lang="it-IT" sz="3200" dirty="0"/>
          </a:p>
        </p:txBody>
      </p:sp>
      <p:pic>
        <p:nvPicPr>
          <p:cNvPr id="21" name="Immagine 20" descr="Immagine che contiene testo, schermata, lettera, design&#10;&#10;Descrizione generata automaticamente">
            <a:extLst>
              <a:ext uri="{FF2B5EF4-FFF2-40B4-BE49-F238E27FC236}">
                <a16:creationId xmlns:a16="http://schemas.microsoft.com/office/drawing/2014/main" id="{364B76CC-3172-0C37-E367-F2766ED89C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008" y="4044984"/>
            <a:ext cx="3960441" cy="560210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27A808D-EE98-C4DC-2F99-ED95C6A5E236}"/>
              </a:ext>
            </a:extLst>
          </p:cNvPr>
          <p:cNvSpPr txBox="1"/>
          <p:nvPr/>
        </p:nvSpPr>
        <p:spPr>
          <a:xfrm>
            <a:off x="299826" y="5067156"/>
            <a:ext cx="83941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it-IT" sz="3200" b="1" i="1" dirty="0">
              <a:latin typeface="Century Gothic" panose="020B0502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More information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More personalized care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Better treatments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Increased prevention and early diagnosis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Improved quality of life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Greater voice for patient associations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latin typeface="Century Gothic" panose="020B0502020202020204" pitchFamily="34" charset="0"/>
              </a:rPr>
              <a:t>Enhanced economic and social protections</a:t>
            </a:r>
            <a:endParaRPr lang="it-IT" sz="2800" dirty="0">
              <a:latin typeface="Century Gothic" panose="020B0502020202020204" pitchFamily="34" charset="0"/>
            </a:endParaRPr>
          </a:p>
          <a:p>
            <a:pPr lvl="2"/>
            <a:endParaRPr lang="it-IT" sz="3200" dirty="0">
              <a:latin typeface="Century Gothic" panose="020B0502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3200" dirty="0"/>
          </a:p>
          <a:p>
            <a:pPr lvl="2"/>
            <a:endParaRPr lang="it-IT" sz="32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53E924A-261F-B9BA-1DA0-01074B99D6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528" y="3934007"/>
            <a:ext cx="3960441" cy="56021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6A48913-32FE-F192-43D1-CE4AEFAB87BD}"/>
              </a:ext>
            </a:extLst>
          </p:cNvPr>
          <p:cNvSpPr txBox="1"/>
          <p:nvPr/>
        </p:nvSpPr>
        <p:spPr>
          <a:xfrm>
            <a:off x="863080" y="2682593"/>
            <a:ext cx="16849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err="1">
                <a:latin typeface="Century Gothic" panose="020B0502020202020204" pitchFamily="34" charset="0"/>
              </a:rPr>
              <a:t>Drawing</a:t>
            </a:r>
            <a:r>
              <a:rPr lang="it-IT" sz="4400" dirty="0">
                <a:latin typeface="Century Gothic" panose="020B0502020202020204" pitchFamily="34" charset="0"/>
              </a:rPr>
              <a:t> the </a:t>
            </a:r>
            <a:r>
              <a:rPr lang="it-IT" sz="4400" dirty="0" err="1">
                <a:latin typeface="Century Gothic" panose="020B0502020202020204" pitchFamily="34" charset="0"/>
              </a:rPr>
              <a:t>attention</a:t>
            </a:r>
            <a:r>
              <a:rPr lang="it-IT" sz="4400" dirty="0">
                <a:latin typeface="Century Gothic" panose="020B0502020202020204" pitchFamily="34" charset="0"/>
              </a:rPr>
              <a:t> </a:t>
            </a:r>
            <a:r>
              <a:rPr lang="it-IT" sz="4400" dirty="0" err="1">
                <a:latin typeface="Century Gothic" panose="020B0502020202020204" pitchFamily="34" charset="0"/>
              </a:rPr>
              <a:t>towards</a:t>
            </a:r>
            <a:r>
              <a:rPr lang="it-IT" sz="4400" dirty="0">
                <a:latin typeface="Century Gothic" panose="020B0502020202020204" pitchFamily="34" charset="0"/>
              </a:rPr>
              <a:t> the  new </a:t>
            </a:r>
            <a:r>
              <a:rPr lang="it-IT" sz="4400" dirty="0" err="1">
                <a:latin typeface="Century Gothic" panose="020B0502020202020204" pitchFamily="34" charset="0"/>
              </a:rPr>
              <a:t>unmet</a:t>
            </a:r>
            <a:r>
              <a:rPr lang="it-IT" sz="4400" dirty="0">
                <a:latin typeface="Century Gothic" panose="020B0502020202020204" pitchFamily="34" charset="0"/>
              </a:rPr>
              <a:t> </a:t>
            </a:r>
            <a:r>
              <a:rPr lang="it-IT" sz="4400" dirty="0" err="1">
                <a:latin typeface="Century Gothic" panose="020B0502020202020204" pitchFamily="34" charset="0"/>
              </a:rPr>
              <a:t>needs</a:t>
            </a:r>
            <a:r>
              <a:rPr lang="it-IT" sz="4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5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857500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-865112" y="-1245373"/>
            <a:ext cx="7405174" cy="5101273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C47E35-4BF5-87F8-8ADA-6B818069896D}"/>
              </a:ext>
            </a:extLst>
          </p:cNvPr>
          <p:cNvSpPr txBox="1"/>
          <p:nvPr/>
        </p:nvSpPr>
        <p:spPr>
          <a:xfrm>
            <a:off x="644153" y="3936779"/>
            <a:ext cx="998251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Century Gothic" panose="020B0502020202020204" pitchFamily="34" charset="0"/>
              </a:rPr>
              <a:t>White Paper and Manifesto national </a:t>
            </a:r>
            <a:r>
              <a:rPr lang="it-IT" sz="3600" b="1" dirty="0" err="1">
                <a:latin typeface="Century Gothic" panose="020B0502020202020204" pitchFamily="34" charset="0"/>
              </a:rPr>
              <a:t>launch</a:t>
            </a:r>
            <a:r>
              <a:rPr lang="it-IT" sz="3600" b="1" dirty="0">
                <a:latin typeface="Century Gothic" panose="020B0502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2400" dirty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400" dirty="0">
                <a:latin typeface="Century Gothic" panose="020B0502020202020204" pitchFamily="34" charset="0"/>
              </a:rPr>
              <a:t>White Paper </a:t>
            </a:r>
            <a:r>
              <a:rPr lang="it-IT" sz="2400" dirty="0" err="1">
                <a:latin typeface="Century Gothic" panose="020B0502020202020204" pitchFamily="34" charset="0"/>
              </a:rPr>
              <a:t>launch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it-IT" sz="2400" dirty="0" err="1">
                <a:latin typeface="Century Gothic" panose="020B0502020202020204" pitchFamily="34" charset="0"/>
              </a:rPr>
              <a:t>trough</a:t>
            </a:r>
            <a:r>
              <a:rPr lang="it-IT" sz="2400" dirty="0">
                <a:latin typeface="Century Gothic" panose="020B0502020202020204" pitchFamily="34" charset="0"/>
              </a:rPr>
              <a:t> a live national events  </a:t>
            </a:r>
            <a:r>
              <a:rPr lang="it-IT" sz="2400" dirty="0" err="1">
                <a:latin typeface="Century Gothic" panose="020B0502020202020204" pitchFamily="34" charset="0"/>
              </a:rPr>
              <a:t>organized</a:t>
            </a:r>
            <a:r>
              <a:rPr lang="it-IT" sz="2400" dirty="0">
                <a:latin typeface="Century Gothic" panose="020B0502020202020204" pitchFamily="34" charset="0"/>
              </a:rPr>
              <a:t> in Rome </a:t>
            </a:r>
            <a:r>
              <a:rPr lang="it-IT" sz="2400" dirty="0" err="1">
                <a:latin typeface="Century Gothic" panose="020B0502020202020204" pitchFamily="34" charset="0"/>
              </a:rPr>
              <a:t>at</a:t>
            </a:r>
            <a:r>
              <a:rPr lang="it-IT" sz="2400" dirty="0">
                <a:latin typeface="Century Gothic" panose="020B0502020202020204" pitchFamily="34" charset="0"/>
              </a:rPr>
              <a:t> the </a:t>
            </a:r>
            <a:r>
              <a:rPr lang="it-IT" sz="2400" dirty="0" err="1">
                <a:latin typeface="Century Gothic" panose="020B0502020202020204" pitchFamily="34" charset="0"/>
              </a:rPr>
              <a:t>Ministry</a:t>
            </a:r>
            <a:r>
              <a:rPr lang="it-IT" sz="2400" dirty="0">
                <a:latin typeface="Century Gothic" panose="020B0502020202020204" pitchFamily="34" charset="0"/>
              </a:rPr>
              <a:t> of Health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400" dirty="0">
                <a:latin typeface="Century Gothic" panose="020B0502020202020204" pitchFamily="34" charset="0"/>
              </a:rPr>
              <a:t>Event streaming on </a:t>
            </a:r>
            <a:r>
              <a:rPr lang="it-IT" sz="2400" dirty="0" err="1">
                <a:latin typeface="Century Gothic" panose="020B0502020202020204" pitchFamily="34" charset="0"/>
              </a:rPr>
              <a:t>Youtube</a:t>
            </a:r>
            <a:r>
              <a:rPr lang="it-IT" sz="2400" dirty="0">
                <a:latin typeface="Century Gothic" panose="020B0502020202020204" pitchFamily="34" charset="0"/>
              </a:rPr>
              <a:t> and Facebook,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400" dirty="0">
                <a:latin typeface="Century Gothic" panose="020B0502020202020204" pitchFamily="34" charset="0"/>
              </a:rPr>
              <a:t>2 sessions: one </a:t>
            </a:r>
            <a:r>
              <a:rPr lang="it-IT" sz="2400" dirty="0" err="1">
                <a:latin typeface="Century Gothic" panose="020B0502020202020204" pitchFamily="34" charset="0"/>
              </a:rPr>
              <a:t>adressed</a:t>
            </a:r>
            <a:r>
              <a:rPr lang="it-IT" sz="2400" dirty="0">
                <a:latin typeface="Century Gothic" panose="020B0502020202020204" pitchFamily="34" charset="0"/>
              </a:rPr>
              <a:t> to </a:t>
            </a:r>
            <a:r>
              <a:rPr lang="it-IT" sz="2400" dirty="0" err="1">
                <a:latin typeface="Century Gothic" panose="020B0502020202020204" pitchFamily="34" charset="0"/>
              </a:rPr>
              <a:t>politicians</a:t>
            </a:r>
            <a:r>
              <a:rPr lang="it-IT" sz="2400" dirty="0">
                <a:latin typeface="Century Gothic" panose="020B0502020202020204" pitchFamily="34" charset="0"/>
              </a:rPr>
              <a:t> and health </a:t>
            </a:r>
            <a:r>
              <a:rPr lang="it-IT" sz="2400" dirty="0" err="1">
                <a:latin typeface="Century Gothic" panose="020B0502020202020204" pitchFamily="34" charset="0"/>
              </a:rPr>
              <a:t>authorities</a:t>
            </a:r>
            <a:r>
              <a:rPr lang="it-IT" sz="2400" dirty="0">
                <a:latin typeface="Century Gothic" panose="020B0502020202020204" pitchFamily="34" charset="0"/>
              </a:rPr>
              <a:t> , one </a:t>
            </a:r>
            <a:r>
              <a:rPr lang="it-IT" sz="2400" dirty="0" err="1">
                <a:latin typeface="Century Gothic" panose="020B0502020202020204" pitchFamily="34" charset="0"/>
              </a:rPr>
              <a:t>adressed</a:t>
            </a:r>
            <a:r>
              <a:rPr lang="it-IT" sz="2400" dirty="0">
                <a:latin typeface="Century Gothic" panose="020B0502020202020204" pitchFamily="34" charset="0"/>
              </a:rPr>
              <a:t> to </a:t>
            </a:r>
            <a:r>
              <a:rPr lang="it-IT" sz="2400" dirty="0" err="1">
                <a:latin typeface="Century Gothic" panose="020B0502020202020204" pitchFamily="34" charset="0"/>
              </a:rPr>
              <a:t>patients</a:t>
            </a:r>
            <a:r>
              <a:rPr lang="it-IT" sz="2400" dirty="0">
                <a:latin typeface="Century Gothic" panose="020B0502020202020204" pitchFamily="34" charset="0"/>
              </a:rPr>
              <a:t>, caregivers and public opinion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Century Gothic" panose="020B0502020202020204" pitchFamily="34" charset="0"/>
              </a:rPr>
              <a:t>Launch</a:t>
            </a:r>
            <a:r>
              <a:rPr lang="it-IT" sz="2400" dirty="0">
                <a:latin typeface="Century Gothic" panose="020B0502020202020204" pitchFamily="34" charset="0"/>
              </a:rPr>
              <a:t> of  the Manifesto by Nancy Brilli, </a:t>
            </a:r>
            <a:r>
              <a:rPr lang="it-IT" sz="2400" dirty="0" err="1">
                <a:latin typeface="Century Gothic" panose="020B0502020202020204" pitchFamily="34" charset="0"/>
              </a:rPr>
              <a:t>wellknown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it-IT" sz="2400" dirty="0" err="1">
                <a:latin typeface="Century Gothic" panose="020B0502020202020204" pitchFamily="34" charset="0"/>
              </a:rPr>
              <a:t>italian</a:t>
            </a:r>
            <a:r>
              <a:rPr lang="it-IT" sz="2400" dirty="0">
                <a:latin typeface="Century Gothic" panose="020B0502020202020204" pitchFamily="34" charset="0"/>
              </a:rPr>
              <a:t>  </a:t>
            </a:r>
            <a:r>
              <a:rPr lang="it-IT" sz="2400" dirty="0" err="1">
                <a:latin typeface="Century Gothic" panose="020B0502020202020204" pitchFamily="34" charset="0"/>
              </a:rPr>
              <a:t>actress</a:t>
            </a:r>
            <a:r>
              <a:rPr lang="it-IT" sz="2400" dirty="0">
                <a:latin typeface="Century Gothic" panose="020B0502020202020204" pitchFamily="34" charset="0"/>
              </a:rPr>
              <a:t>  </a:t>
            </a:r>
            <a:r>
              <a:rPr lang="it-IT" sz="2400" dirty="0" err="1">
                <a:latin typeface="Century Gothic" panose="020B0502020202020204" pitchFamily="34" charset="0"/>
              </a:rPr>
              <a:t>ovarian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it-IT" sz="2400" dirty="0" err="1">
                <a:latin typeface="Century Gothic" panose="020B0502020202020204" pitchFamily="34" charset="0"/>
              </a:rPr>
              <a:t>cancer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it-IT" sz="2400" dirty="0" err="1">
                <a:latin typeface="Century Gothic" panose="020B0502020202020204" pitchFamily="34" charset="0"/>
              </a:rPr>
              <a:t>patient</a:t>
            </a:r>
            <a:endParaRPr lang="it-IT" sz="2400" dirty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Century Gothic" panose="020B0502020202020204" pitchFamily="34" charset="0"/>
              </a:rPr>
              <a:t>Creation</a:t>
            </a:r>
            <a:r>
              <a:rPr lang="it-IT" sz="2400" dirty="0">
                <a:latin typeface="Century Gothic" panose="020B0502020202020204" pitchFamily="34" charset="0"/>
              </a:rPr>
              <a:t> and </a:t>
            </a:r>
            <a:r>
              <a:rPr lang="it-IT" sz="2400" dirty="0" err="1">
                <a:latin typeface="Century Gothic" panose="020B0502020202020204" pitchFamily="34" charset="0"/>
              </a:rPr>
              <a:t>publication</a:t>
            </a:r>
            <a:r>
              <a:rPr lang="it-IT" sz="2400" dirty="0">
                <a:latin typeface="Century Gothic" panose="020B0502020202020204" pitchFamily="34" charset="0"/>
              </a:rPr>
              <a:t> on </a:t>
            </a:r>
            <a:r>
              <a:rPr lang="it-IT" sz="2400" dirty="0" err="1">
                <a:latin typeface="Century Gothic" panose="020B0502020202020204" pitchFamily="34" charset="0"/>
                <a:hlinkClick r:id="rId4"/>
              </a:rPr>
              <a:t>Youtube</a:t>
            </a:r>
            <a:r>
              <a:rPr lang="it-IT" sz="2400" dirty="0">
                <a:latin typeface="Century Gothic" panose="020B0502020202020204" pitchFamily="34" charset="0"/>
              </a:rPr>
              <a:t> of 9 video-interviews with  the 9 ACTO </a:t>
            </a:r>
            <a:r>
              <a:rPr lang="it-IT" sz="2400" dirty="0" err="1">
                <a:latin typeface="Century Gothic" panose="020B0502020202020204" pitchFamily="34" charset="0"/>
              </a:rPr>
              <a:t>patients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it-IT" sz="2400" dirty="0" err="1">
                <a:latin typeface="Century Gothic" panose="020B0502020202020204" pitchFamily="34" charset="0"/>
              </a:rPr>
              <a:t>involved</a:t>
            </a:r>
            <a:r>
              <a:rPr lang="it-IT" sz="2400" dirty="0">
                <a:latin typeface="Century Gothic" panose="020B0502020202020204" pitchFamily="34" charset="0"/>
              </a:rPr>
              <a:t> in the White Paper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Century Gothic" panose="020B0502020202020204" pitchFamily="34" charset="0"/>
              </a:rPr>
              <a:t>Multichannel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it-IT" sz="2400" dirty="0" err="1">
                <a:latin typeface="Century Gothic" panose="020B0502020202020204" pitchFamily="34" charset="0"/>
              </a:rPr>
              <a:t>communication</a:t>
            </a:r>
            <a:r>
              <a:rPr lang="it-IT" sz="2400" dirty="0">
                <a:latin typeface="Century Gothic" panose="020B0502020202020204" pitchFamily="34" charset="0"/>
              </a:rPr>
              <a:t> </a:t>
            </a:r>
            <a:r>
              <a:rPr lang="it-IT" sz="2400" dirty="0" err="1">
                <a:latin typeface="Century Gothic" panose="020B0502020202020204" pitchFamily="34" charset="0"/>
              </a:rPr>
              <a:t>campaign</a:t>
            </a:r>
            <a:r>
              <a:rPr lang="it-IT" sz="2400" dirty="0">
                <a:latin typeface="Century Gothic" panose="020B0502020202020204" pitchFamily="34" charset="0"/>
              </a:rPr>
              <a:t> on online and offline media, health information websites, Acto Italia website, and sponsors’ websites.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2400" dirty="0"/>
          </a:p>
          <a:p>
            <a:pPr lvl="2"/>
            <a:endParaRPr lang="it-IT" sz="3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855151-D3FC-CCD0-610E-B20907392363}"/>
              </a:ext>
            </a:extLst>
          </p:cNvPr>
          <p:cNvSpPr txBox="1"/>
          <p:nvPr/>
        </p:nvSpPr>
        <p:spPr>
          <a:xfrm>
            <a:off x="647056" y="2938379"/>
            <a:ext cx="1575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Century Gothic" panose="020B0502020202020204" pitchFamily="34" charset="0"/>
              </a:rPr>
              <a:t>Opening a public </a:t>
            </a:r>
            <a:r>
              <a:rPr lang="it-IT" sz="4800" dirty="0" err="1">
                <a:latin typeface="Century Gothic" panose="020B0502020202020204" pitchFamily="34" charset="0"/>
              </a:rPr>
              <a:t>discussion</a:t>
            </a:r>
            <a:r>
              <a:rPr lang="it-IT" sz="4800" dirty="0">
                <a:latin typeface="Century Gothic" panose="020B0502020202020204" pitchFamily="34" charset="0"/>
              </a:rPr>
              <a:t> on new </a:t>
            </a:r>
            <a:r>
              <a:rPr lang="it-IT" sz="4800" dirty="0" err="1">
                <a:latin typeface="Century Gothic" panose="020B0502020202020204" pitchFamily="34" charset="0"/>
              </a:rPr>
              <a:t>unmet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  <a:r>
              <a:rPr lang="it-IT" sz="4800" dirty="0" err="1">
                <a:latin typeface="Century Gothic" panose="020B0502020202020204" pitchFamily="34" charset="0"/>
              </a:rPr>
              <a:t>needs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A04401-44D8-0C31-9CC6-7BA937846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4640" y="170964"/>
            <a:ext cx="3141969" cy="221914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D07E1E-0995-1187-A32E-4CFC97C0A910}"/>
              </a:ext>
            </a:extLst>
          </p:cNvPr>
          <p:cNvSpPr txBox="1"/>
          <p:nvPr/>
        </p:nvSpPr>
        <p:spPr>
          <a:xfrm>
            <a:off x="10701245" y="1760383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change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C495CE-1411-2093-3C15-E71EA1371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121" y="7059526"/>
            <a:ext cx="4392488" cy="293418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FBF0298-858A-E76B-4218-87323C6DEC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28" y="3788040"/>
            <a:ext cx="4412304" cy="2934182"/>
          </a:xfrm>
          <a:prstGeom prst="rect">
            <a:avLst/>
          </a:prstGeom>
        </p:spPr>
      </p:pic>
      <p:pic>
        <p:nvPicPr>
          <p:cNvPr id="15" name="Immagine 14" descr="Immagine che contiene testo, elettronica, computer, schermata&#10;&#10;Descrizione generata automaticamente">
            <a:extLst>
              <a:ext uri="{FF2B5EF4-FFF2-40B4-BE49-F238E27FC236}">
                <a16:creationId xmlns:a16="http://schemas.microsoft.com/office/drawing/2014/main" id="{ABA136C1-27F6-1068-FD2F-4B6C9C843E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11" y="4927476"/>
            <a:ext cx="1919536" cy="41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8288000" cy="2857500"/>
          </a:xfrm>
          <a:custGeom>
            <a:avLst/>
            <a:gdLst/>
            <a:ahLst/>
            <a:cxnLst/>
            <a:rect l="l" t="t" r="r" b="b"/>
            <a:pathLst>
              <a:path w="19693825" h="3728744">
                <a:moveTo>
                  <a:pt x="0" y="0"/>
                </a:moveTo>
                <a:lnTo>
                  <a:pt x="19693825" y="0"/>
                </a:lnTo>
                <a:lnTo>
                  <a:pt x="19693825" y="3728744"/>
                </a:lnTo>
                <a:lnTo>
                  <a:pt x="0" y="3728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807" b="-34569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-865112" y="-1245373"/>
            <a:ext cx="7405174" cy="5101273"/>
          </a:xfrm>
          <a:custGeom>
            <a:avLst/>
            <a:gdLst/>
            <a:ahLst/>
            <a:cxnLst/>
            <a:rect l="l" t="t" r="r" b="b"/>
            <a:pathLst>
              <a:path w="7405174" h="5232989">
                <a:moveTo>
                  <a:pt x="0" y="0"/>
                </a:moveTo>
                <a:lnTo>
                  <a:pt x="7405174" y="0"/>
                </a:lnTo>
                <a:lnTo>
                  <a:pt x="7405174" y="5232990"/>
                </a:lnTo>
                <a:lnTo>
                  <a:pt x="0" y="5232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855151-D3FC-CCD0-610E-B20907392363}"/>
              </a:ext>
            </a:extLst>
          </p:cNvPr>
          <p:cNvSpPr txBox="1"/>
          <p:nvPr/>
        </p:nvSpPr>
        <p:spPr>
          <a:xfrm>
            <a:off x="647056" y="2803709"/>
            <a:ext cx="15753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Century Gothic" panose="020B0502020202020204" pitchFamily="34" charset="0"/>
              </a:rPr>
              <a:t>National </a:t>
            </a:r>
            <a:r>
              <a:rPr lang="it-IT" sz="4800" dirty="0" err="1">
                <a:latin typeface="Century Gothic" panose="020B0502020202020204" pitchFamily="34" charset="0"/>
              </a:rPr>
              <a:t>launch</a:t>
            </a:r>
            <a:r>
              <a:rPr lang="it-IT" sz="4800" dirty="0">
                <a:latin typeface="Century Gothic" panose="020B0502020202020204" pitchFamily="34" charset="0"/>
              </a:rPr>
              <a:t>: </a:t>
            </a:r>
            <a:r>
              <a:rPr lang="it-IT" sz="4800" dirty="0" err="1">
                <a:latin typeface="Century Gothic" panose="020B0502020202020204" pitchFamily="34" charset="0"/>
              </a:rPr>
              <a:t>participants</a:t>
            </a:r>
            <a:r>
              <a:rPr lang="it-IT" sz="4800" dirty="0">
                <a:latin typeface="Century Gothic" panose="020B0502020202020204" pitchFamily="34" charset="0"/>
              </a:rPr>
              <a:t> and </a:t>
            </a:r>
            <a:r>
              <a:rPr lang="it-IT" sz="4800" dirty="0" err="1">
                <a:latin typeface="Century Gothic" panose="020B0502020202020204" pitchFamily="34" charset="0"/>
              </a:rPr>
              <a:t>results</a:t>
            </a:r>
            <a:r>
              <a:rPr lang="it-IT" sz="4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D07E1E-0995-1187-A32E-4CFC97C0A910}"/>
              </a:ext>
            </a:extLst>
          </p:cNvPr>
          <p:cNvSpPr txBox="1"/>
          <p:nvPr/>
        </p:nvSpPr>
        <p:spPr>
          <a:xfrm>
            <a:off x="9808528" y="1707394"/>
            <a:ext cx="420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change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direction</a:t>
            </a:r>
            <a:r>
              <a:rPr lang="it-IT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370068-09C6-DCEB-D675-AA60F5B76CDA}"/>
              </a:ext>
            </a:extLst>
          </p:cNvPr>
          <p:cNvSpPr txBox="1"/>
          <p:nvPr/>
        </p:nvSpPr>
        <p:spPr>
          <a:xfrm>
            <a:off x="375469" y="3881887"/>
            <a:ext cx="797644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latin typeface="Century Gothic" panose="020B0502020202020204" pitchFamily="34" charset="0"/>
              </a:rPr>
              <a:t>Speakers: 13 (8 in presence,5 via </a:t>
            </a:r>
            <a:r>
              <a:rPr lang="it-IT" sz="2800" dirty="0" err="1">
                <a:latin typeface="Century Gothic" panose="020B0502020202020204" pitchFamily="34" charset="0"/>
              </a:rPr>
              <a:t>videolink</a:t>
            </a:r>
            <a:r>
              <a:rPr lang="it-IT" sz="2800" dirty="0">
                <a:latin typeface="Century Gothic" panose="020B050202020202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 err="1">
                <a:latin typeface="Century Gothic" panose="020B0502020202020204" pitchFamily="34" charset="0"/>
              </a:rPr>
              <a:t>Journalists</a:t>
            </a:r>
            <a:r>
              <a:rPr lang="it-IT" sz="2800" dirty="0">
                <a:latin typeface="Century Gothic" panose="020B0502020202020204" pitchFamily="34" charset="0"/>
              </a:rPr>
              <a:t> in </a:t>
            </a:r>
            <a:r>
              <a:rPr lang="it-IT" sz="2800" dirty="0" err="1">
                <a:latin typeface="Century Gothic" panose="020B0502020202020204" pitchFamily="34" charset="0"/>
              </a:rPr>
              <a:t>presence</a:t>
            </a:r>
            <a:r>
              <a:rPr lang="it-IT" sz="2800" dirty="0">
                <a:latin typeface="Century Gothic" panose="020B0502020202020204" pitchFamily="34" charset="0"/>
              </a:rPr>
              <a:t>: 16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 err="1">
                <a:latin typeface="Century Gothic" panose="020B0502020202020204" pitchFamily="34" charset="0"/>
              </a:rPr>
              <a:t>Participants</a:t>
            </a:r>
            <a:r>
              <a:rPr lang="it-IT" sz="2800" dirty="0">
                <a:latin typeface="Century Gothic" panose="020B0502020202020204" pitchFamily="34" charset="0"/>
              </a:rPr>
              <a:t> in </a:t>
            </a:r>
            <a:r>
              <a:rPr lang="it-IT" sz="2800" dirty="0" err="1">
                <a:latin typeface="Century Gothic" panose="020B0502020202020204" pitchFamily="34" charset="0"/>
              </a:rPr>
              <a:t>presence</a:t>
            </a:r>
            <a:r>
              <a:rPr lang="it-IT" sz="2800" dirty="0">
                <a:latin typeface="Century Gothic" panose="020B0502020202020204" pitchFamily="34" charset="0"/>
              </a:rPr>
              <a:t>: 98 people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 err="1">
                <a:latin typeface="Century Gothic" panose="020B0502020202020204" pitchFamily="34" charset="0"/>
              </a:rPr>
              <a:t>Participants</a:t>
            </a:r>
            <a:r>
              <a:rPr lang="it-IT" sz="2800" dirty="0">
                <a:latin typeface="Century Gothic" panose="020B0502020202020204" pitchFamily="34" charset="0"/>
              </a:rPr>
              <a:t> in streaming : more </a:t>
            </a:r>
            <a:r>
              <a:rPr lang="it-IT" sz="2800" dirty="0" err="1">
                <a:latin typeface="Century Gothic" panose="020B0502020202020204" pitchFamily="34" charset="0"/>
              </a:rPr>
              <a:t>than</a:t>
            </a:r>
            <a:r>
              <a:rPr lang="it-IT" sz="2800" dirty="0">
                <a:latin typeface="Century Gothic" panose="020B0502020202020204" pitchFamily="34" charset="0"/>
              </a:rPr>
              <a:t> 600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latin typeface="Century Gothic" panose="020B0502020202020204" pitchFamily="34" charset="0"/>
              </a:rPr>
              <a:t>Press: </a:t>
            </a:r>
            <a:r>
              <a:rPr lang="it-IT" sz="2800" dirty="0" err="1">
                <a:latin typeface="Century Gothic" panose="020B0502020202020204" pitchFamily="34" charset="0"/>
              </a:rPr>
              <a:t>publication</a:t>
            </a:r>
            <a:r>
              <a:rPr lang="it-IT" sz="2800" dirty="0">
                <a:latin typeface="Century Gothic" panose="020B0502020202020204" pitchFamily="34" charset="0"/>
              </a:rPr>
              <a:t> of 83 </a:t>
            </a:r>
            <a:r>
              <a:rPr lang="it-IT" sz="2800" dirty="0" err="1">
                <a:latin typeface="Century Gothic" panose="020B0502020202020204" pitchFamily="34" charset="0"/>
              </a:rPr>
              <a:t>articles</a:t>
            </a:r>
            <a:r>
              <a:rPr lang="it-IT" sz="2800" dirty="0">
                <a:latin typeface="Century Gothic" panose="020B0502020202020204" pitchFamily="34" charset="0"/>
              </a:rPr>
              <a:t> for a </a:t>
            </a:r>
            <a:r>
              <a:rPr lang="it-IT" sz="2800" dirty="0" err="1">
                <a:latin typeface="Century Gothic" panose="020B0502020202020204" pitchFamily="34" charset="0"/>
              </a:rPr>
              <a:t>total</a:t>
            </a:r>
            <a:r>
              <a:rPr lang="it-IT" sz="2800" dirty="0">
                <a:latin typeface="Century Gothic" panose="020B0502020202020204" pitchFamily="34" charset="0"/>
              </a:rPr>
              <a:t> readership of 16,5 </a:t>
            </a:r>
            <a:r>
              <a:rPr lang="it-IT" sz="2800" dirty="0" err="1">
                <a:latin typeface="Century Gothic" panose="020B0502020202020204" pitchFamily="34" charset="0"/>
              </a:rPr>
              <a:t>million</a:t>
            </a:r>
            <a:r>
              <a:rPr lang="it-IT" sz="2800" dirty="0"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latin typeface="Century Gothic" panose="020B0502020202020204" pitchFamily="34" charset="0"/>
              </a:rPr>
              <a:t>Social media </a:t>
            </a:r>
            <a:r>
              <a:rPr lang="it-IT" sz="2800" dirty="0" err="1">
                <a:latin typeface="Century Gothic" panose="020B0502020202020204" pitchFamily="34" charset="0"/>
              </a:rPr>
              <a:t>campaign</a:t>
            </a:r>
            <a:r>
              <a:rPr lang="it-IT" sz="2800" dirty="0">
                <a:latin typeface="Century Gothic" panose="020B0502020202020204" pitchFamily="34" charset="0"/>
              </a:rPr>
              <a:t>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>
                <a:latin typeface="Century Gothic" panose="020B0502020202020204" pitchFamily="34" charset="0"/>
              </a:rPr>
              <a:t>FB </a:t>
            </a:r>
            <a:r>
              <a:rPr lang="it-IT" sz="2800" dirty="0" err="1">
                <a:latin typeface="Century Gothic" panose="020B0502020202020204" pitchFamily="34" charset="0"/>
              </a:rPr>
              <a:t>reach</a:t>
            </a:r>
            <a:r>
              <a:rPr lang="it-IT" sz="2800" dirty="0">
                <a:latin typeface="Century Gothic" panose="020B0502020202020204" pitchFamily="34" charset="0"/>
              </a:rPr>
              <a:t> 28,203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>
                <a:latin typeface="Century Gothic" panose="020B0502020202020204" pitchFamily="34" charset="0"/>
              </a:rPr>
              <a:t>Instagram </a:t>
            </a:r>
            <a:r>
              <a:rPr lang="it-IT" sz="2800" dirty="0" err="1">
                <a:latin typeface="Century Gothic" panose="020B0502020202020204" pitchFamily="34" charset="0"/>
              </a:rPr>
              <a:t>reach</a:t>
            </a:r>
            <a:r>
              <a:rPr lang="it-IT" sz="2800" dirty="0">
                <a:latin typeface="Century Gothic" panose="020B0502020202020204" pitchFamily="34" charset="0"/>
              </a:rPr>
              <a:t> 10,233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>
                <a:latin typeface="Century Gothic" panose="020B0502020202020204" pitchFamily="34" charset="0"/>
              </a:rPr>
              <a:t>FB videostreaming reactions 1,970.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it-IT" sz="2800" dirty="0">
                <a:latin typeface="Century Gothic" panose="020B0502020202020204" pitchFamily="34" charset="0"/>
              </a:rPr>
              <a:t>Acto </a:t>
            </a:r>
            <a:r>
              <a:rPr lang="it-IT" sz="2800" dirty="0" err="1">
                <a:latin typeface="Century Gothic" panose="020B0502020202020204" pitchFamily="34" charset="0"/>
              </a:rPr>
              <a:t>youtube</a:t>
            </a:r>
            <a:r>
              <a:rPr lang="it-IT" sz="2800" dirty="0">
                <a:latin typeface="Century Gothic" panose="020B0502020202020204" pitchFamily="34" charset="0"/>
              </a:rPr>
              <a:t> </a:t>
            </a:r>
            <a:r>
              <a:rPr lang="it-IT" sz="2800" dirty="0" err="1">
                <a:latin typeface="Century Gothic" panose="020B0502020202020204" pitchFamily="34" charset="0"/>
              </a:rPr>
              <a:t>channel</a:t>
            </a:r>
            <a:r>
              <a:rPr lang="it-IT" sz="2800" dirty="0">
                <a:latin typeface="Century Gothic" panose="020B0502020202020204" pitchFamily="34" charset="0"/>
              </a:rPr>
              <a:t> and social page: 476 </a:t>
            </a:r>
            <a:r>
              <a:rPr lang="it-IT" sz="2800" dirty="0" err="1">
                <a:latin typeface="Century Gothic" panose="020B0502020202020204" pitchFamily="34" charset="0"/>
              </a:rPr>
              <a:t>visualizations</a:t>
            </a:r>
            <a:endParaRPr lang="it-IT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dirty="0">
                <a:latin typeface="Century Gothic" panose="020B0502020202020204" pitchFamily="34" charset="0"/>
              </a:rPr>
              <a:t>Online Manifesto: 190 </a:t>
            </a:r>
            <a:r>
              <a:rPr lang="it-IT" sz="2800">
                <a:latin typeface="Century Gothic" panose="020B0502020202020204" pitchFamily="34" charset="0"/>
              </a:rPr>
              <a:t>people signature </a:t>
            </a:r>
            <a:r>
              <a:rPr lang="it-IT" sz="2800" dirty="0">
                <a:latin typeface="Century Gothic" panose="020B0502020202020204" pitchFamily="34" charset="0"/>
              </a:rPr>
              <a:t>in 2 </a:t>
            </a:r>
            <a:r>
              <a:rPr lang="it-IT" sz="2800" dirty="0" err="1">
                <a:latin typeface="Century Gothic" panose="020B0502020202020204" pitchFamily="34" charset="0"/>
              </a:rPr>
              <a:t>months</a:t>
            </a:r>
            <a:r>
              <a:rPr lang="it-IT" sz="2800" dirty="0">
                <a:latin typeface="Century Gothic" panose="020B0502020202020204" pitchFamily="34" charset="0"/>
              </a:rPr>
              <a:t> </a:t>
            </a:r>
          </a:p>
          <a:p>
            <a:endParaRPr lang="it-IT" sz="2800" dirty="0">
              <a:latin typeface="Century Gothic" panose="020B0502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8E28A2E-97AC-A737-DBA1-AF2FF967D4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986" y="3551882"/>
            <a:ext cx="2900160" cy="193730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22353CE-504A-0312-D9C6-07DDBD44A6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502" y="5596401"/>
            <a:ext cx="2900160" cy="193730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CB41711-A95E-643D-B095-560310D957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504" y="7843699"/>
            <a:ext cx="2900158" cy="193730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AA6B066-C495-5AF2-CC8A-96049EE225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957" y="3711876"/>
            <a:ext cx="2988077" cy="199603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FEF4A49-7D33-91F5-2316-310B4F9FFD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102" y="138716"/>
            <a:ext cx="3829720" cy="254676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509CC5A-0D50-0222-AC17-A8B1CB63BE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957" y="5795435"/>
            <a:ext cx="2819651" cy="187506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51AC0020-9E70-7F64-9E61-057A440946D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093" y="7793430"/>
            <a:ext cx="2910606" cy="1935553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0E1F596D-41F9-80BD-D3F4-53B84A77D15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309" y="5143500"/>
            <a:ext cx="2782385" cy="1858633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1B6659E0-C51A-8769-189E-6C18BB9950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232" y="7533708"/>
            <a:ext cx="2782385" cy="18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template 2024" id="{AB69E5D1-0DBF-47FF-A5E3-A5E8E73BFE07}" vid="{68D3F5BB-5CE1-4D54-AFBF-DCA240AE3D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template 2024</Template>
  <TotalTime>0</TotalTime>
  <Words>787</Words>
  <Application>Microsoft Office PowerPoint</Application>
  <PresentationFormat>Personalizado</PresentationFormat>
  <Paragraphs>155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Courier New</vt:lpstr>
      <vt:lpstr>Arial</vt:lpstr>
      <vt:lpstr>Calibri</vt:lpstr>
      <vt:lpstr>Century Gothic</vt:lpstr>
      <vt:lpstr>Wingdings</vt:lpstr>
      <vt:lpstr>Times New Roman</vt:lpstr>
      <vt:lpstr>Bradley Hand ITC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 Ricotti</dc:creator>
  <cp:lastModifiedBy>user</cp:lastModifiedBy>
  <cp:revision>72</cp:revision>
  <dcterms:created xsi:type="dcterms:W3CDTF">2024-01-23T10:32:55Z</dcterms:created>
  <dcterms:modified xsi:type="dcterms:W3CDTF">2024-03-09T10:12:32Z</dcterms:modified>
  <dc:identifier>DAF6slwwX8E</dc:identifier>
</cp:coreProperties>
</file>