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0"/>
  </p:notesMasterIdLst>
  <p:sldIdLst>
    <p:sldId id="2145706240" r:id="rId3"/>
    <p:sldId id="2145706163" r:id="rId4"/>
    <p:sldId id="2145706241" r:id="rId5"/>
    <p:sldId id="2145706164" r:id="rId6"/>
    <p:sldId id="2145706242" r:id="rId7"/>
    <p:sldId id="2145706226" r:id="rId8"/>
    <p:sldId id="2145706166" r:id="rId9"/>
    <p:sldId id="2145706247" r:id="rId10"/>
    <p:sldId id="261" r:id="rId11"/>
    <p:sldId id="2145706167" r:id="rId12"/>
    <p:sldId id="13027" r:id="rId13"/>
    <p:sldId id="1690" r:id="rId14"/>
    <p:sldId id="2145706203" r:id="rId15"/>
    <p:sldId id="2145706227" r:id="rId16"/>
    <p:sldId id="2145706228" r:id="rId17"/>
    <p:sldId id="348" r:id="rId18"/>
    <p:sldId id="262" r:id="rId19"/>
    <p:sldId id="2145706249" r:id="rId20"/>
    <p:sldId id="2145706250" r:id="rId21"/>
    <p:sldId id="2145706251" r:id="rId22"/>
    <p:sldId id="2145706248" r:id="rId23"/>
    <p:sldId id="2145706019" r:id="rId24"/>
    <p:sldId id="2145706252" r:id="rId25"/>
    <p:sldId id="295" r:id="rId26"/>
    <p:sldId id="346" r:id="rId27"/>
    <p:sldId id="1570" r:id="rId28"/>
    <p:sldId id="376" r:id="rId29"/>
    <p:sldId id="2145706192" r:id="rId30"/>
    <p:sldId id="292" r:id="rId31"/>
    <p:sldId id="2145706239" r:id="rId32"/>
    <p:sldId id="351" r:id="rId33"/>
    <p:sldId id="2145706253" r:id="rId34"/>
    <p:sldId id="2145706254" r:id="rId35"/>
    <p:sldId id="2145706243" r:id="rId36"/>
    <p:sldId id="2145706198" r:id="rId37"/>
    <p:sldId id="2145706244" r:id="rId38"/>
    <p:sldId id="49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2"/>
    <a:srgbClr val="FCEEE4"/>
    <a:srgbClr val="E9F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145" autoAdjust="0"/>
    <p:restoredTop sz="92053" autoAdjust="0"/>
  </p:normalViewPr>
  <p:slideViewPr>
    <p:cSldViewPr snapToGrid="0">
      <p:cViewPr varScale="1">
        <p:scale>
          <a:sx n="59" d="100"/>
          <a:sy n="59" d="100"/>
        </p:scale>
        <p:origin x="24" y="4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FE086-12B1-43A3-AF57-C40AF112B56A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57D38-130F-4B92-9C8A-F5BE8D77A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834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57D38-130F-4B92-9C8A-F5BE8D77A56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033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30AAB-DF41-47F7-9B4C-C1EB3AADE92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799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F5774-BA3B-4C93-853E-F32BBF2F0A7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280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26-36% CASES INCREASE IN UK, 47-58% OC CASES INCREASE WORLDWIDE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57D38-130F-4B92-9C8A-F5BE8D77A56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231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PLSD Moller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0131C6-DDCC-4531-AE20-0B7EF91A191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098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6CA63-96AD-67BC-F46E-E250CA78E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20D55C-2012-9BBF-9A9D-AE25A4CE6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DAD527-E949-EF1D-44B3-E7BC1F3D8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>
              <a:ea typeface="Calibri" panose="020F0502020204030204"/>
              <a:cs typeface="Calibri" panose="020F0502020204030204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F9F0B-9F4C-076A-864B-F6A8C21435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5774-BA3B-4C93-853E-F32BBF2F0A7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562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Noto Sans"/>
                <a:ea typeface="Noto Sans"/>
                <a:cs typeface="Noto Sans"/>
              </a:rPr>
              <a:t>These early lesions were </a:t>
            </a:r>
            <a:r>
              <a:rPr lang="en-GB" b="0" i="0" baseline="0" dirty="0">
                <a:solidFill>
                  <a:srgbClr val="000000"/>
                </a:solidFill>
                <a:effectLst/>
                <a:latin typeface="Noto Sans"/>
                <a:ea typeface="Noto Sans"/>
                <a:cs typeface="Noto Sans"/>
              </a:rPr>
              <a:t>described as </a:t>
            </a:r>
            <a:r>
              <a:rPr lang="en-GB" b="0" i="0" dirty="0">
                <a:solidFill>
                  <a:srgbClr val="000000"/>
                </a:solidFill>
                <a:effectLst/>
                <a:latin typeface="Noto Sans"/>
                <a:ea typeface="Noto Sans"/>
                <a:cs typeface="Noto Sans"/>
              </a:rPr>
              <a:t>serous tubal intraepithelial carcinoma (STIC).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Noto Sans"/>
                <a:ea typeface="Noto Sans"/>
                <a:cs typeface="Noto Sans"/>
              </a:rPr>
              <a:t>STICs share several histological features in common with HGSOC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Noto Sans"/>
                <a:ea typeface="Noto Sans"/>
                <a:cs typeface="Noto Sans"/>
              </a:rPr>
              <a:t>Accumulating evidence supporting STIC as a precursor lesion of HGSC, with the 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potential to progress to invasive carcinoma and metastasize</a:t>
            </a:r>
            <a:r>
              <a:rPr lang="en-GB" sz="1200" b="0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62</a:t>
            </a:r>
            <a:r>
              <a:rPr lang="en-GB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000000"/>
              </a:solidFill>
              <a:effectLst/>
              <a:latin typeface="Noto Sans"/>
              <a:ea typeface="Noto Sans"/>
              <a:cs typeface="Noto Sa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000000"/>
              </a:solidFill>
              <a:effectLst/>
              <a:latin typeface="Noto Sans"/>
              <a:ea typeface="Noto Sans"/>
              <a:cs typeface="Noto San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F5774-BA3B-4C93-853E-F32BBF2F0A7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002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B5D0E0C-7077-46C3-AED0-54F8B2E8D837}" type="slidenum">
              <a:rPr lang="en-US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695325"/>
            <a:ext cx="6061075" cy="34099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144"/>
            <a:ext cx="5028986" cy="4115019"/>
          </a:xfrm>
          <a:noFill/>
        </p:spPr>
        <p:txBody>
          <a:bodyPr/>
          <a:lstStyle/>
          <a:p>
            <a:endParaRPr lang="en-GB" alt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4461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GB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5774-BA3B-4C93-853E-F32BBF2F0A7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715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6C119-E13C-0A3D-7D2C-467CDAB18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67436D-D9E1-FDF9-5DD4-E43BB99FC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24949-ABCD-7E66-A525-E14BC86DF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08539-4886-F3C7-77FF-529C9B407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8E8911-778B-4018-890A-1DCEB76C82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867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57D38-130F-4B92-9C8A-F5BE8D77A56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62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62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E78474-6801-4AAB-AC78-5F453435325E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88E0D0-FB30-4902-A20A-048A7025A6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05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E78474-6801-4AAB-AC78-5F453435325E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88E0D0-FB30-4902-A20A-048A7025A6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691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49F0B9-9C66-44CE-BADC-C668FBDFB72B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6CBA3C-C602-47F3-8624-74BFEBE96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424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F0B9-9C66-44CE-BADC-C668FBDFB72B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BA3C-C602-47F3-8624-74BFEBE96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467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08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A7F6-7BF0-4C8C-AFFF-D38900DB7AFC}" type="datetimeFigureOut">
              <a:rPr lang="tr-TR" smtClean="0"/>
              <a:t>8.03.2024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6061-917A-4591-9C87-A34AC64266B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9722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100000">
              <a:srgbClr val="002060"/>
            </a:gs>
            <a:gs pos="0">
              <a:srgbClr val="CAC3E3"/>
            </a:gs>
            <a:gs pos="29000">
              <a:srgbClr val="6C5BA9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8D79-4CA9-0214-61F1-A61C32061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BEFC68-3964-3E41-C727-337FED8B6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652AD-8BE7-2A6C-23C3-BF7FC5695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461D63E-8263-00CF-641E-361B221541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665" y="-149677"/>
            <a:ext cx="2724018" cy="117996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AB94BE7-5CA6-D742-ACCC-4A57AB89A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34"/>
          <a:stretch/>
        </p:blipFill>
        <p:spPr>
          <a:xfrm>
            <a:off x="95250" y="126586"/>
            <a:ext cx="1842880" cy="529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2E019F-2438-A3F6-E1AA-A7057E510F46}"/>
              </a:ext>
            </a:extLst>
          </p:cNvPr>
          <p:cNvSpPr txBox="1"/>
          <p:nvPr userDrawn="1"/>
        </p:nvSpPr>
        <p:spPr>
          <a:xfrm>
            <a:off x="0" y="6519446"/>
            <a:ext cx="32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3C3067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rPr>
              <a:t>Wolfson Institute of Population Health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76DD07F-8E0C-2BCA-DB9A-C9F4BE83A6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307" y="6209665"/>
            <a:ext cx="91440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4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697" y="6490097"/>
            <a:ext cx="1648206" cy="36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01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E78474-6801-4AAB-AC78-5F453435325E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88E0D0-FB30-4902-A20A-048A7025A6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19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8"/>
          <p:cNvSpPr>
            <a:spLocks noChangeArrowheads="1"/>
          </p:cNvSpPr>
          <p:nvPr userDrawn="1"/>
        </p:nvSpPr>
        <p:spPr bwMode="auto">
          <a:xfrm>
            <a:off x="-1" y="575180"/>
            <a:ext cx="12177903" cy="6282819"/>
          </a:xfrm>
          <a:prstGeom prst="rect">
            <a:avLst/>
          </a:prstGeom>
          <a:solidFill>
            <a:srgbClr val="E9F5F7">
              <a:alpha val="20784"/>
            </a:srgb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latin typeface="Arial Narrow" pitchFamily="34" charset="0"/>
            </a:endParaRPr>
          </a:p>
        </p:txBody>
      </p:sp>
      <p:pic>
        <p:nvPicPr>
          <p:cNvPr id="30" name="Picture 2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" y="6493"/>
            <a:ext cx="1514561" cy="5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50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E78474-6801-4AAB-AC78-5F453435325E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88E0D0-FB30-4902-A20A-048A7025A6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742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E78474-6801-4AAB-AC78-5F453435325E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88E0D0-FB30-4902-A20A-048A7025A6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31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E78474-6801-4AAB-AC78-5F453435325E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88E0D0-FB30-4902-A20A-048A7025A6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0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E78474-6801-4AAB-AC78-5F453435325E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88E0D0-FB30-4902-A20A-048A7025A6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403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E78474-6801-4AAB-AC78-5F453435325E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88E0D0-FB30-4902-A20A-048A7025A6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670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844C0D-CB6C-151D-00FF-0A56DE797DDE}"/>
              </a:ext>
            </a:extLst>
          </p:cNvPr>
          <p:cNvSpPr/>
          <p:nvPr userDrawn="1"/>
        </p:nvSpPr>
        <p:spPr>
          <a:xfrm>
            <a:off x="0" y="0"/>
            <a:ext cx="12192000" cy="681037"/>
          </a:xfrm>
          <a:prstGeom prst="rect">
            <a:avLst/>
          </a:prstGeom>
          <a:gradFill flip="none" rotWithShape="1">
            <a:gsLst>
              <a:gs pos="100000">
                <a:srgbClr val="002060"/>
              </a:gs>
              <a:gs pos="22000">
                <a:schemeClr val="bg1"/>
              </a:gs>
              <a:gs pos="44000">
                <a:srgbClr val="7968B8"/>
              </a:gs>
              <a:gs pos="58000">
                <a:srgbClr val="3C3067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940004-858D-308F-D69F-D8E79A564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34"/>
          <a:stretch/>
        </p:blipFill>
        <p:spPr>
          <a:xfrm>
            <a:off x="5770880" y="47341"/>
            <a:ext cx="2000250" cy="574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6079E6-2DE4-AC9A-7B48-DC9163A7D392}"/>
              </a:ext>
            </a:extLst>
          </p:cNvPr>
          <p:cNvSpPr txBox="1"/>
          <p:nvPr userDrawn="1"/>
        </p:nvSpPr>
        <p:spPr>
          <a:xfrm>
            <a:off x="0" y="6519446"/>
            <a:ext cx="32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3C3067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rPr>
              <a:t>Wolfson Institute of Population Health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610BEF1-8798-95CF-479A-EBA4BAB70B0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307" y="6209665"/>
            <a:ext cx="914400" cy="548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6804B4-E5B1-5EC0-EAB4-DB92B7FFBD7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97" y="-174617"/>
            <a:ext cx="2278180" cy="9868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054674-CE1D-4950-B161-3BEF0B736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t="25955" b="28719"/>
          <a:stretch/>
        </p:blipFill>
        <p:spPr>
          <a:xfrm>
            <a:off x="6486" y="8431"/>
            <a:ext cx="1988571" cy="66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1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6" r:id="rId13"/>
    <p:sldLayoutId id="2147483663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0A0361-A612-E92D-6414-09D0E1FD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8858"/>
            <a:ext cx="10515600" cy="931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26D34-DA26-0527-9BD9-B38A2F6F2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0ED53-0029-5E4E-BEA2-70891F4C20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58103-3CA1-437A-985C-168B80C5B47D}" type="datetimeFigureOut">
              <a:rPr lang="en-GB" smtClean="0"/>
              <a:t>08/03/2024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DD883-E1BA-F603-EFD4-1C30A4648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DD009-6E8F-E868-6640-77E0C652A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E48E1-78AF-46E4-BF2B-77BD7680A1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03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1841" y="2268138"/>
            <a:ext cx="6197126" cy="15017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4000" b="1" dirty="0">
                <a:latin typeface="Cambria"/>
                <a:ea typeface="Source Sans Pro"/>
                <a:cs typeface="Calibri"/>
              </a:rPr>
              <a:t>Preventive operation for </a:t>
            </a:r>
            <a:br>
              <a:rPr lang="en-GB" sz="4000" b="1" dirty="0">
                <a:latin typeface="Cambria"/>
                <a:ea typeface="Source Sans Pro"/>
                <a:cs typeface="Calibri"/>
              </a:rPr>
            </a:br>
            <a:r>
              <a:rPr lang="en-GB" sz="4000" b="1" dirty="0">
                <a:latin typeface="Cambria"/>
                <a:ea typeface="Source Sans Pro"/>
                <a:cs typeface="Calibri"/>
              </a:rPr>
              <a:t>BRCA / Lynch mutation</a:t>
            </a:r>
            <a:br>
              <a:rPr lang="en-GB" sz="4000" b="1" dirty="0">
                <a:latin typeface="Cambria"/>
                <a:ea typeface="Source Sans Pro"/>
              </a:rPr>
            </a:br>
            <a:endParaRPr lang="en-GB" sz="1200" dirty="0">
              <a:latin typeface="Cambria"/>
              <a:ea typeface="Source Sans Pro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171440" y="3911581"/>
            <a:ext cx="2407920" cy="65027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GB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March 2024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2E7F5FBF-C24A-3FDA-E3D8-606B6025B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353" y="4998240"/>
            <a:ext cx="6102093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GB" altLang="en-US" sz="2000" b="1" dirty="0">
                <a:solidFill>
                  <a:schemeClr val="bg1"/>
                </a:solidFill>
                <a:latin typeface="+mn-lt"/>
              </a:rPr>
              <a:t>Prof Ranjit Manchanda MD, MRCOG, PhD </a:t>
            </a:r>
          </a:p>
          <a:p>
            <a:pPr algn="ctr" eaLnBrk="1" hangingPunct="1"/>
            <a:r>
              <a:rPr lang="en-GB" altLang="en-US" sz="1200" b="1" dirty="0">
                <a:solidFill>
                  <a:schemeClr val="bg1"/>
                </a:solidFill>
                <a:latin typeface="+mn-lt"/>
              </a:rPr>
              <a:t>Professor of Gynaecological Oncology</a:t>
            </a:r>
          </a:p>
          <a:p>
            <a:pPr algn="ctr" eaLnBrk="1" hangingPunct="1"/>
            <a:r>
              <a:rPr lang="en-GB" altLang="en-US" sz="1200" b="1" dirty="0">
                <a:solidFill>
                  <a:schemeClr val="bg1"/>
                </a:solidFill>
                <a:latin typeface="+mn-lt"/>
              </a:rPr>
              <a:t>Wolfson Institute of Population Health, Queen Mary University of London</a:t>
            </a:r>
          </a:p>
          <a:p>
            <a:pPr algn="ctr" eaLnBrk="1" hangingPunct="1"/>
            <a:r>
              <a:rPr lang="en-GB" altLang="en-US" sz="1200" b="1" dirty="0">
                <a:solidFill>
                  <a:schemeClr val="bg1"/>
                </a:solidFill>
                <a:latin typeface="+mn-lt"/>
              </a:rPr>
              <a:t>Barts Health NHS Trust , Royal London Hospital, UK</a:t>
            </a:r>
          </a:p>
          <a:p>
            <a:pPr algn="ctr" eaLnBrk="1" hangingPunct="1"/>
            <a:r>
              <a:rPr lang="en-GB" altLang="en-US" sz="1200" b="1" dirty="0">
                <a:solidFill>
                  <a:schemeClr val="bg1"/>
                </a:solidFill>
                <a:latin typeface="+mn-lt"/>
              </a:rPr>
              <a:t>Honorary Professor, London School of Hygiene &amp; Tropical Medicine</a:t>
            </a:r>
          </a:p>
          <a:p>
            <a:pPr algn="ctr" eaLnBrk="1" hangingPunct="1"/>
            <a:r>
              <a:rPr lang="en-GB" altLang="en-US" sz="1200" b="1" dirty="0">
                <a:solidFill>
                  <a:schemeClr val="bg1"/>
                </a:solidFill>
                <a:latin typeface="+mn-lt"/>
              </a:rPr>
              <a:t>NHS Innovation Accelerator (NIA) Alumnus</a:t>
            </a:r>
            <a:endParaRPr lang="en-GB" altLang="en-US" sz="1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FF330-C892-4C21-1EB8-5428E2E15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943" y="71552"/>
            <a:ext cx="2485714" cy="1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60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1CFCC9A-A1D2-47B0-843A-A811B7C17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623699"/>
              </p:ext>
            </p:extLst>
          </p:nvPr>
        </p:nvGraphicFramePr>
        <p:xfrm>
          <a:off x="7016098" y="1135628"/>
          <a:ext cx="3832482" cy="28280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7738">
                  <a:extLst>
                    <a:ext uri="{9D8B030D-6E8A-4147-A177-3AD203B41FA5}">
                      <a16:colId xmlns:a16="http://schemas.microsoft.com/office/drawing/2014/main" val="2249137387"/>
                    </a:ext>
                  </a:extLst>
                </a:gridCol>
                <a:gridCol w="847738">
                  <a:extLst>
                    <a:ext uri="{9D8B030D-6E8A-4147-A177-3AD203B41FA5}">
                      <a16:colId xmlns:a16="http://schemas.microsoft.com/office/drawing/2014/main" val="3049795472"/>
                    </a:ext>
                  </a:extLst>
                </a:gridCol>
                <a:gridCol w="847738">
                  <a:extLst>
                    <a:ext uri="{9D8B030D-6E8A-4147-A177-3AD203B41FA5}">
                      <a16:colId xmlns:a16="http://schemas.microsoft.com/office/drawing/2014/main" val="1446724432"/>
                    </a:ext>
                  </a:extLst>
                </a:gridCol>
                <a:gridCol w="1289268">
                  <a:extLst>
                    <a:ext uri="{9D8B030D-6E8A-4147-A177-3AD203B41FA5}">
                      <a16:colId xmlns:a16="http://schemas.microsoft.com/office/drawing/2014/main" val="21102565"/>
                    </a:ext>
                  </a:extLst>
                </a:gridCol>
              </a:tblGrid>
              <a:tr h="34221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 dirty="0">
                          <a:effectLst/>
                          <a:latin typeface="+mn-lt"/>
                        </a:rPr>
                        <a:t>Breast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 dirty="0">
                          <a:effectLst/>
                          <a:latin typeface="+mn-lt"/>
                        </a:rPr>
                        <a:t>Ovary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 dirty="0">
                          <a:effectLst/>
                          <a:latin typeface="+mn-lt"/>
                        </a:rPr>
                        <a:t>Bowel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 dirty="0">
                          <a:effectLst/>
                          <a:latin typeface="+mn-lt"/>
                        </a:rPr>
                        <a:t>Endometrial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770721"/>
                  </a:ext>
                </a:extLst>
              </a:tr>
              <a:tr h="2424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BRCA1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BRCA1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MLH1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 dirty="0">
                          <a:effectLst/>
                          <a:latin typeface="+mn-lt"/>
                        </a:rPr>
                        <a:t>MLH1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10316"/>
                  </a:ext>
                </a:extLst>
              </a:tr>
              <a:tr h="2424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BRCA2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BRCA2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MSH2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 dirty="0">
                          <a:effectLst/>
                          <a:latin typeface="+mn-lt"/>
                        </a:rPr>
                        <a:t>MSH2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035795"/>
                  </a:ext>
                </a:extLst>
              </a:tr>
              <a:tr h="2424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PALB2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PALB2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MSH6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 dirty="0">
                          <a:effectLst/>
                          <a:latin typeface="+mn-lt"/>
                        </a:rPr>
                        <a:t>MSH6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241150"/>
                  </a:ext>
                </a:extLst>
              </a:tr>
              <a:tr h="2869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RAD51C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RAD51C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PMS2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 dirty="0">
                          <a:effectLst/>
                          <a:latin typeface="+mn-lt"/>
                        </a:rPr>
                        <a:t>PMS2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220206"/>
                  </a:ext>
                </a:extLst>
              </a:tr>
              <a:tr h="2594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RAD51D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RAD51D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EPCAM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225287"/>
                  </a:ext>
                </a:extLst>
              </a:tr>
              <a:tr h="2424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CHEK 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BRIP1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342922"/>
                  </a:ext>
                </a:extLst>
              </a:tr>
              <a:tr h="2424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ATM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MLH1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185820"/>
                  </a:ext>
                </a:extLst>
              </a:tr>
              <a:tr h="24242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u="none" strike="noStrike" dirty="0">
                          <a:effectLst/>
                          <a:latin typeface="+mn-lt"/>
                        </a:rPr>
                        <a:t>BARD1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MSH2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44308"/>
                  </a:ext>
                </a:extLst>
              </a:tr>
              <a:tr h="242428"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000" b="1" u="none" strike="noStrike">
                          <a:effectLst/>
                          <a:latin typeface="+mn-lt"/>
                        </a:rPr>
                        <a:t>MSH6</a:t>
                      </a:r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922789"/>
                  </a:ext>
                </a:extLst>
              </a:tr>
              <a:tr h="242428"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817696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38312C88-B510-41BC-B87D-6E2B0E06A3FA}"/>
              </a:ext>
            </a:extLst>
          </p:cNvPr>
          <p:cNvSpPr/>
          <p:nvPr/>
        </p:nvSpPr>
        <p:spPr>
          <a:xfrm>
            <a:off x="726554" y="3393170"/>
            <a:ext cx="3832482" cy="1469189"/>
          </a:xfrm>
          <a:prstGeom prst="ellipse">
            <a:avLst/>
          </a:prstGeom>
          <a:solidFill>
            <a:srgbClr val="0000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~1% women in the general population may have one of these cancer genes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A06A5C-5500-4C85-BCCC-92728D43CB81}"/>
              </a:ext>
            </a:extLst>
          </p:cNvPr>
          <p:cNvSpPr/>
          <p:nvPr/>
        </p:nvSpPr>
        <p:spPr>
          <a:xfrm>
            <a:off x="3530600" y="1985064"/>
            <a:ext cx="2255520" cy="123245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20% Ovarian Cancers</a:t>
            </a:r>
          </a:p>
          <a:p>
            <a:r>
              <a:rPr lang="en-GB" b="1" dirty="0">
                <a:solidFill>
                  <a:schemeClr val="tx1"/>
                </a:solidFill>
              </a:rPr>
              <a:t>4% Breast Cancers</a:t>
            </a:r>
          </a:p>
          <a:p>
            <a:r>
              <a:rPr lang="en-GB" b="1" dirty="0">
                <a:solidFill>
                  <a:schemeClr val="tx1"/>
                </a:solidFill>
              </a:rPr>
              <a:t>3% Womb Cancers</a:t>
            </a:r>
          </a:p>
          <a:p>
            <a:r>
              <a:rPr lang="en-GB" b="1" dirty="0">
                <a:solidFill>
                  <a:schemeClr val="tx1"/>
                </a:solidFill>
              </a:rPr>
              <a:t>4% Bowel Cancers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023DC1D-5AFB-FF21-FD7F-06FAD6E7333C}"/>
              </a:ext>
            </a:extLst>
          </p:cNvPr>
          <p:cNvSpPr/>
          <p:nvPr/>
        </p:nvSpPr>
        <p:spPr>
          <a:xfrm>
            <a:off x="4348201" y="5038013"/>
            <a:ext cx="3832482" cy="1469189"/>
          </a:xfrm>
          <a:prstGeom prst="ellipse">
            <a:avLst/>
          </a:prstGeom>
          <a:solidFill>
            <a:srgbClr val="0000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THESE CANCERS ARE POTENTIALLY PREVENTABLE</a:t>
            </a:r>
          </a:p>
        </p:txBody>
      </p:sp>
    </p:spTree>
    <p:extLst>
      <p:ext uri="{BB962C8B-B14F-4D97-AF65-F5344CB8AC3E}">
        <p14:creationId xmlns:p14="http://schemas.microsoft.com/office/powerpoint/2010/main" val="56924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B3D985-E6E7-48F8-95AF-511F188EC7F9}"/>
              </a:ext>
            </a:extLst>
          </p:cNvPr>
          <p:cNvSpPr/>
          <p:nvPr/>
        </p:nvSpPr>
        <p:spPr>
          <a:xfrm>
            <a:off x="3540000" y="1220806"/>
            <a:ext cx="2556000" cy="360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ysClr val="windowText" lastClr="000000"/>
                </a:solidFill>
              </a:rPr>
              <a:t>OVARIAN CANCER GENES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3367D9-B7A6-4CD8-99C4-A1924847D02E}"/>
              </a:ext>
            </a:extLst>
          </p:cNvPr>
          <p:cNvSpPr/>
          <p:nvPr/>
        </p:nvSpPr>
        <p:spPr>
          <a:xfrm>
            <a:off x="3990313" y="2373472"/>
            <a:ext cx="1296144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RAD51C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3CC8B7-C7A3-40B9-B34B-15B96CDDBD13}"/>
              </a:ext>
            </a:extLst>
          </p:cNvPr>
          <p:cNvSpPr/>
          <p:nvPr/>
        </p:nvSpPr>
        <p:spPr>
          <a:xfrm>
            <a:off x="5324798" y="2333207"/>
            <a:ext cx="1296144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RAD51D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DF11AF-7FF4-4D2D-A95B-1D1084831697}"/>
              </a:ext>
            </a:extLst>
          </p:cNvPr>
          <p:cNvSpPr/>
          <p:nvPr/>
        </p:nvSpPr>
        <p:spPr>
          <a:xfrm>
            <a:off x="5306274" y="1726174"/>
            <a:ext cx="1296144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BRIP1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4FDFE4-F581-4AEB-94D0-3017DB417703}"/>
              </a:ext>
            </a:extLst>
          </p:cNvPr>
          <p:cNvSpPr/>
          <p:nvPr/>
        </p:nvSpPr>
        <p:spPr>
          <a:xfrm>
            <a:off x="4046351" y="2743170"/>
            <a:ext cx="2631922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MMR: Lynch Syndrome Genes</a:t>
            </a:r>
          </a:p>
          <a:p>
            <a:pPr algn="ctr"/>
            <a:r>
              <a:rPr lang="en-GB" sz="1400" b="1" dirty="0"/>
              <a:t>MLH1, MSH2, MSH6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F3C1E0-3C64-4F51-AE7F-E3406F980494}"/>
              </a:ext>
            </a:extLst>
          </p:cNvPr>
          <p:cNvSpPr/>
          <p:nvPr/>
        </p:nvSpPr>
        <p:spPr>
          <a:xfrm>
            <a:off x="5306274" y="2025430"/>
            <a:ext cx="1296144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PALB2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C1A922-10E9-43FC-A3ED-3D1B82F64514}"/>
              </a:ext>
            </a:extLst>
          </p:cNvPr>
          <p:cNvSpPr/>
          <p:nvPr/>
        </p:nvSpPr>
        <p:spPr>
          <a:xfrm>
            <a:off x="3971789" y="1732647"/>
            <a:ext cx="1296144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BRCA1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B622F0-48FC-4419-8AF8-359D545C8C95}"/>
              </a:ext>
            </a:extLst>
          </p:cNvPr>
          <p:cNvSpPr/>
          <p:nvPr/>
        </p:nvSpPr>
        <p:spPr>
          <a:xfrm>
            <a:off x="3971789" y="2062087"/>
            <a:ext cx="1296144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BRCA2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D4A7E2-3765-4CD8-A894-F1634FB85DF5}"/>
              </a:ext>
            </a:extLst>
          </p:cNvPr>
          <p:cNvSpPr txBox="1"/>
          <p:nvPr/>
        </p:nvSpPr>
        <p:spPr>
          <a:xfrm>
            <a:off x="5362312" y="722023"/>
            <a:ext cx="2596616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GERMLINE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3F29B5-E3AB-480D-9614-3EE74D830046}"/>
              </a:ext>
            </a:extLst>
          </p:cNvPr>
          <p:cNvSpPr txBox="1"/>
          <p:nvPr/>
        </p:nvSpPr>
        <p:spPr>
          <a:xfrm>
            <a:off x="297598" y="1046637"/>
            <a:ext cx="2596616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TUMOUR (SOMATIC)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FB04C2-F22E-4A6D-8F33-A3C5CB9E4D40}"/>
              </a:ext>
            </a:extLst>
          </p:cNvPr>
          <p:cNvSpPr/>
          <p:nvPr/>
        </p:nvSpPr>
        <p:spPr>
          <a:xfrm>
            <a:off x="763237" y="1442506"/>
            <a:ext cx="1296144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BRCA1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4FF3E3-F8B9-4815-9F71-64469FA09E4F}"/>
              </a:ext>
            </a:extLst>
          </p:cNvPr>
          <p:cNvSpPr/>
          <p:nvPr/>
        </p:nvSpPr>
        <p:spPr>
          <a:xfrm>
            <a:off x="763237" y="1750283"/>
            <a:ext cx="1296144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BRCA2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0E4B92-3FF0-4E49-9B0B-EC826A22A411}"/>
              </a:ext>
            </a:extLst>
          </p:cNvPr>
          <p:cNvSpPr/>
          <p:nvPr/>
        </p:nvSpPr>
        <p:spPr>
          <a:xfrm>
            <a:off x="763237" y="2048005"/>
            <a:ext cx="1368000" cy="32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HRD assay/test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CFE8E9-13A2-83DF-31F2-762292F67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295" y="4218206"/>
            <a:ext cx="1798410" cy="15931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C0EC11-B1A3-834A-15F9-21C449AC0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295" y="3687931"/>
            <a:ext cx="857143" cy="480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0BD0E99-CBCD-0CB1-9677-3B7EFB71D72D}"/>
              </a:ext>
            </a:extLst>
          </p:cNvPr>
          <p:cNvSpPr/>
          <p:nvPr/>
        </p:nvSpPr>
        <p:spPr>
          <a:xfrm>
            <a:off x="8133772" y="1186831"/>
            <a:ext cx="2556000" cy="360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ysClr val="windowText" lastClr="000000"/>
                </a:solidFill>
              </a:rPr>
              <a:t>WOMB CANCER GENES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49B163-011C-2A74-841A-92F5BEB8F50F}"/>
              </a:ext>
            </a:extLst>
          </p:cNvPr>
          <p:cNvSpPr/>
          <p:nvPr/>
        </p:nvSpPr>
        <p:spPr>
          <a:xfrm>
            <a:off x="8442970" y="2046023"/>
            <a:ext cx="1296144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MSH6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4F7149-3AD6-9C81-9A96-C287AFCEEBBB}"/>
              </a:ext>
            </a:extLst>
          </p:cNvPr>
          <p:cNvSpPr/>
          <p:nvPr/>
        </p:nvSpPr>
        <p:spPr>
          <a:xfrm>
            <a:off x="9814503" y="2025429"/>
            <a:ext cx="1296144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PMS2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A7FD00C-9A8B-058B-5C87-6E8B8224F4D2}"/>
              </a:ext>
            </a:extLst>
          </p:cNvPr>
          <p:cNvSpPr/>
          <p:nvPr/>
        </p:nvSpPr>
        <p:spPr>
          <a:xfrm>
            <a:off x="8352136" y="1664800"/>
            <a:ext cx="1296144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MLH1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27C83FF-ED6D-C15A-24F4-B3DE5305CEDF}"/>
              </a:ext>
            </a:extLst>
          </p:cNvPr>
          <p:cNvSpPr/>
          <p:nvPr/>
        </p:nvSpPr>
        <p:spPr>
          <a:xfrm>
            <a:off x="9648280" y="1659403"/>
            <a:ext cx="1296144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MSH2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E836A7-1007-136D-6164-D863374F215C}"/>
              </a:ext>
            </a:extLst>
          </p:cNvPr>
          <p:cNvSpPr txBox="1"/>
          <p:nvPr/>
        </p:nvSpPr>
        <p:spPr>
          <a:xfrm>
            <a:off x="4926857" y="4520194"/>
            <a:ext cx="3206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GUIDELINES RECOMMEND</a:t>
            </a:r>
          </a:p>
          <a:p>
            <a:r>
              <a:rPr lang="en-GB" b="1" dirty="0">
                <a:solidFill>
                  <a:srgbClr val="FF0000"/>
                </a:solidFill>
              </a:rPr>
              <a:t>TESTING FOR THESE GENES</a:t>
            </a:r>
          </a:p>
        </p:txBody>
      </p:sp>
    </p:spTree>
    <p:extLst>
      <p:ext uri="{BB962C8B-B14F-4D97-AF65-F5344CB8AC3E}">
        <p14:creationId xmlns:p14="http://schemas.microsoft.com/office/powerpoint/2010/main" val="2392141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10D97C1-4FBB-459C-884D-541296122B64}"/>
              </a:ext>
            </a:extLst>
          </p:cNvPr>
          <p:cNvGraphicFramePr>
            <a:graphicFrameLocks/>
          </p:cNvGraphicFramePr>
          <p:nvPr/>
        </p:nvGraphicFramePr>
        <p:xfrm>
          <a:off x="2893169" y="1905703"/>
          <a:ext cx="6412756" cy="30387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7795">
                  <a:extLst>
                    <a:ext uri="{9D8B030D-6E8A-4147-A177-3AD203B41FA5}">
                      <a16:colId xmlns:a16="http://schemas.microsoft.com/office/drawing/2014/main" val="1077436015"/>
                    </a:ext>
                  </a:extLst>
                </a:gridCol>
                <a:gridCol w="1349519">
                  <a:extLst>
                    <a:ext uri="{9D8B030D-6E8A-4147-A177-3AD203B41FA5}">
                      <a16:colId xmlns:a16="http://schemas.microsoft.com/office/drawing/2014/main" val="3858599111"/>
                    </a:ext>
                  </a:extLst>
                </a:gridCol>
                <a:gridCol w="1385835">
                  <a:extLst>
                    <a:ext uri="{9D8B030D-6E8A-4147-A177-3AD203B41FA5}">
                      <a16:colId xmlns:a16="http://schemas.microsoft.com/office/drawing/2014/main" val="3337259575"/>
                    </a:ext>
                  </a:extLst>
                </a:gridCol>
                <a:gridCol w="1259607">
                  <a:extLst>
                    <a:ext uri="{9D8B030D-6E8A-4147-A177-3AD203B41FA5}">
                      <a16:colId xmlns:a16="http://schemas.microsoft.com/office/drawing/2014/main" val="4163605016"/>
                    </a:ext>
                  </a:extLst>
                </a:gridCol>
              </a:tblGrid>
              <a:tr h="232541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Cancer risks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860642"/>
                  </a:ext>
                </a:extLst>
              </a:tr>
              <a:tr h="465082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GENE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Ovarian cancer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Colorectal cancer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Endometrial cancer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511396"/>
                  </a:ext>
                </a:extLst>
              </a:tr>
              <a:tr h="355859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MLH1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501219"/>
                  </a:ext>
                </a:extLst>
              </a:tr>
              <a:tr h="35409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MSH2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47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70619"/>
                  </a:ext>
                </a:extLst>
              </a:tr>
              <a:tr h="35409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MSH6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n-GB" sz="16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917038"/>
                  </a:ext>
                </a:extLst>
              </a:tr>
              <a:tr h="354096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PMS2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3% 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GB" sz="1600" b="1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996672"/>
                  </a:ext>
                </a:extLst>
              </a:tr>
              <a:tr h="797604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General population risk (no altered gene)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2% </a:t>
                      </a:r>
                    </a:p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(1 in 50)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5.6% </a:t>
                      </a:r>
                    </a:p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(1 in 18)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2.7% </a:t>
                      </a:r>
                    </a:p>
                    <a:p>
                      <a:pPr algn="ctr"/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(1 in 36)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40504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0227106-71FE-4BDE-9985-66C9AD402577}"/>
              </a:ext>
            </a:extLst>
          </p:cNvPr>
          <p:cNvSpPr txBox="1"/>
          <p:nvPr/>
        </p:nvSpPr>
        <p:spPr>
          <a:xfrm>
            <a:off x="3712029" y="4921816"/>
            <a:ext cx="5593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Prospective Lynch Syndrome Database, Moller, et al.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61402F-B9FD-37B0-EF67-C1597D19A22B}"/>
              </a:ext>
            </a:extLst>
          </p:cNvPr>
          <p:cNvSpPr txBox="1"/>
          <p:nvPr/>
        </p:nvSpPr>
        <p:spPr>
          <a:xfrm>
            <a:off x="509368" y="996130"/>
            <a:ext cx="25189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Lynch Syndrome</a:t>
            </a:r>
          </a:p>
        </p:txBody>
      </p:sp>
    </p:spTree>
    <p:extLst>
      <p:ext uri="{BB962C8B-B14F-4D97-AF65-F5344CB8AC3E}">
        <p14:creationId xmlns:p14="http://schemas.microsoft.com/office/powerpoint/2010/main" val="1212508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CB043-1675-FBA7-6C69-687734A2C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AF6EB-B17A-D603-8191-33F4FBC05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98" y="2048910"/>
            <a:ext cx="11442407" cy="450191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endParaRPr lang="en-GB" sz="1800">
              <a:latin typeface="Cambria"/>
              <a:ea typeface="Cambria"/>
              <a:cs typeface="Arial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GB" sz="1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0B7FB95-DA4E-55FE-ABDE-F60EC3183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551210"/>
              </p:ext>
            </p:extLst>
          </p:nvPr>
        </p:nvGraphicFramePr>
        <p:xfrm>
          <a:off x="374795" y="1345664"/>
          <a:ext cx="4056019" cy="4645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6">
                  <a:extLst>
                    <a:ext uri="{9D8B030D-6E8A-4147-A177-3AD203B41FA5}">
                      <a16:colId xmlns:a16="http://schemas.microsoft.com/office/drawing/2014/main" val="2956838440"/>
                    </a:ext>
                  </a:extLst>
                </a:gridCol>
                <a:gridCol w="2151023">
                  <a:extLst>
                    <a:ext uri="{9D8B030D-6E8A-4147-A177-3AD203B41FA5}">
                      <a16:colId xmlns:a16="http://schemas.microsoft.com/office/drawing/2014/main" val="123102712"/>
                    </a:ext>
                  </a:extLst>
                </a:gridCol>
              </a:tblGrid>
              <a:tr h="444410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Ovarian Cancer Risk​</a:t>
                      </a:r>
                      <a:endParaRPr lang="en-GB" sz="1800" b="1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089677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i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BRCA1​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44%​</a:t>
                      </a:r>
                      <a:endParaRPr lang="en-GB" sz="1800" b="1" i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606927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 i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BRCA2​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17%​</a:t>
                      </a:r>
                      <a:endParaRPr lang="en-GB" sz="1800" b="1" i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759965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i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RAD51C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379895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i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RAD51D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981669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i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BRIP1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~8%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088466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PALB2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79880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MLH1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770637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MSH2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405112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i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MSH6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479749"/>
                  </a:ext>
                </a:extLst>
              </a:tr>
              <a:tr h="63906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General Population Risk 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1.3-2%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304058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9B647AE-62F8-26B5-9CE4-E5B5571F57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401126"/>
              </p:ext>
            </p:extLst>
          </p:nvPr>
        </p:nvGraphicFramePr>
        <p:xfrm>
          <a:off x="4432068" y="1346676"/>
          <a:ext cx="2119155" cy="4644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155">
                  <a:extLst>
                    <a:ext uri="{9D8B030D-6E8A-4147-A177-3AD203B41FA5}">
                      <a16:colId xmlns:a16="http://schemas.microsoft.com/office/drawing/2014/main" val="2882100146"/>
                    </a:ext>
                  </a:extLst>
                </a:gridCol>
              </a:tblGrid>
              <a:tr h="44441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Breast Cancer Risk</a:t>
                      </a:r>
                    </a:p>
                  </a:txBody>
                  <a:tcPr>
                    <a:solidFill>
                      <a:srgbClr val="000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247203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77%</a:t>
                      </a:r>
                    </a:p>
                  </a:txBody>
                  <a:tcPr>
                    <a:solidFill>
                      <a:srgbClr val="000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807676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69%</a:t>
                      </a:r>
                    </a:p>
                  </a:txBody>
                  <a:tcPr>
                    <a:solidFill>
                      <a:srgbClr val="000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188707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GB" sz="1800" b="1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0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567482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GB" sz="1800" b="1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0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399616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0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593974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53%</a:t>
                      </a:r>
                    </a:p>
                  </a:txBody>
                  <a:tcPr>
                    <a:solidFill>
                      <a:srgbClr val="000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369704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GB" sz="1800" b="1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0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954907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GB" sz="1800" b="1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0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074718"/>
                  </a:ext>
                </a:extLst>
              </a:tr>
              <a:tr h="39561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GB" sz="1800" b="1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0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361703"/>
                  </a:ext>
                </a:extLst>
              </a:tr>
              <a:tr h="63906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12-15%</a:t>
                      </a:r>
                    </a:p>
                  </a:txBody>
                  <a:tcPr>
                    <a:solidFill>
                      <a:srgbClr val="000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815225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E2B8A28D-3705-60A4-F3ED-38F817E566FD}"/>
              </a:ext>
            </a:extLst>
          </p:cNvPr>
          <p:cNvSpPr/>
          <p:nvPr/>
        </p:nvSpPr>
        <p:spPr>
          <a:xfrm>
            <a:off x="413656" y="1752600"/>
            <a:ext cx="2079172" cy="8436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46277E-2FD2-41E7-4426-6573604037DA}"/>
              </a:ext>
            </a:extLst>
          </p:cNvPr>
          <p:cNvSpPr/>
          <p:nvPr/>
        </p:nvSpPr>
        <p:spPr>
          <a:xfrm>
            <a:off x="323632" y="4201885"/>
            <a:ext cx="2079172" cy="11157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7B33B6-14F8-A079-BB9D-7B031F584D09}"/>
              </a:ext>
            </a:extLst>
          </p:cNvPr>
          <p:cNvSpPr/>
          <p:nvPr/>
        </p:nvSpPr>
        <p:spPr>
          <a:xfrm>
            <a:off x="282594" y="2567505"/>
            <a:ext cx="2079172" cy="7907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2A7E4E-203C-6382-EEFC-EFDFABCFAB01}"/>
              </a:ext>
            </a:extLst>
          </p:cNvPr>
          <p:cNvSpPr/>
          <p:nvPr/>
        </p:nvSpPr>
        <p:spPr>
          <a:xfrm>
            <a:off x="282594" y="3439885"/>
            <a:ext cx="2079172" cy="6442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394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7F4309-311D-B674-4A6D-CE2430614CA3}"/>
              </a:ext>
            </a:extLst>
          </p:cNvPr>
          <p:cNvSpPr txBox="1"/>
          <p:nvPr/>
        </p:nvSpPr>
        <p:spPr>
          <a:xfrm>
            <a:off x="216279" y="1974465"/>
            <a:ext cx="314962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/>
              <a:t>RRSO: RISK REDUCING SALPINGO-OOPHORECTOMY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4E634-5579-05AE-75DE-2D79B4C706C2}"/>
              </a:ext>
            </a:extLst>
          </p:cNvPr>
          <p:cNvSpPr txBox="1"/>
          <p:nvPr/>
        </p:nvSpPr>
        <p:spPr>
          <a:xfrm>
            <a:off x="257603" y="4644771"/>
            <a:ext cx="2703312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/>
            </a:lvl1pPr>
          </a:lstStyle>
          <a:p>
            <a:r>
              <a:rPr lang="en-GB" dirty="0"/>
              <a:t>RRESDO: RISK REDUCING EARLY SALPINGECTOMY </a:t>
            </a:r>
          </a:p>
          <a:p>
            <a:r>
              <a:rPr lang="en-GB" dirty="0"/>
              <a:t>+ DELAYED OOPHORECTOMY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76D04-7196-544D-9B64-E617BED5EF00}"/>
              </a:ext>
            </a:extLst>
          </p:cNvPr>
          <p:cNvSpPr txBox="1"/>
          <p:nvPr/>
        </p:nvSpPr>
        <p:spPr>
          <a:xfrm>
            <a:off x="216279" y="6037046"/>
            <a:ext cx="382454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sz="1400" dirty="0"/>
              <a:t>BROADENING ACCESS TO SURGICAL PREVENTION</a:t>
            </a:r>
          </a:p>
        </p:txBody>
      </p:sp>
      <p:pic>
        <p:nvPicPr>
          <p:cNvPr id="7" name="Picture 3" descr="Adrian3">
            <a:extLst>
              <a:ext uri="{FF2B5EF4-FFF2-40B4-BE49-F238E27FC236}">
                <a16:creationId xmlns:a16="http://schemas.microsoft.com/office/drawing/2014/main" id="{F15BF84E-EB42-2CCD-F2CF-F2F46C85C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" r="13983"/>
          <a:stretch/>
        </p:blipFill>
        <p:spPr bwMode="auto">
          <a:xfrm>
            <a:off x="7579850" y="1527368"/>
            <a:ext cx="3757007" cy="31861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6C0E3-1ADD-4F14-EAB8-AF5A8FDA670C}"/>
              </a:ext>
            </a:extLst>
          </p:cNvPr>
          <p:cNvSpPr txBox="1"/>
          <p:nvPr/>
        </p:nvSpPr>
        <p:spPr>
          <a:xfrm>
            <a:off x="257602" y="3314051"/>
            <a:ext cx="270331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/>
              <a:t>HYSTERECTOMY AND BILATERAL SALPINGO-OOPHORECTOMY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6F96DC-0A7E-7EC4-9746-A5DCF1D4824E}"/>
              </a:ext>
            </a:extLst>
          </p:cNvPr>
          <p:cNvSpPr/>
          <p:nvPr/>
        </p:nvSpPr>
        <p:spPr>
          <a:xfrm>
            <a:off x="3973286" y="1769496"/>
            <a:ext cx="2756136" cy="82015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REMOVING BOTH TUBES &amp; OVARIES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040194-8AD2-B187-A85A-1F897D0F6090}"/>
              </a:ext>
            </a:extLst>
          </p:cNvPr>
          <p:cNvSpPr/>
          <p:nvPr/>
        </p:nvSpPr>
        <p:spPr>
          <a:xfrm>
            <a:off x="4097446" y="3062595"/>
            <a:ext cx="2756136" cy="102613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REMOVING UTERUS + BOTH TUBES &amp; OVARIES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DC391B5-61A1-8135-AE10-E710FF095448}"/>
              </a:ext>
            </a:extLst>
          </p:cNvPr>
          <p:cNvSpPr/>
          <p:nvPr/>
        </p:nvSpPr>
        <p:spPr>
          <a:xfrm>
            <a:off x="4040820" y="4295444"/>
            <a:ext cx="3358243" cy="143731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NEW 2 STAGE OPTION: </a:t>
            </a:r>
          </a:p>
          <a:p>
            <a:pPr algn="ctr"/>
            <a:r>
              <a:rPr lang="en-GB" b="1" dirty="0"/>
              <a:t>BOTH TUBES FIRST BOTH OVARIES LATER</a:t>
            </a:r>
          </a:p>
        </p:txBody>
      </p:sp>
    </p:spTree>
    <p:extLst>
      <p:ext uri="{BB962C8B-B14F-4D97-AF65-F5344CB8AC3E}">
        <p14:creationId xmlns:p14="http://schemas.microsoft.com/office/powerpoint/2010/main" val="4081998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45980" y="2695010"/>
            <a:ext cx="5064213" cy="42344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b="1" dirty="0">
                <a:latin typeface="+mn-lt"/>
              </a:rPr>
              <a:t>~ 80-97% reduction in Ovarian Cancer Incidence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D630A-5F40-4A60-867C-7932A406E14C}"/>
              </a:ext>
            </a:extLst>
          </p:cNvPr>
          <p:cNvSpPr txBox="1"/>
          <p:nvPr/>
        </p:nvSpPr>
        <p:spPr>
          <a:xfrm>
            <a:off x="4738369" y="6440895"/>
            <a:ext cx="6528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Crosbie, Evans IJC 2020, </a:t>
            </a:r>
            <a:r>
              <a:rPr lang="en-GB" sz="1200" i="1" dirty="0" err="1"/>
              <a:t>Domchek</a:t>
            </a:r>
            <a:r>
              <a:rPr lang="en-GB" sz="1200" i="1" dirty="0"/>
              <a:t> JAMA 2010, Finch 2014 JCO, </a:t>
            </a:r>
            <a:r>
              <a:rPr lang="en-GB" sz="1200" i="1" dirty="0" err="1"/>
              <a:t>Rebbeck</a:t>
            </a:r>
            <a:r>
              <a:rPr lang="en-GB" sz="1200" i="1" dirty="0"/>
              <a:t> 2009 JNCI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DF5D53A2-C0F4-405E-A856-DE6548718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19" y="834600"/>
            <a:ext cx="6974660" cy="967957"/>
          </a:xfrm>
          <a:prstGeom prst="rect">
            <a:avLst/>
          </a:prstGeom>
          <a:solidFill>
            <a:srgbClr val="002060"/>
          </a:solidFill>
          <a:ln w="28575"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000" b="1" dirty="0">
                <a:solidFill>
                  <a:schemeClr val="bg1"/>
                </a:solidFill>
                <a:latin typeface="+mn-lt"/>
              </a:rPr>
              <a:t>Removing Tubes and Ovaries: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000" b="1" dirty="0">
                <a:solidFill>
                  <a:schemeClr val="bg1"/>
                </a:solidFill>
                <a:latin typeface="+mn-lt"/>
              </a:rPr>
              <a:t>Most effective method to reduce Ovarian Cancer risk</a:t>
            </a:r>
          </a:p>
        </p:txBody>
      </p:sp>
      <p:pic>
        <p:nvPicPr>
          <p:cNvPr id="2" name="Picture 3" descr="Adrian3">
            <a:extLst>
              <a:ext uri="{FF2B5EF4-FFF2-40B4-BE49-F238E27FC236}">
                <a16:creationId xmlns:a16="http://schemas.microsoft.com/office/drawing/2014/main" id="{2B4FD62E-683F-F98A-2B2C-06C21A894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" r="13983"/>
          <a:stretch/>
        </p:blipFill>
        <p:spPr bwMode="auto">
          <a:xfrm>
            <a:off x="9141950" y="1001682"/>
            <a:ext cx="2377494" cy="20162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12258BE-DD3A-3A13-D175-BD8365D3D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29" y="3849518"/>
            <a:ext cx="5254717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b="1" dirty="0">
                <a:latin typeface="+mn-lt"/>
              </a:rPr>
              <a:t>Reduction in Deaths from Ovarian Cancer (Mortality)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D9F99D6-40F7-0934-8DFB-8290D7253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398" y="3863336"/>
            <a:ext cx="4124847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b="1" dirty="0">
                <a:latin typeface="+mn-lt"/>
              </a:rPr>
              <a:t>Reduction in deaths overall (all-cause)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4574C77-FEFD-C60A-1FD1-AC5056B20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146" y="4949939"/>
            <a:ext cx="4124847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b="1" dirty="0">
                <a:latin typeface="+mn-lt"/>
              </a:rPr>
              <a:t>Reduces Anxiety and Ovarian Cancer worry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1C682CE-38AE-AC2B-5874-A05EBC2E1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6667" y="4902222"/>
            <a:ext cx="4124847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b="1" dirty="0">
                <a:latin typeface="+mn-lt"/>
              </a:rPr>
              <a:t>No change in General Quality of Life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2280A3-9A27-AC31-EA3C-AD6E255297B2}"/>
              </a:ext>
            </a:extLst>
          </p:cNvPr>
          <p:cNvSpPr/>
          <p:nvPr/>
        </p:nvSpPr>
        <p:spPr>
          <a:xfrm>
            <a:off x="2739244" y="6182684"/>
            <a:ext cx="2374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Wei, Manchanda 2023 AJOG</a:t>
            </a:r>
          </a:p>
        </p:txBody>
      </p:sp>
      <p:sp>
        <p:nvSpPr>
          <p:cNvPr id="10" name="Text Box 1205">
            <a:extLst>
              <a:ext uri="{FF2B5EF4-FFF2-40B4-BE49-F238E27FC236}">
                <a16:creationId xmlns:a16="http://schemas.microsoft.com/office/drawing/2014/main" id="{87FCA259-C6EF-7532-F616-3E4B2CFB3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415" y="6194780"/>
            <a:ext cx="4530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 i="1"/>
            </a:lvl1pPr>
          </a:lstStyle>
          <a:p>
            <a:r>
              <a:rPr lang="en-GB" b="0" dirty="0" err="1"/>
              <a:t>Domchek</a:t>
            </a:r>
            <a:r>
              <a:rPr lang="en-GB" b="0" dirty="0"/>
              <a:t> et al, JAMA 2010, </a:t>
            </a:r>
            <a:r>
              <a:rPr lang="en-GB" b="0" dirty="0" err="1"/>
              <a:t>Kotsopoulos</a:t>
            </a:r>
            <a:r>
              <a:rPr lang="en-GB" b="0" dirty="0"/>
              <a:t> Jama Oncol 2024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914EE9-24AE-3F91-D47D-BCF1CAA3E1BF}"/>
              </a:ext>
            </a:extLst>
          </p:cNvPr>
          <p:cNvSpPr/>
          <p:nvPr/>
        </p:nvSpPr>
        <p:spPr>
          <a:xfrm>
            <a:off x="2973340" y="6452037"/>
            <a:ext cx="2072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Finch et al, JCO 2014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6CD336-F252-7A8C-0B36-02A94F5F9471}"/>
              </a:ext>
            </a:extLst>
          </p:cNvPr>
          <p:cNvSpPr txBox="1"/>
          <p:nvPr/>
        </p:nvSpPr>
        <p:spPr>
          <a:xfrm>
            <a:off x="345980" y="1977957"/>
            <a:ext cx="4089833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Keyhole surgery, Washings for cytology</a:t>
            </a:r>
          </a:p>
        </p:txBody>
      </p:sp>
    </p:spTree>
    <p:extLst>
      <p:ext uri="{BB962C8B-B14F-4D97-AF65-F5344CB8AC3E}">
        <p14:creationId xmlns:p14="http://schemas.microsoft.com/office/powerpoint/2010/main" val="105349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4AEE34D-29F7-6813-E0D3-B59437981D76}"/>
              </a:ext>
            </a:extLst>
          </p:cNvPr>
          <p:cNvGrpSpPr/>
          <p:nvPr/>
        </p:nvGrpSpPr>
        <p:grpSpPr>
          <a:xfrm>
            <a:off x="6100082" y="3087274"/>
            <a:ext cx="4756134" cy="3129621"/>
            <a:chOff x="2214161" y="3210780"/>
            <a:chExt cx="4032448" cy="31296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FB53CF-20D6-1FED-7891-A6E0FA04E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4161" y="3210780"/>
              <a:ext cx="4032448" cy="3129621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85F56DA-354C-48E0-8872-D1083BDE1860}"/>
                </a:ext>
              </a:extLst>
            </p:cNvPr>
            <p:cNvSpPr/>
            <p:nvPr/>
          </p:nvSpPr>
          <p:spPr>
            <a:xfrm>
              <a:off x="3366289" y="4775590"/>
              <a:ext cx="648072" cy="5040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19BF664-B5D6-8EBB-B76F-58CF81F9AE2A}"/>
              </a:ext>
            </a:extLst>
          </p:cNvPr>
          <p:cNvGrpSpPr/>
          <p:nvPr/>
        </p:nvGrpSpPr>
        <p:grpSpPr>
          <a:xfrm>
            <a:off x="1073978" y="3087275"/>
            <a:ext cx="4689147" cy="3129621"/>
            <a:chOff x="6552358" y="3259065"/>
            <a:chExt cx="3960440" cy="30707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175374-3A70-C5E9-2EB8-33C1EE807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2358" y="3259065"/>
              <a:ext cx="3960440" cy="3070776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99704CB-3CF8-079D-A40F-3FDE81D1EB4D}"/>
                </a:ext>
              </a:extLst>
            </p:cNvPr>
            <p:cNvSpPr/>
            <p:nvPr/>
          </p:nvSpPr>
          <p:spPr>
            <a:xfrm>
              <a:off x="7452458" y="4597860"/>
              <a:ext cx="1440160" cy="576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8F580C3-4ED3-7890-5165-4425D1939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56" y="694568"/>
            <a:ext cx="5587940" cy="140171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E866D7A-592C-0BC5-B4BF-EBB81E977614}"/>
              </a:ext>
            </a:extLst>
          </p:cNvPr>
          <p:cNvSpPr txBox="1"/>
          <p:nvPr/>
        </p:nvSpPr>
        <p:spPr>
          <a:xfrm>
            <a:off x="5539323" y="809350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dirty="0" err="1"/>
              <a:t>Gynecol</a:t>
            </a:r>
            <a:r>
              <a:rPr lang="en-GB" sz="1000" i="1" dirty="0"/>
              <a:t> </a:t>
            </a:r>
            <a:r>
              <a:rPr lang="en-GB" sz="1000" i="1" dirty="0" err="1"/>
              <a:t>Oncol</a:t>
            </a:r>
            <a:r>
              <a:rPr lang="en-GB" sz="1000" i="1" dirty="0"/>
              <a:t> 2019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9D7AC93-C2BD-3690-2D9A-278F4F0FC9FF}"/>
              </a:ext>
            </a:extLst>
          </p:cNvPr>
          <p:cNvSpPr/>
          <p:nvPr/>
        </p:nvSpPr>
        <p:spPr>
          <a:xfrm>
            <a:off x="7697096" y="1117498"/>
            <a:ext cx="3609191" cy="90902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TUBAL ORIGIN OF OVARIAN CANCER</a:t>
            </a:r>
          </a:p>
        </p:txBody>
      </p:sp>
    </p:spTree>
    <p:extLst>
      <p:ext uri="{BB962C8B-B14F-4D97-AF65-F5344CB8AC3E}">
        <p14:creationId xmlns:p14="http://schemas.microsoft.com/office/powerpoint/2010/main" val="4289647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53" y="1759697"/>
            <a:ext cx="3508928" cy="2825750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BFEEF5C0-DCB3-65EE-E91A-A1621239F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3948" y="1641066"/>
            <a:ext cx="4566475" cy="251138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96A092-A783-1403-76B0-E66F383C38E4}"/>
              </a:ext>
            </a:extLst>
          </p:cNvPr>
          <p:cNvSpPr txBox="1"/>
          <p:nvPr/>
        </p:nvSpPr>
        <p:spPr>
          <a:xfrm>
            <a:off x="7454003" y="4716807"/>
            <a:ext cx="4384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SEEFIM PROTOCOL- </a:t>
            </a:r>
          </a:p>
          <a:p>
            <a:pPr algn="ctr"/>
            <a:r>
              <a:rPr lang="en-US" b="1" dirty="0"/>
              <a:t>Sectioning and Extensively Examining the </a:t>
            </a:r>
            <a:r>
              <a:rPr lang="en-US" b="1" dirty="0" err="1"/>
              <a:t>FIMbriated</a:t>
            </a:r>
            <a:r>
              <a:rPr lang="en-US" b="1" dirty="0"/>
              <a:t> end of the Fallopian Tube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D652BB-D215-CAAA-34A6-26D869AE9811}"/>
              </a:ext>
            </a:extLst>
          </p:cNvPr>
          <p:cNvSpPr/>
          <p:nvPr/>
        </p:nvSpPr>
        <p:spPr>
          <a:xfrm>
            <a:off x="7094668" y="887506"/>
            <a:ext cx="3797450" cy="66159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SPECIAL PATHOLOGY PROTOCOL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5DBE53D-5037-79D1-9E21-A2D7CCBFFF01}"/>
              </a:ext>
            </a:extLst>
          </p:cNvPr>
          <p:cNvSpPr/>
          <p:nvPr/>
        </p:nvSpPr>
        <p:spPr>
          <a:xfrm>
            <a:off x="822960" y="1452282"/>
            <a:ext cx="2936838" cy="48409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Historical</a:t>
            </a:r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F47FE593-11D0-E8C9-C810-B61A5CBEC1C3}"/>
              </a:ext>
            </a:extLst>
          </p:cNvPr>
          <p:cNvSpPr/>
          <p:nvPr/>
        </p:nvSpPr>
        <p:spPr>
          <a:xfrm>
            <a:off x="6308351" y="1129116"/>
            <a:ext cx="1028700" cy="646331"/>
          </a:xfrm>
          <a:prstGeom prst="star6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IMP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DAD7B-462B-B9EA-D14C-FC2D8C5B7BEC}"/>
              </a:ext>
            </a:extLst>
          </p:cNvPr>
          <p:cNvSpPr txBox="1"/>
          <p:nvPr/>
        </p:nvSpPr>
        <p:spPr>
          <a:xfrm>
            <a:off x="8294146" y="5835161"/>
            <a:ext cx="2070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ESSENTIAL</a:t>
            </a:r>
          </a:p>
        </p:txBody>
      </p:sp>
    </p:spTree>
    <p:extLst>
      <p:ext uri="{BB962C8B-B14F-4D97-AF65-F5344CB8AC3E}">
        <p14:creationId xmlns:p14="http://schemas.microsoft.com/office/powerpoint/2010/main" val="320674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veena\Documents\Ov ca book chapter\Oc chap pics\Ep tumour chapter\STIC he x4000001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581" y="2803503"/>
            <a:ext cx="2200218" cy="16501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C04FFC-4024-CB71-435B-3E5C77801D67}"/>
              </a:ext>
            </a:extLst>
          </p:cNvPr>
          <p:cNvSpPr/>
          <p:nvPr/>
        </p:nvSpPr>
        <p:spPr>
          <a:xfrm>
            <a:off x="118334" y="1608269"/>
            <a:ext cx="2398955" cy="90902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PRE 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BDF919-1323-68ED-D9F9-30AF1C87CA0E}"/>
              </a:ext>
            </a:extLst>
          </p:cNvPr>
          <p:cNvSpPr txBox="1"/>
          <p:nvPr/>
        </p:nvSpPr>
        <p:spPr>
          <a:xfrm>
            <a:off x="2724908" y="1432837"/>
            <a:ext cx="1962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 Narrow" panose="020B0606020202030204" pitchFamily="34" charset="0"/>
              </a:rPr>
              <a:t>S</a:t>
            </a:r>
            <a:r>
              <a:rPr lang="en-GB" sz="2000" dirty="0">
                <a:latin typeface="Arial Narrow" panose="020B0606020202030204" pitchFamily="34" charset="0"/>
              </a:rPr>
              <a:t>erous </a:t>
            </a:r>
            <a:r>
              <a:rPr lang="en-GB" sz="2000" b="1" dirty="0">
                <a:latin typeface="Arial Narrow" panose="020B0606020202030204" pitchFamily="34" charset="0"/>
              </a:rPr>
              <a:t>T</a:t>
            </a:r>
            <a:r>
              <a:rPr lang="en-GB" sz="2000" dirty="0">
                <a:latin typeface="Arial Narrow" panose="020B0606020202030204" pitchFamily="34" charset="0"/>
              </a:rPr>
              <a:t>ubal </a:t>
            </a:r>
            <a:r>
              <a:rPr lang="en-GB" sz="2000" b="1" dirty="0">
                <a:latin typeface="Arial Narrow" panose="020B0606020202030204" pitchFamily="34" charset="0"/>
              </a:rPr>
              <a:t>I</a:t>
            </a:r>
            <a:r>
              <a:rPr lang="en-GB" sz="2000" dirty="0">
                <a:latin typeface="Arial Narrow" panose="020B0606020202030204" pitchFamily="34" charset="0"/>
              </a:rPr>
              <a:t>ntraepithelial </a:t>
            </a:r>
            <a:r>
              <a:rPr lang="en-GB" sz="2000" b="1" dirty="0">
                <a:latin typeface="Arial Narrow" panose="020B0606020202030204" pitchFamily="34" charset="0"/>
              </a:rPr>
              <a:t>C</a:t>
            </a:r>
            <a:r>
              <a:rPr lang="en-GB" sz="2000" dirty="0">
                <a:latin typeface="Arial Narrow" panose="020B0606020202030204" pitchFamily="34" charset="0"/>
              </a:rPr>
              <a:t>arcinoma = </a:t>
            </a:r>
            <a:r>
              <a:rPr lang="en-GB" sz="2000" b="1" dirty="0">
                <a:latin typeface="Arial Narrow" panose="020B0606020202030204" pitchFamily="34" charset="0"/>
              </a:rPr>
              <a:t>STIC</a:t>
            </a:r>
          </a:p>
        </p:txBody>
      </p:sp>
      <p:pic>
        <p:nvPicPr>
          <p:cNvPr id="5" name="Picture 4" descr="CIS x 100">
            <a:extLst>
              <a:ext uri="{FF2B5EF4-FFF2-40B4-BE49-F238E27FC236}">
                <a16:creationId xmlns:a16="http://schemas.microsoft.com/office/drawing/2014/main" id="{A97F7FB9-A352-F1C3-48ED-FBFD33F73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19" y="2822997"/>
            <a:ext cx="2115339" cy="158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55653E3-1E90-06AA-228F-29120ADF9AAB}"/>
              </a:ext>
            </a:extLst>
          </p:cNvPr>
          <p:cNvSpPr/>
          <p:nvPr/>
        </p:nvSpPr>
        <p:spPr>
          <a:xfrm>
            <a:off x="7784950" y="1486157"/>
            <a:ext cx="2398955" cy="90902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CANCER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E33B52-72BE-45F3-73ED-91587353B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214" y="2497308"/>
            <a:ext cx="2254425" cy="18163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2717D2-D40D-AB14-D120-43F42BE27880}"/>
              </a:ext>
            </a:extLst>
          </p:cNvPr>
          <p:cNvSpPr txBox="1"/>
          <p:nvPr/>
        </p:nvSpPr>
        <p:spPr>
          <a:xfrm>
            <a:off x="4687057" y="5013064"/>
            <a:ext cx="2923977" cy="76917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sz="1800" dirty="0"/>
              <a:t>1:20 Individuals </a:t>
            </a:r>
          </a:p>
          <a:p>
            <a:r>
              <a:rPr lang="en-GB" sz="1800" dirty="0"/>
              <a:t>Normal scan and Ca125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86CEA-D20B-2D98-9B48-C75BC4298605}"/>
              </a:ext>
            </a:extLst>
          </p:cNvPr>
          <p:cNvSpPr txBox="1"/>
          <p:nvPr/>
        </p:nvSpPr>
        <p:spPr>
          <a:xfrm>
            <a:off x="4113903" y="6001904"/>
            <a:ext cx="3964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SEEFIM ESSENTIAL</a:t>
            </a:r>
          </a:p>
        </p:txBody>
      </p:sp>
    </p:spTree>
    <p:extLst>
      <p:ext uri="{BB962C8B-B14F-4D97-AF65-F5344CB8AC3E}">
        <p14:creationId xmlns:p14="http://schemas.microsoft.com/office/powerpoint/2010/main" val="153722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94"/>
    </mc:Choice>
    <mc:Fallback xmlns="">
      <p:transition xmlns:p14="http://schemas.microsoft.com/office/powerpoint/2010/main" spd="slow" advTm="75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9" name="Line 3"/>
          <p:cNvSpPr>
            <a:spLocks noChangeShapeType="1"/>
          </p:cNvSpPr>
          <p:nvPr/>
        </p:nvSpPr>
        <p:spPr bwMode="auto">
          <a:xfrm flipV="1">
            <a:off x="7284257" y="5540578"/>
            <a:ext cx="0" cy="152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8693" y="2530059"/>
            <a:ext cx="3936437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350" b="1">
                <a:latin typeface="Arial Narrow" panose="020B0606020202030204" pitchFamily="34" charset="0"/>
                <a:ea typeface="ＭＳ Ｐゴシック" pitchFamily="34" charset="-128"/>
              </a:defRPr>
            </a:lvl1pPr>
          </a:lstStyle>
          <a:p>
            <a:r>
              <a:rPr lang="en-GB" sz="1800" dirty="0"/>
              <a:t>Small residual chance of Peritoneal cancer over 20 </a:t>
            </a:r>
            <a:r>
              <a:rPr lang="en-GB" sz="1800" dirty="0" err="1"/>
              <a:t>yrs</a:t>
            </a:r>
            <a:endParaRPr lang="en-GB" sz="1800" dirty="0"/>
          </a:p>
        </p:txBody>
      </p:sp>
      <p:sp>
        <p:nvSpPr>
          <p:cNvPr id="14" name="Text Box 42"/>
          <p:cNvSpPr txBox="1">
            <a:spLocks noChangeArrowheads="1"/>
          </p:cNvSpPr>
          <p:nvPr/>
        </p:nvSpPr>
        <p:spPr bwMode="auto">
          <a:xfrm>
            <a:off x="1132277" y="1721255"/>
            <a:ext cx="3524448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350" b="1">
                <a:latin typeface="Arial Narrow" panose="020B0606020202030204" pitchFamily="34" charset="0"/>
                <a:ea typeface="ＭＳ Ｐゴシック" pitchFamily="34" charset="-128"/>
              </a:defRPr>
            </a:lvl1pPr>
          </a:lstStyle>
          <a:p>
            <a:r>
              <a:rPr lang="en-GB" altLang="en-US" sz="1800" dirty="0"/>
              <a:t>70% these lesions are Tubal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61563" y="3339406"/>
            <a:ext cx="35724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en-US" sz="1200" b="1" i="1" dirty="0">
                <a:latin typeface="Arial Narrow" pitchFamily="34" charset="0"/>
              </a:rPr>
              <a:t>2-4% Finch 2014 J Clin Oncol</a:t>
            </a:r>
          </a:p>
          <a:p>
            <a:pPr algn="r" eaLnBrk="1" hangingPunct="1"/>
            <a:r>
              <a:rPr lang="en-US" altLang="en-US" sz="1200" b="1" i="1" dirty="0">
                <a:latin typeface="Arial Narrow" pitchFamily="34" charset="0"/>
              </a:rPr>
              <a:t>0% </a:t>
            </a:r>
            <a:r>
              <a:rPr lang="en-US" altLang="en-US" sz="1200" b="1" i="1" dirty="0" err="1">
                <a:latin typeface="Arial Narrow" pitchFamily="34" charset="0"/>
              </a:rPr>
              <a:t>Marcinkute</a:t>
            </a:r>
            <a:r>
              <a:rPr lang="en-US" altLang="en-US" sz="1200" b="1" i="1" dirty="0">
                <a:latin typeface="Arial Narrow" pitchFamily="34" charset="0"/>
              </a:rPr>
              <a:t> 2021 JMG (Manchester)</a:t>
            </a:r>
            <a:endParaRPr lang="en-GB" altLang="en-US" sz="1200" b="1" i="1" dirty="0">
              <a:latin typeface="Arial Narrow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625D0F-C747-634B-3530-4C558112DB4C}"/>
              </a:ext>
            </a:extLst>
          </p:cNvPr>
          <p:cNvSpPr/>
          <p:nvPr/>
        </p:nvSpPr>
        <p:spPr>
          <a:xfrm>
            <a:off x="4304209" y="828981"/>
            <a:ext cx="3334061" cy="36933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GB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Points</a:t>
            </a:r>
          </a:p>
        </p:txBody>
      </p:sp>
      <p:pic>
        <p:nvPicPr>
          <p:cNvPr id="22" name="Picture 2" descr="A close-up of a medical report&#10;&#10;Description automatically generated">
            <a:extLst>
              <a:ext uri="{FF2B5EF4-FFF2-40B4-BE49-F238E27FC236}">
                <a16:creationId xmlns:a16="http://schemas.microsoft.com/office/drawing/2014/main" id="{5AA70AE4-9278-AD66-B84B-822C37536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637" y="5315111"/>
            <a:ext cx="4215959" cy="1004879"/>
          </a:xfrm>
          <a:prstGeom prst="rect">
            <a:avLst/>
          </a:prstGeom>
        </p:spPr>
      </p:pic>
      <p:sp>
        <p:nvSpPr>
          <p:cNvPr id="23" name="TextBox 7">
            <a:extLst>
              <a:ext uri="{FF2B5EF4-FFF2-40B4-BE49-F238E27FC236}">
                <a16:creationId xmlns:a16="http://schemas.microsoft.com/office/drawing/2014/main" id="{AEC051C7-CD78-C792-626A-D2C1E958FE49}"/>
              </a:ext>
            </a:extLst>
          </p:cNvPr>
          <p:cNvSpPr txBox="1"/>
          <p:nvPr/>
        </p:nvSpPr>
        <p:spPr>
          <a:xfrm>
            <a:off x="10424912" y="5493667"/>
            <a:ext cx="1313759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i="1" dirty="0">
                <a:latin typeface="Cambria"/>
                <a:ea typeface="Cambria"/>
              </a:rPr>
              <a:t>JCO Feb 2022</a:t>
            </a:r>
            <a:endParaRPr lang="en-GB" sz="1000" i="1" dirty="0">
              <a:latin typeface="Cambria"/>
              <a:ea typeface="Cambria"/>
              <a:cs typeface="Calibri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1553F0AA-DD01-0212-19AC-A7D390639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323895"/>
              </p:ext>
            </p:extLst>
          </p:nvPr>
        </p:nvGraphicFramePr>
        <p:xfrm>
          <a:off x="1264799" y="4403227"/>
          <a:ext cx="400194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5991">
                  <a:extLst>
                    <a:ext uri="{9D8B030D-6E8A-4147-A177-3AD203B41FA5}">
                      <a16:colId xmlns:a16="http://schemas.microsoft.com/office/drawing/2014/main" val="309537121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88767720"/>
                    </a:ext>
                  </a:extLst>
                </a:gridCol>
                <a:gridCol w="971551">
                  <a:extLst>
                    <a:ext uri="{9D8B030D-6E8A-4147-A177-3AD203B41FA5}">
                      <a16:colId xmlns:a16="http://schemas.microsoft.com/office/drawing/2014/main" val="259305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</a:rPr>
                        <a:t>Presence of</a:t>
                      </a:r>
                      <a:r>
                        <a:rPr lang="en-GB" sz="1800" b="1" baseline="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</a:rPr>
                        <a:t> STIC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ambria"/>
                        <a:ea typeface="Cambria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</a:rPr>
                        <a:t>5 Year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</a:rPr>
                        <a:t>10 Year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016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</a:rPr>
                        <a:t>STIC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</a:rPr>
                        <a:t>10.5%  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</a:rPr>
                        <a:t>27.5% 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814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</a:rPr>
                        <a:t>No STIC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</a:rPr>
                        <a:t>0.3%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</a:rPr>
                        <a:t>0.9%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764801"/>
                  </a:ext>
                </a:extLst>
              </a:tr>
            </a:tbl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3FDD3EF4-9989-CFFD-18C3-39BFA97CC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361" y="3110333"/>
            <a:ext cx="3572426" cy="216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0643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D52FF-09B4-4233-B3A8-0A05A77AB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3" y="930821"/>
            <a:ext cx="4160105" cy="383861"/>
          </a:xfrm>
          <a:ln>
            <a:noFill/>
          </a:ln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Disclosures……………</a:t>
            </a:r>
            <a:endParaRPr lang="cs-CZ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03F4F58-99AD-48E7-ACE9-F01B8167C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FFA2B35-AEAE-48C7-BF52-2C96D841F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512" y="2218342"/>
            <a:ext cx="2371618" cy="50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BEDE6-3180-4F1F-9578-E1A82C5E4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105" y="2276198"/>
            <a:ext cx="2891892" cy="540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0EDD92-6091-4086-BD0D-894A5E9E1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418" y="5005501"/>
            <a:ext cx="658304" cy="5863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F98DFC-495B-4279-815A-73BC6E1099EF}"/>
              </a:ext>
            </a:extLst>
          </p:cNvPr>
          <p:cNvSpPr/>
          <p:nvPr/>
        </p:nvSpPr>
        <p:spPr>
          <a:xfrm>
            <a:off x="229133" y="1489411"/>
            <a:ext cx="1890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latin typeface="Arial Narrow" panose="020B0606020202030204" pitchFamily="34" charset="0"/>
              </a:rPr>
              <a:t>Research Funding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FF079D-1B60-4401-9758-19F2983A1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731" y="3964726"/>
            <a:ext cx="2549143" cy="8674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4C5CE8-2017-49D5-891B-130C9BC6123D}"/>
              </a:ext>
            </a:extLst>
          </p:cNvPr>
          <p:cNvSpPr/>
          <p:nvPr/>
        </p:nvSpPr>
        <p:spPr>
          <a:xfrm>
            <a:off x="741092" y="5980025"/>
            <a:ext cx="101104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Other Disclosures- Honorarium – MSD, </a:t>
            </a:r>
            <a:r>
              <a:rPr lang="en-GB" sz="1600" b="1" dirty="0" err="1"/>
              <a:t>Astrazeneca</a:t>
            </a:r>
            <a:r>
              <a:rPr lang="en-GB" sz="1600" b="1" dirty="0"/>
              <a:t>, GSK, EGL, Israel National Institute for Health Policy Research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561968-45E0-493A-8B70-C7C2ED5EEF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418" y="4992757"/>
            <a:ext cx="1508572" cy="4838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58CBED-5392-4DDF-BEDD-5CEF80441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4160" y="4965622"/>
            <a:ext cx="1757143" cy="6476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5578" y="4086480"/>
            <a:ext cx="738396" cy="7383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366" y="4902727"/>
            <a:ext cx="1615714" cy="574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28DF0B-1474-BBE3-2642-1CF9BF6610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611" y="4974870"/>
            <a:ext cx="1300000" cy="43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CF2424-F662-CD67-40BC-BC6F0B4C49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6237" y="4234646"/>
            <a:ext cx="1273044" cy="59023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09DF7DC-7364-24D2-14D2-52B83F2E1FFB}"/>
              </a:ext>
            </a:extLst>
          </p:cNvPr>
          <p:cNvGrpSpPr>
            <a:grpSpLocks noChangeAspect="1"/>
          </p:cNvGrpSpPr>
          <p:nvPr/>
        </p:nvGrpSpPr>
        <p:grpSpPr>
          <a:xfrm>
            <a:off x="8822105" y="5005501"/>
            <a:ext cx="1340169" cy="485192"/>
            <a:chOff x="8851534" y="2211600"/>
            <a:chExt cx="2680338" cy="97038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4EBE83C-0166-548B-72FB-DC1AC217F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51534" y="2211600"/>
              <a:ext cx="1433334" cy="92857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1C90EB1-6060-E9E9-AB3B-CF427EE22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27110" y="2306935"/>
              <a:ext cx="1404762" cy="54761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1C0D4CC-EB78-195A-B890-886F48228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177977" y="2918650"/>
              <a:ext cx="653333" cy="263333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6E04E15-7CBF-45D7-29CD-7D575C8ADEAA}"/>
              </a:ext>
            </a:extLst>
          </p:cNvPr>
          <p:cNvSpPr txBox="1"/>
          <p:nvPr/>
        </p:nvSpPr>
        <p:spPr>
          <a:xfrm>
            <a:off x="3504321" y="5005501"/>
            <a:ext cx="720000" cy="61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China Medical Board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A614F3-26F4-8189-55E7-788442840C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91155" y="4156039"/>
            <a:ext cx="1452381" cy="6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63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3BBEF2-051D-DB27-40DD-5AD394EA0D16}"/>
              </a:ext>
            </a:extLst>
          </p:cNvPr>
          <p:cNvSpPr/>
          <p:nvPr/>
        </p:nvSpPr>
        <p:spPr>
          <a:xfrm>
            <a:off x="909845" y="1473217"/>
            <a:ext cx="3334061" cy="50811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GB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issues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0965FD-6BE9-1342-E4EB-096FAF172B3B}"/>
              </a:ext>
            </a:extLst>
          </p:cNvPr>
          <p:cNvSpPr/>
          <p:nvPr/>
        </p:nvSpPr>
        <p:spPr>
          <a:xfrm>
            <a:off x="1073727" y="2382982"/>
            <a:ext cx="2916382" cy="58189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Fertility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AF5D7-E622-CDC6-3284-E517200E91FF}"/>
              </a:ext>
            </a:extLst>
          </p:cNvPr>
          <p:cNvSpPr/>
          <p:nvPr/>
        </p:nvSpPr>
        <p:spPr>
          <a:xfrm>
            <a:off x="8873695" y="3754579"/>
            <a:ext cx="2916382" cy="58189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HRT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348A0F-C47D-1996-75B1-5D6E19584AAF}"/>
              </a:ext>
            </a:extLst>
          </p:cNvPr>
          <p:cNvSpPr/>
          <p:nvPr/>
        </p:nvSpPr>
        <p:spPr>
          <a:xfrm>
            <a:off x="1283501" y="3754579"/>
            <a:ext cx="5235633" cy="64423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Premature Surgical Menopause: implications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CE9B3C-2DFF-6D0B-D7D9-F96EDCADF719}"/>
              </a:ext>
            </a:extLst>
          </p:cNvPr>
          <p:cNvSpPr/>
          <p:nvPr/>
        </p:nvSpPr>
        <p:spPr>
          <a:xfrm>
            <a:off x="5112327" y="2389910"/>
            <a:ext cx="2916382" cy="58189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794D98-804A-C78E-A92A-2A72E7BB08F9}"/>
              </a:ext>
            </a:extLst>
          </p:cNvPr>
          <p:cNvSpPr/>
          <p:nvPr/>
        </p:nvSpPr>
        <p:spPr>
          <a:xfrm>
            <a:off x="8873695" y="2360898"/>
            <a:ext cx="2916382" cy="58189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Gene, Cancer Risk</a:t>
            </a:r>
          </a:p>
        </p:txBody>
      </p:sp>
    </p:spTree>
    <p:extLst>
      <p:ext uri="{BB962C8B-B14F-4D97-AF65-F5344CB8AC3E}">
        <p14:creationId xmlns:p14="http://schemas.microsoft.com/office/powerpoint/2010/main" val="4091182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C6828C5-9C1D-6007-5E2A-92631BCEE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86" y="828884"/>
            <a:ext cx="3018201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>
                <a:latin typeface="Arial Narrow" pitchFamily="34" charset="0"/>
              </a:rPr>
              <a:t>IMPACT ON BC RISK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415791-4F59-31A1-CC43-184CD16197EC}"/>
              </a:ext>
            </a:extLst>
          </p:cNvPr>
          <p:cNvSpPr/>
          <p:nvPr/>
        </p:nvSpPr>
        <p:spPr>
          <a:xfrm>
            <a:off x="3741340" y="569385"/>
            <a:ext cx="8272974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en-US" b="1" dirty="0">
                <a:latin typeface="Arial Narrow" pitchFamily="34" charset="0"/>
                <a:ea typeface="ＭＳ Ｐゴシック" pitchFamily="34" charset="-128"/>
              </a:rPr>
              <a:t>Initially multiple studies: Up to a 50% reduction BC incidence in premenopausal women Recently become controversial: Many Studies showing no benefit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A7AE5D-F076-4B8E-0BC8-BCF2EC36E5DE}"/>
              </a:ext>
            </a:extLst>
          </p:cNvPr>
          <p:cNvSpPr txBox="1"/>
          <p:nvPr/>
        </p:nvSpPr>
        <p:spPr>
          <a:xfrm>
            <a:off x="10057656" y="1713690"/>
            <a:ext cx="1837697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META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956935-66D6-FCC7-472F-51A185810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30" y="1420441"/>
            <a:ext cx="4605758" cy="1131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D21E43-4210-2316-B786-93E8FEC35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66" y="2008762"/>
            <a:ext cx="5679925" cy="1413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880473-8424-D00D-030B-C0FB584A0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664" y="3806804"/>
            <a:ext cx="5755228" cy="1396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74DEED-6A67-3CC4-7B0D-D36D42B7DF76}"/>
              </a:ext>
            </a:extLst>
          </p:cNvPr>
          <p:cNvSpPr txBox="1"/>
          <p:nvPr/>
        </p:nvSpPr>
        <p:spPr>
          <a:xfrm>
            <a:off x="177686" y="2961028"/>
            <a:ext cx="4553511" cy="8617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Reduction of Breast Cancer risk in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BRCA2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-carriers alone </a:t>
            </a:r>
          </a:p>
          <a:p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(RR=0.63, 95%CI:0.41-0.97)</a:t>
            </a:r>
            <a:endParaRPr lang="en-GB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A29626-3E32-BFD2-D60F-3DE844B45331}"/>
              </a:ext>
            </a:extLst>
          </p:cNvPr>
          <p:cNvSpPr txBox="1"/>
          <p:nvPr/>
        </p:nvSpPr>
        <p:spPr>
          <a:xfrm>
            <a:off x="205954" y="4164560"/>
            <a:ext cx="5225862" cy="8617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Reduction Deaths from breast cancer in BC-affected 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BRCA1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carriers </a:t>
            </a:r>
          </a:p>
          <a:p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(RR=0.46, 95%CI:0.30-0.70) </a:t>
            </a:r>
            <a:endParaRPr lang="en-GB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00B66B-9F06-496F-9269-6E98FC193AB2}"/>
              </a:ext>
            </a:extLst>
          </p:cNvPr>
          <p:cNvSpPr txBox="1"/>
          <p:nvPr/>
        </p:nvSpPr>
        <p:spPr>
          <a:xfrm>
            <a:off x="291830" y="5596765"/>
            <a:ext cx="6666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 RRSOs to prevent one breast cancer in 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BRCA2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-carriers </a:t>
            </a: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RRSOs - Prevent one BC-death in 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BRCA1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-&amp;-</a:t>
            </a:r>
            <a:r>
              <a:rPr lang="en-GB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BRCA2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-carriers </a:t>
            </a:r>
          </a:p>
        </p:txBody>
      </p:sp>
    </p:spTree>
    <p:extLst>
      <p:ext uri="{BB962C8B-B14F-4D97-AF65-F5344CB8AC3E}">
        <p14:creationId xmlns:p14="http://schemas.microsoft.com/office/powerpoint/2010/main" val="2713373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652C76E-AA72-49A9-8963-23F33D21F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77" y="894743"/>
            <a:ext cx="376886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000" b="1" dirty="0">
                <a:latin typeface="Arial Narrow" pitchFamily="34" charset="0"/>
              </a:rPr>
              <a:t>HYSTERECTOMY: YES or NO?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DD87D-C437-4559-A566-5EAAF2D14B4E}"/>
              </a:ext>
            </a:extLst>
          </p:cNvPr>
          <p:cNvSpPr txBox="1"/>
          <p:nvPr/>
        </p:nvSpPr>
        <p:spPr>
          <a:xfrm>
            <a:off x="387777" y="1508440"/>
            <a:ext cx="7703106" cy="369332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>
                <a:latin typeface="Arial Narrow" panose="020B0606020202030204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en-GB" sz="1800" dirty="0"/>
              <a:t>OUR VIEW + TRADITIONAL VIEW: NOT ROUTINELY UNLESS OTHER INDICATION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ECE13-0C6A-437D-822D-5282E12C521A}"/>
              </a:ext>
            </a:extLst>
          </p:cNvPr>
          <p:cNvSpPr txBox="1"/>
          <p:nvPr/>
        </p:nvSpPr>
        <p:spPr>
          <a:xfrm>
            <a:off x="453616" y="2268569"/>
            <a:ext cx="2648346" cy="1200329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latin typeface="Arial Narrow" panose="020B0606020202030204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en-GB" sz="1800" dirty="0"/>
              <a:t>PROPONENTS : </a:t>
            </a:r>
          </a:p>
          <a:p>
            <a:r>
              <a:rPr lang="en-GB" sz="1800" dirty="0"/>
              <a:t>Avoids smears </a:t>
            </a:r>
          </a:p>
          <a:p>
            <a:r>
              <a:rPr lang="en-GB" sz="1800" dirty="0" err="1"/>
              <a:t>Estrogen</a:t>
            </a:r>
            <a:r>
              <a:rPr lang="en-GB" sz="1800" dirty="0"/>
              <a:t> alone HRT </a:t>
            </a:r>
          </a:p>
          <a:p>
            <a:r>
              <a:rPr lang="en-GB" sz="1800" dirty="0"/>
              <a:t>In patients on tamoxifen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5176C2-DFC2-4EC0-BDDD-52B443847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287" y="2264271"/>
            <a:ext cx="1307675" cy="13076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62F39F-9962-4804-896F-0E4EBEC37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706" y="2514790"/>
            <a:ext cx="2360512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latin typeface="Arial Narrow" pitchFamily="34" charset="0"/>
              </a:rPr>
              <a:t>Not a Strong enough Clinical Rationale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2DBFE2-880F-490C-934A-92204825237C}"/>
              </a:ext>
            </a:extLst>
          </p:cNvPr>
          <p:cNvSpPr txBox="1"/>
          <p:nvPr/>
        </p:nvSpPr>
        <p:spPr>
          <a:xfrm>
            <a:off x="716751" y="4084017"/>
            <a:ext cx="4345441" cy="369332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>
                <a:latin typeface="Arial Narrow" panose="020B0606020202030204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en-GB" sz="1800" dirty="0"/>
              <a:t>BRCA1 &amp; Serous EC Risk? - Recent studies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ABFF1-A200-4CB4-B7F9-0668A16A04FC}"/>
              </a:ext>
            </a:extLst>
          </p:cNvPr>
          <p:cNvSpPr txBox="1"/>
          <p:nvPr/>
        </p:nvSpPr>
        <p:spPr>
          <a:xfrm>
            <a:off x="183499" y="5060025"/>
            <a:ext cx="2274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err="1">
                <a:latin typeface="Arial Narrow" panose="020B0606020202030204" pitchFamily="34" charset="0"/>
              </a:rPr>
              <a:t>Saule</a:t>
            </a:r>
            <a:r>
              <a:rPr lang="en-GB" sz="1400" b="1" i="1" dirty="0">
                <a:latin typeface="Arial Narrow" panose="020B0606020202030204" pitchFamily="34" charset="0"/>
              </a:rPr>
              <a:t> JNCI 2018</a:t>
            </a:r>
          </a:p>
          <a:p>
            <a:r>
              <a:rPr lang="en-GB" sz="1400" b="1" i="1" dirty="0">
                <a:latin typeface="Arial Narrow" panose="020B0606020202030204" pitchFamily="34" charset="0"/>
              </a:rPr>
              <a:t>Shu, </a:t>
            </a:r>
            <a:r>
              <a:rPr lang="en-GB" sz="1400" b="1" i="1" dirty="0" err="1">
                <a:latin typeface="Arial Narrow" panose="020B0606020202030204" pitchFamily="34" charset="0"/>
              </a:rPr>
              <a:t>Kauff</a:t>
            </a:r>
            <a:r>
              <a:rPr lang="en-GB" sz="1400" b="1" i="1" dirty="0">
                <a:latin typeface="Arial Narrow" panose="020B0606020202030204" pitchFamily="34" charset="0"/>
              </a:rPr>
              <a:t> 2016 Jama Oncol</a:t>
            </a:r>
          </a:p>
          <a:p>
            <a:r>
              <a:rPr lang="en-GB" sz="1400" b="1" i="1" dirty="0" err="1">
                <a:latin typeface="Arial Narrow" panose="020B0606020202030204" pitchFamily="34" charset="0"/>
              </a:rPr>
              <a:t>Laitman</a:t>
            </a:r>
            <a:r>
              <a:rPr lang="en-GB" sz="1400" b="1" i="1" dirty="0">
                <a:latin typeface="Arial Narrow" panose="020B0606020202030204" pitchFamily="34" charset="0"/>
              </a:rPr>
              <a:t> Cancer 2018</a:t>
            </a:r>
          </a:p>
          <a:p>
            <a:r>
              <a:rPr lang="en-GB" sz="1400" b="1" i="1" dirty="0">
                <a:latin typeface="Arial Narrow" panose="020B0606020202030204" pitchFamily="34" charset="0"/>
              </a:rPr>
              <a:t>Kitson 2020 EJC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051B41-E5B8-4C9E-BFD0-8C89FDA25BFD}"/>
              </a:ext>
            </a:extLst>
          </p:cNvPr>
          <p:cNvSpPr txBox="1"/>
          <p:nvPr/>
        </p:nvSpPr>
        <p:spPr>
          <a:xfrm>
            <a:off x="7957558" y="4435068"/>
            <a:ext cx="3507427" cy="923330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latin typeface="Arial Narrow" panose="020B0606020202030204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en-GB" sz="1800" dirty="0"/>
              <a:t>Small number cases 2-5, Wide CI</a:t>
            </a:r>
          </a:p>
          <a:p>
            <a:r>
              <a:rPr lang="en-GB" sz="1800" dirty="0"/>
              <a:t>Only 7% EC</a:t>
            </a:r>
          </a:p>
          <a:p>
            <a:r>
              <a:rPr lang="en-GB" sz="1800" dirty="0"/>
              <a:t>Overall EC risk not increased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F7FFCE-CD09-4C65-A368-CF0F6FFFF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3773" y="4696678"/>
            <a:ext cx="3346189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latin typeface="Arial Narrow" pitchFamily="34" charset="0"/>
              </a:rPr>
              <a:t>Increased Serous EC risk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7B5CA1-47F1-47C6-9C07-EC2477628DF6}"/>
              </a:ext>
            </a:extLst>
          </p:cNvPr>
          <p:cNvSpPr txBox="1"/>
          <p:nvPr/>
        </p:nvSpPr>
        <p:spPr>
          <a:xfrm>
            <a:off x="3101962" y="5608859"/>
            <a:ext cx="3348000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anchor="ctr">
            <a:spAutoFit/>
          </a:bodyPr>
          <a:lstStyle>
            <a:defPPr>
              <a:defRPr lang="nl-BE"/>
            </a:defPPr>
            <a:lvl1pPr>
              <a:defRPr sz="2000" b="1">
                <a:latin typeface="Arial Narrow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GB" dirty="0"/>
              <a:t>No increase in serous EC risk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39AB1-E427-4932-9C3A-5FDF79E93A20}"/>
              </a:ext>
            </a:extLst>
          </p:cNvPr>
          <p:cNvSpPr txBox="1"/>
          <p:nvPr/>
        </p:nvSpPr>
        <p:spPr>
          <a:xfrm>
            <a:off x="7411545" y="5608859"/>
            <a:ext cx="4187911" cy="400110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 b="1">
                <a:latin typeface="Arial Narrow" panose="020B0606020202030204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en-GB" sz="2000" dirty="0"/>
              <a:t>More Corroboratory evidence is needed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63BEF5-A721-5C60-2347-9B1E7EE5F85D}"/>
              </a:ext>
            </a:extLst>
          </p:cNvPr>
          <p:cNvCxnSpPr>
            <a:stCxn id="13" idx="3"/>
            <a:endCxn id="12" idx="1"/>
          </p:cNvCxnSpPr>
          <p:nvPr/>
        </p:nvCxnSpPr>
        <p:spPr>
          <a:xfrm>
            <a:off x="6449962" y="4896733"/>
            <a:ext cx="15075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476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A6B44E-4C9C-E936-EF77-B132698B5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945" y="833627"/>
            <a:ext cx="5776350" cy="1617091"/>
          </a:xfrm>
          <a:prstGeom prst="rect">
            <a:avLst/>
          </a:prstGeom>
        </p:spPr>
      </p:pic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5915A6F3-27D9-1CBE-9EBD-51D04BA88A46}"/>
              </a:ext>
            </a:extLst>
          </p:cNvPr>
          <p:cNvSpPr/>
          <p:nvPr/>
        </p:nvSpPr>
        <p:spPr>
          <a:xfrm>
            <a:off x="500395" y="1403151"/>
            <a:ext cx="3142752" cy="478041"/>
          </a:xfrm>
          <a:prstGeom prst="round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Source Sans Pro" panose="020B0503030403020204" pitchFamily="34" charset="0"/>
              </a:rPr>
              <a:t>CSG-specific strategies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87360A-16CB-AEFA-F4F3-2B4D40D01194}"/>
              </a:ext>
            </a:extLst>
          </p:cNvPr>
          <p:cNvSpPr/>
          <p:nvPr/>
        </p:nvSpPr>
        <p:spPr>
          <a:xfrm>
            <a:off x="3472082" y="3380545"/>
            <a:ext cx="5930101" cy="227133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GB" b="1" dirty="0"/>
          </a:p>
          <a:p>
            <a:pPr>
              <a:lnSpc>
                <a:spcPct val="150000"/>
              </a:lnSpc>
            </a:pPr>
            <a:r>
              <a:rPr lang="en-GB" b="1" dirty="0"/>
              <a:t>BRCA1: 			RRSO @35 ; RRM @30</a:t>
            </a:r>
          </a:p>
          <a:p>
            <a:pPr>
              <a:lnSpc>
                <a:spcPct val="150000"/>
              </a:lnSpc>
            </a:pPr>
            <a:r>
              <a:rPr lang="en-GB" b="1" dirty="0"/>
              <a:t>BRCA2: 			RRSO @35-40 ; RRM @30</a:t>
            </a:r>
          </a:p>
          <a:p>
            <a:pPr>
              <a:lnSpc>
                <a:spcPct val="150000"/>
              </a:lnSpc>
            </a:pPr>
            <a:r>
              <a:rPr lang="en-GB" b="1" dirty="0"/>
              <a:t>PALB2: 			RRSO @45 ; RRM @40</a:t>
            </a:r>
          </a:p>
          <a:p>
            <a:pPr>
              <a:lnSpc>
                <a:spcPct val="150000"/>
              </a:lnSpc>
            </a:pPr>
            <a:r>
              <a:rPr lang="en-GB" b="1" dirty="0"/>
              <a:t>RAD51C/RAD51D: 		RRSO @45</a:t>
            </a:r>
          </a:p>
          <a:p>
            <a:pPr>
              <a:lnSpc>
                <a:spcPct val="150000"/>
              </a:lnSpc>
            </a:pPr>
            <a:r>
              <a:rPr lang="en-GB" b="1" dirty="0"/>
              <a:t>BRIP1: 			RRSO @45</a:t>
            </a:r>
          </a:p>
          <a:p>
            <a:pPr>
              <a:lnSpc>
                <a:spcPct val="150000"/>
              </a:lnSpc>
            </a:pP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DF56BD-87CE-E972-5C2F-68A9D4F25638}"/>
              </a:ext>
            </a:extLst>
          </p:cNvPr>
          <p:cNvSpPr txBox="1"/>
          <p:nvPr/>
        </p:nvSpPr>
        <p:spPr>
          <a:xfrm>
            <a:off x="946605" y="1989053"/>
            <a:ext cx="2250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Screening</a:t>
            </a:r>
          </a:p>
          <a:p>
            <a:r>
              <a:rPr lang="en-GB" b="1" dirty="0"/>
              <a:t>Surgery</a:t>
            </a:r>
          </a:p>
          <a:p>
            <a:r>
              <a:rPr lang="en-GB" b="1" dirty="0"/>
              <a:t>Medical prevention</a:t>
            </a:r>
          </a:p>
        </p:txBody>
      </p:sp>
    </p:spTree>
    <p:extLst>
      <p:ext uri="{BB962C8B-B14F-4D97-AF65-F5344CB8AC3E}">
        <p14:creationId xmlns:p14="http://schemas.microsoft.com/office/powerpoint/2010/main" val="2529348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1">
            <a:extLst>
              <a:ext uri="{FF2B5EF4-FFF2-40B4-BE49-F238E27FC236}">
                <a16:creationId xmlns:a16="http://schemas.microsoft.com/office/drawing/2014/main" id="{1499CC67-3025-2A9F-C312-984D47B285AD}"/>
              </a:ext>
            </a:extLst>
          </p:cNvPr>
          <p:cNvSpPr txBox="1">
            <a:spLocks/>
          </p:cNvSpPr>
          <p:nvPr/>
        </p:nvSpPr>
        <p:spPr>
          <a:xfrm>
            <a:off x="538576" y="1025899"/>
            <a:ext cx="10727985" cy="5617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1800" dirty="0"/>
              <a:t>Population impact of risk-reducing surgery for preventing cancer (per 1,000 pathogenic variant carriers)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43E98D4-A43E-0937-C413-7BBEF45232A1}"/>
              </a:ext>
            </a:extLst>
          </p:cNvPr>
          <p:cNvGraphicFramePr>
            <a:graphicFrameLocks noGrp="1"/>
          </p:cNvGraphicFramePr>
          <p:nvPr/>
        </p:nvGraphicFramePr>
        <p:xfrm>
          <a:off x="613821" y="1727793"/>
          <a:ext cx="10375878" cy="4465265"/>
        </p:xfrm>
        <a:graphic>
          <a:graphicData uri="http://schemas.openxmlformats.org/drawingml/2006/table">
            <a:tbl>
              <a:tblPr/>
              <a:tblGrid>
                <a:gridCol w="4660330">
                  <a:extLst>
                    <a:ext uri="{9D8B030D-6E8A-4147-A177-3AD203B41FA5}">
                      <a16:colId xmlns:a16="http://schemas.microsoft.com/office/drawing/2014/main" val="958773605"/>
                    </a:ext>
                  </a:extLst>
                </a:gridCol>
                <a:gridCol w="682752">
                  <a:extLst>
                    <a:ext uri="{9D8B030D-6E8A-4147-A177-3AD203B41FA5}">
                      <a16:colId xmlns:a16="http://schemas.microsoft.com/office/drawing/2014/main" val="206466854"/>
                    </a:ext>
                  </a:extLst>
                </a:gridCol>
                <a:gridCol w="682752">
                  <a:extLst>
                    <a:ext uri="{9D8B030D-6E8A-4147-A177-3AD203B41FA5}">
                      <a16:colId xmlns:a16="http://schemas.microsoft.com/office/drawing/2014/main" val="739933256"/>
                    </a:ext>
                  </a:extLst>
                </a:gridCol>
                <a:gridCol w="682752">
                  <a:extLst>
                    <a:ext uri="{9D8B030D-6E8A-4147-A177-3AD203B41FA5}">
                      <a16:colId xmlns:a16="http://schemas.microsoft.com/office/drawing/2014/main" val="3806722252"/>
                    </a:ext>
                  </a:extLst>
                </a:gridCol>
                <a:gridCol w="682752">
                  <a:extLst>
                    <a:ext uri="{9D8B030D-6E8A-4147-A177-3AD203B41FA5}">
                      <a16:colId xmlns:a16="http://schemas.microsoft.com/office/drawing/2014/main" val="255457636"/>
                    </a:ext>
                  </a:extLst>
                </a:gridCol>
                <a:gridCol w="746135">
                  <a:extLst>
                    <a:ext uri="{9D8B030D-6E8A-4147-A177-3AD203B41FA5}">
                      <a16:colId xmlns:a16="http://schemas.microsoft.com/office/drawing/2014/main" val="1948296942"/>
                    </a:ext>
                  </a:extLst>
                </a:gridCol>
                <a:gridCol w="746135">
                  <a:extLst>
                    <a:ext uri="{9D8B030D-6E8A-4147-A177-3AD203B41FA5}">
                      <a16:colId xmlns:a16="http://schemas.microsoft.com/office/drawing/2014/main" val="25186537"/>
                    </a:ext>
                  </a:extLst>
                </a:gridCol>
                <a:gridCol w="746135">
                  <a:extLst>
                    <a:ext uri="{9D8B030D-6E8A-4147-A177-3AD203B41FA5}">
                      <a16:colId xmlns:a16="http://schemas.microsoft.com/office/drawing/2014/main" val="2890260385"/>
                    </a:ext>
                  </a:extLst>
                </a:gridCol>
                <a:gridCol w="746135">
                  <a:extLst>
                    <a:ext uri="{9D8B030D-6E8A-4147-A177-3AD203B41FA5}">
                      <a16:colId xmlns:a16="http://schemas.microsoft.com/office/drawing/2014/main" val="4170790828"/>
                    </a:ext>
                  </a:extLst>
                </a:gridCol>
              </a:tblGrid>
              <a:tr h="16805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Strategy</a:t>
                      </a:r>
                    </a:p>
                  </a:txBody>
                  <a:tcPr marL="4265" marR="4265" marT="42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BC cases</a:t>
                      </a:r>
                    </a:p>
                  </a:txBody>
                  <a:tcPr marL="4265" marR="4265" marT="42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BC deaths</a:t>
                      </a:r>
                    </a:p>
                  </a:txBody>
                  <a:tcPr marL="4265" marR="4265" marT="42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OC cases</a:t>
                      </a:r>
                    </a:p>
                  </a:txBody>
                  <a:tcPr marL="4265" marR="4265" marT="42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OC deaths</a:t>
                      </a:r>
                    </a:p>
                  </a:txBody>
                  <a:tcPr marL="4265" marR="4265" marT="42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BC cases prevented</a:t>
                      </a:r>
                    </a:p>
                  </a:txBody>
                  <a:tcPr marL="4265" marR="4265" marT="42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BC deaths prevented</a:t>
                      </a:r>
                    </a:p>
                  </a:txBody>
                  <a:tcPr marL="4265" marR="4265" marT="42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OC cases prevented</a:t>
                      </a:r>
                    </a:p>
                  </a:txBody>
                  <a:tcPr marL="4265" marR="4265" marT="42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OC deaths prevented</a:t>
                      </a:r>
                    </a:p>
                  </a:txBody>
                  <a:tcPr marL="4265" marR="4265" marT="426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293227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1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BRCA1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853861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High-risk BC surveillance and tamoxifen from age 30*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601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63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412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253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204496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RRM at age 30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83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11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423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260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-518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-52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11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6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009956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RRSO at age 35 with high-risk BC surveillance and tamoxifen from age 30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710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56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24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7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108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-7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-388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-246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5725957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RRM at age 30 with RRSO at age 35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65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7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25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8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-536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-56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-387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-246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295274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1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BRCA2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i="1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i="1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500957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High-risk BC surveillance and tamoxifen from age 30*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630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74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171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106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293273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RRSO at age 35 with high-risk BC surveillance and tamoxifen from age 30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549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33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7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2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-80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-41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-164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-103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03542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RRM at age 30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91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15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174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107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-539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-59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3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2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348228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RRM at age 30 with RRSO at age 35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65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5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7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2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-565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-69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-163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-103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7089572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1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PLAB2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282565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High-risk BC surveillance and tamoxifen from age 30*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481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109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46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30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697459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RRM at age 40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77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18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47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30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-404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-91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153574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RRSO at age 45 with high-risk BC surveillance and tamoxifen from age 30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402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40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4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2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-79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-69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-42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-28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992592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RRM at age 40 with RRSO at age 45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59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7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4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1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-422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-102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-42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-28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0853932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1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RAD51C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167130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Moderate-risk BC surveillance and tamoxifen from age 40*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188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53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108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66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609167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RRSO at age 45 with moderate-risk BC surveillance and tamoxifen from age 40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238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48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6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2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50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-6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-102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 dirty="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-64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3783271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1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RAD51D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1" i="1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512974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Moderate-risk BC surveillance and tamoxifen from age 40*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174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48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124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kern="1200">
                          <a:solidFill>
                            <a:schemeClr val="tx1"/>
                          </a:solidFill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+mj-cs"/>
                        </a:rPr>
                        <a:t>78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kern="1200" dirty="0">
                        <a:solidFill>
                          <a:schemeClr val="tx1"/>
                        </a:solidFill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+mj-cs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240554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RRSO at age 45 with moderate-risk BC surveillance and tamoxifen from age 40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-118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-76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698921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BRIP1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7116980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surgery*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0926035"/>
                  </a:ext>
                </a:extLst>
              </a:tr>
              <a:tr h="90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RRSO at age 45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-55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</a:t>
                      </a:r>
                    </a:p>
                  </a:txBody>
                  <a:tcPr marL="4265" marR="4265" marT="42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699796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F624CA3C-F635-0AC1-0211-740C8553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21" y="786015"/>
            <a:ext cx="7079448" cy="374570"/>
          </a:xfrm>
        </p:spPr>
        <p:txBody>
          <a:bodyPr>
            <a:normAutofit/>
          </a:bodyPr>
          <a:lstStyle/>
          <a:p>
            <a:r>
              <a:rPr lang="en-US" sz="2000" b="1" dirty="0"/>
              <a:t>Base case</a:t>
            </a:r>
            <a:endParaRPr lang="en-GB" sz="2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D8B5E4-7ADA-8DF7-12B8-B4088B61A5CA}"/>
              </a:ext>
            </a:extLst>
          </p:cNvPr>
          <p:cNvSpPr/>
          <p:nvPr/>
        </p:nvSpPr>
        <p:spPr>
          <a:xfrm>
            <a:off x="9846453" y="2246638"/>
            <a:ext cx="593452" cy="40148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520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C19841-53B2-CBA4-71FF-21C17E21B029}"/>
              </a:ext>
            </a:extLst>
          </p:cNvPr>
          <p:cNvGrpSpPr/>
          <p:nvPr/>
        </p:nvGrpSpPr>
        <p:grpSpPr>
          <a:xfrm>
            <a:off x="2673090" y="1297805"/>
            <a:ext cx="6593396" cy="4224308"/>
            <a:chOff x="2626166" y="1318440"/>
            <a:chExt cx="6427731" cy="403120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4F7DB11-A4CE-C4DF-6D09-0FEE7895DCF5}"/>
                </a:ext>
              </a:extLst>
            </p:cNvPr>
            <p:cNvSpPr/>
            <p:nvPr/>
          </p:nvSpPr>
          <p:spPr>
            <a:xfrm>
              <a:off x="4682745" y="2415007"/>
              <a:ext cx="2160985" cy="1079897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40" tIns="45720" rIns="91440" bIns="4572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GB" b="1">
                  <a:solidFill>
                    <a:srgbClr val="000000"/>
                  </a:solidFill>
                  <a:latin typeface="Cambria"/>
                  <a:ea typeface="Cambria"/>
                  <a:cs typeface="Arial"/>
                </a:rPr>
                <a:t>Surgical Menopause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8B0E0E-CC77-A9BB-B744-DE0A93174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27" y="1318440"/>
              <a:ext cx="1556147" cy="603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B65C56-3CEF-8766-1ABF-12ADB2DED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9738" y="1803025"/>
              <a:ext cx="1166813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93A608-BA16-B175-4C20-1F80EF968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2354" y="3381792"/>
              <a:ext cx="1223963" cy="83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C1DA00-7A4A-79C0-E866-C276E0F37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25" y="3922339"/>
              <a:ext cx="1320404" cy="878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AD16C9-1F27-D8A9-6875-B06605733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4883" y="3388936"/>
              <a:ext cx="1678781" cy="1033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5255071-5B08-E66D-F898-D35E1FE0F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5407" y="1662531"/>
              <a:ext cx="1444229" cy="1045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D36A9E51-3F07-2875-6D22-2A863CFBD9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6166" y="4997200"/>
              <a:ext cx="6427731" cy="35244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b="1" dirty="0">
                  <a:latin typeface="Cambria"/>
                  <a:ea typeface="Cambria"/>
                </a:rPr>
                <a:t>HRT Until Age 51, Unless Any Contraindications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8A2CBEE-4BF7-69A1-FECF-078FE813619B}"/>
                </a:ext>
              </a:extLst>
            </p:cNvPr>
            <p:cNvCxnSpPr/>
            <p:nvPr/>
          </p:nvCxnSpPr>
          <p:spPr>
            <a:xfrm flipV="1">
              <a:off x="5840032" y="2023291"/>
              <a:ext cx="0" cy="2940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FFF5742-2380-A1FA-C3B0-1F521B434975}"/>
                </a:ext>
              </a:extLst>
            </p:cNvPr>
            <p:cNvCxnSpPr/>
            <p:nvPr/>
          </p:nvCxnSpPr>
          <p:spPr>
            <a:xfrm flipV="1">
              <a:off x="6843730" y="2415007"/>
              <a:ext cx="348853" cy="1785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ACDC27F-0125-A4BA-3044-5B5A20B9815B}"/>
                </a:ext>
              </a:extLst>
            </p:cNvPr>
            <p:cNvCxnSpPr/>
            <p:nvPr/>
          </p:nvCxnSpPr>
          <p:spPr>
            <a:xfrm>
              <a:off x="6598460" y="3388938"/>
              <a:ext cx="485775" cy="3702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2788054-844D-0496-02E6-F4DDD9B80F4A}"/>
                </a:ext>
              </a:extLst>
            </p:cNvPr>
            <p:cNvCxnSpPr>
              <a:cxnSpLocks/>
            </p:cNvCxnSpPr>
            <p:nvPr/>
          </p:nvCxnSpPr>
          <p:spPr>
            <a:xfrm>
              <a:off x="5840032" y="3597298"/>
              <a:ext cx="0" cy="325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5118ED6-D4ED-678E-C21F-2B21DA92988E}"/>
                </a:ext>
              </a:extLst>
            </p:cNvPr>
            <p:cNvCxnSpPr/>
            <p:nvPr/>
          </p:nvCxnSpPr>
          <p:spPr>
            <a:xfrm flipH="1">
              <a:off x="4492244" y="3381794"/>
              <a:ext cx="323850" cy="3238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D94ACC8-A858-48FB-4A5F-09082C155655}"/>
                </a:ext>
              </a:extLst>
            </p:cNvPr>
            <p:cNvCxnSpPr/>
            <p:nvPr/>
          </p:nvCxnSpPr>
          <p:spPr>
            <a:xfrm flipH="1" flipV="1">
              <a:off x="4413663" y="2415007"/>
              <a:ext cx="348854" cy="1785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9A3D5E8-9E08-1BD2-EB96-7AD2C6916F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5751" y="5795991"/>
            <a:ext cx="4619048" cy="84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AA5A8C-3BAE-6CD2-048B-300AEA6DB6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8650" y="5794984"/>
            <a:ext cx="3043810" cy="8647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8FA29B6-6111-8C5E-FD93-8DDCDC3A1116}"/>
              </a:ext>
            </a:extLst>
          </p:cNvPr>
          <p:cNvSpPr txBox="1"/>
          <p:nvPr/>
        </p:nvSpPr>
        <p:spPr>
          <a:xfrm>
            <a:off x="10102954" y="6421756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2E630C-32E2-0672-C80E-E6C8ADA9FE3E}"/>
              </a:ext>
            </a:extLst>
          </p:cNvPr>
          <p:cNvSpPr txBox="1"/>
          <p:nvPr/>
        </p:nvSpPr>
        <p:spPr>
          <a:xfrm>
            <a:off x="8862138" y="1922387"/>
            <a:ext cx="260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Neurocognitive problems:</a:t>
            </a:r>
          </a:p>
          <a:p>
            <a:r>
              <a:rPr lang="en-GB" sz="1600" b="1" dirty="0" err="1"/>
              <a:t>Parkinsons</a:t>
            </a:r>
            <a:r>
              <a:rPr lang="en-GB" sz="1600" b="1" dirty="0"/>
              <a:t>, Dementia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1B8C95-2CAB-92B1-33B8-D5D48BAB9C6A}"/>
              </a:ext>
            </a:extLst>
          </p:cNvPr>
          <p:cNvSpPr txBox="1"/>
          <p:nvPr/>
        </p:nvSpPr>
        <p:spPr>
          <a:xfrm>
            <a:off x="8867839" y="3723186"/>
            <a:ext cx="1606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Osteoporosis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75F609-32DB-F233-61BA-59B5B3E7E954}"/>
              </a:ext>
            </a:extLst>
          </p:cNvPr>
          <p:cNvSpPr txBox="1"/>
          <p:nvPr/>
        </p:nvSpPr>
        <p:spPr>
          <a:xfrm>
            <a:off x="1863342" y="3834637"/>
            <a:ext cx="729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VMS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CAA008-7641-F742-11E5-C72A38902F25}"/>
              </a:ext>
            </a:extLst>
          </p:cNvPr>
          <p:cNvSpPr txBox="1"/>
          <p:nvPr/>
        </p:nvSpPr>
        <p:spPr>
          <a:xfrm>
            <a:off x="1382437" y="1933210"/>
            <a:ext cx="1606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Sexual </a:t>
            </a:r>
            <a:r>
              <a:rPr lang="en-GB" sz="1600" b="1" dirty="0" err="1"/>
              <a:t>DysFn</a:t>
            </a:r>
            <a:endParaRPr lang="en-GB" sz="16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33BB08-B908-3C92-F175-75A636119034}"/>
              </a:ext>
            </a:extLst>
          </p:cNvPr>
          <p:cNvSpPr txBox="1"/>
          <p:nvPr/>
        </p:nvSpPr>
        <p:spPr>
          <a:xfrm>
            <a:off x="4545441" y="713030"/>
            <a:ext cx="4406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Inc CV risk </a:t>
            </a:r>
          </a:p>
          <a:p>
            <a:r>
              <a:rPr lang="en-GB" sz="1600" b="1" dirty="0"/>
              <a:t>CV mortality: NNH 1:33 without HRT </a:t>
            </a:r>
          </a:p>
        </p:txBody>
      </p:sp>
    </p:spTree>
    <p:extLst>
      <p:ext uri="{BB962C8B-B14F-4D97-AF65-F5344CB8AC3E}">
        <p14:creationId xmlns:p14="http://schemas.microsoft.com/office/powerpoint/2010/main" val="3181141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99" y="2754831"/>
            <a:ext cx="1136411" cy="106093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142"/>
          <a:stretch/>
        </p:blipFill>
        <p:spPr>
          <a:xfrm>
            <a:off x="10308528" y="2675556"/>
            <a:ext cx="1451054" cy="1219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1054" y="3047597"/>
            <a:ext cx="3999503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89% premenopausal vs 95% postmenopausal Satisfaction with RRSO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0234" y="3051866"/>
            <a:ext cx="4258617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9.4% premenopausal vs 1% postmenopausal Regretted RRSO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71" y="864607"/>
            <a:ext cx="1477620" cy="17823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666" y="1123627"/>
            <a:ext cx="5442863" cy="12172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446" y="751958"/>
            <a:ext cx="2700000" cy="2971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36976" y="755634"/>
            <a:ext cx="661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i="1" dirty="0"/>
              <a:t>2020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4140255" y="2320819"/>
            <a:ext cx="17128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/>
              <a:t>683 BRCA women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40255" y="863388"/>
            <a:ext cx="1008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b="1" dirty="0"/>
              <a:t>Manchester</a:t>
            </a:r>
          </a:p>
          <a:p>
            <a:r>
              <a:rPr lang="en-GB" sz="1200" b="1" dirty="0" err="1"/>
              <a:t>Barts</a:t>
            </a:r>
            <a:endParaRPr lang="en-GB" sz="1200" b="1" dirty="0"/>
          </a:p>
          <a:p>
            <a:r>
              <a:rPr lang="en-GB" sz="1200" b="1" dirty="0"/>
              <a:t>UCLH</a:t>
            </a:r>
          </a:p>
          <a:p>
            <a:r>
              <a:rPr lang="en-GB" sz="1200" b="1" dirty="0"/>
              <a:t>Guys</a:t>
            </a:r>
          </a:p>
          <a:p>
            <a:r>
              <a:rPr lang="en-GB" sz="1200" b="1" dirty="0"/>
              <a:t>Cambridge</a:t>
            </a:r>
          </a:p>
          <a:p>
            <a:r>
              <a:rPr lang="en-GB" sz="1200" b="1" dirty="0"/>
              <a:t>Dundee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873CEC-194F-0F61-2A37-9D49A955B604}"/>
              </a:ext>
            </a:extLst>
          </p:cNvPr>
          <p:cNvSpPr txBox="1"/>
          <p:nvPr/>
        </p:nvSpPr>
        <p:spPr>
          <a:xfrm>
            <a:off x="1311610" y="1106480"/>
            <a:ext cx="117508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RRESDO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291C71-E418-4908-C69A-4BCFD9279DE5}"/>
              </a:ext>
            </a:extLst>
          </p:cNvPr>
          <p:cNvSpPr txBox="1"/>
          <p:nvPr/>
        </p:nvSpPr>
        <p:spPr>
          <a:xfrm>
            <a:off x="3736651" y="4517172"/>
            <a:ext cx="7019590" cy="17113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RRESDO high acceptability - 69%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38% RRSO women would have opted for RRESDO in retrospect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Concerned about sexual-dysfunction- RRESDO TWICE AS acceptable 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Women who prioritise greater reduction in OC risk: prefer RRSO</a:t>
            </a:r>
          </a:p>
        </p:txBody>
      </p:sp>
    </p:spTree>
    <p:extLst>
      <p:ext uri="{BB962C8B-B14F-4D97-AF65-F5344CB8AC3E}">
        <p14:creationId xmlns:p14="http://schemas.microsoft.com/office/powerpoint/2010/main" val="1567556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A12AF-5548-F870-DE59-CFB4E5ED4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urple circle with white text&#10;&#10;Description automatically generated">
            <a:extLst>
              <a:ext uri="{FF2B5EF4-FFF2-40B4-BE49-F238E27FC236}">
                <a16:creationId xmlns:a16="http://schemas.microsoft.com/office/drawing/2014/main" id="{2266F3F7-9FC7-FBA9-953E-9F5588F97A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9" b="36129"/>
          <a:stretch/>
        </p:blipFill>
        <p:spPr>
          <a:xfrm>
            <a:off x="315465" y="812824"/>
            <a:ext cx="3873320" cy="16124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59EFC4-3A65-CF3F-B5CF-67C10524D99C}"/>
              </a:ext>
            </a:extLst>
          </p:cNvPr>
          <p:cNvSpPr/>
          <p:nvPr/>
        </p:nvSpPr>
        <p:spPr>
          <a:xfrm>
            <a:off x="4925180" y="2389209"/>
            <a:ext cx="900000" cy="32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134730-52AF-6454-E1C7-2DCED79FE86E}"/>
              </a:ext>
            </a:extLst>
          </p:cNvPr>
          <p:cNvSpPr/>
          <p:nvPr/>
        </p:nvSpPr>
        <p:spPr>
          <a:xfrm>
            <a:off x="4929331" y="954352"/>
            <a:ext cx="1322310" cy="703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cs typeface="Arial"/>
              </a:rPr>
              <a:t>2 step – tubes and then ovaries</a:t>
            </a:r>
            <a:endParaRPr lang="en-GB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CB4CB3-4D5F-1143-D42A-A64132862011}"/>
              </a:ext>
            </a:extLst>
          </p:cNvPr>
          <p:cNvSpPr/>
          <p:nvPr/>
        </p:nvSpPr>
        <p:spPr>
          <a:xfrm>
            <a:off x="4929332" y="1721273"/>
            <a:ext cx="1322309" cy="5746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cs typeface="Arial" panose="020B0604020202020204" pitchFamily="34" charset="0"/>
              </a:rPr>
              <a:t>Tubes &amp; ovaries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07B1F5-FE2C-966D-82C5-1F9CE5BD37A8}"/>
              </a:ext>
            </a:extLst>
          </p:cNvPr>
          <p:cNvCxnSpPr>
            <a:cxnSpLocks/>
          </p:cNvCxnSpPr>
          <p:nvPr/>
        </p:nvCxnSpPr>
        <p:spPr>
          <a:xfrm flipV="1">
            <a:off x="4376471" y="1403197"/>
            <a:ext cx="495110" cy="5186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CD254A3-B97E-A064-EEED-3D34B02363EE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4366349" y="1919402"/>
            <a:ext cx="562983" cy="891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C54477-31E2-6D36-77F4-F8CCE9563492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4363206" y="1924865"/>
            <a:ext cx="561974" cy="6263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1BDF197-7A3B-AA13-9AC3-6461C2C3E903}"/>
              </a:ext>
            </a:extLst>
          </p:cNvPr>
          <p:cNvSpPr txBox="1"/>
          <p:nvPr/>
        </p:nvSpPr>
        <p:spPr>
          <a:xfrm>
            <a:off x="360802" y="2914210"/>
            <a:ext cx="3713641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cs typeface="Arial" panose="020B0604020202020204" pitchFamily="34" charset="0"/>
              </a:rPr>
              <a:t>Multicentre Prospective Study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00E493-821E-FF73-C0DF-129B29BE4EB7}"/>
              </a:ext>
            </a:extLst>
          </p:cNvPr>
          <p:cNvSpPr/>
          <p:nvPr/>
        </p:nvSpPr>
        <p:spPr>
          <a:xfrm>
            <a:off x="315465" y="2505598"/>
            <a:ext cx="13992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cs typeface="Arial" panose="020B0604020202020204" pitchFamily="34" charset="0"/>
              </a:rPr>
              <a:t>N = 1250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228E90-1810-F955-C507-1450D529A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020" y="3274709"/>
            <a:ext cx="2927724" cy="3228975"/>
          </a:xfrm>
          <a:prstGeom prst="rect">
            <a:avLst/>
          </a:prstGeom>
        </p:spPr>
      </p:pic>
      <p:pic>
        <p:nvPicPr>
          <p:cNvPr id="24" name="Picture 1">
            <a:extLst>
              <a:ext uri="{FF2B5EF4-FFF2-40B4-BE49-F238E27FC236}">
                <a16:creationId xmlns:a16="http://schemas.microsoft.com/office/drawing/2014/main" id="{A8D61180-DC13-0A0B-E3D0-BD6782A67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87" y="754532"/>
            <a:ext cx="4582857" cy="240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FB833F-5626-2445-F91C-DCB28A3BCB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4" t="27590" r="35039" b="45798"/>
          <a:stretch/>
        </p:blipFill>
        <p:spPr>
          <a:xfrm>
            <a:off x="642857" y="3380406"/>
            <a:ext cx="6372708" cy="160503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A894AB5-9523-F02C-4BD3-FB7E41AC17E5}"/>
              </a:ext>
            </a:extLst>
          </p:cNvPr>
          <p:cNvSpPr/>
          <p:nvPr/>
        </p:nvSpPr>
        <p:spPr>
          <a:xfrm>
            <a:off x="743110" y="5024367"/>
            <a:ext cx="1987889" cy="692497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GB" altLang="en-US" sz="1350">
                <a:solidFill>
                  <a:prstClr val="black"/>
                </a:solidFill>
                <a:latin typeface="Cambria"/>
                <a:ea typeface="Cambria"/>
                <a:cs typeface="Arial"/>
              </a:rPr>
              <a:t>Risk reducing</a:t>
            </a:r>
          </a:p>
          <a:p>
            <a:pPr algn="ctr" defTabSz="685800">
              <a:defRPr/>
            </a:pPr>
            <a:r>
              <a:rPr lang="en-GB" altLang="en-US" sz="1350" err="1">
                <a:solidFill>
                  <a:prstClr val="black"/>
                </a:solidFill>
                <a:latin typeface="Cambria"/>
                <a:ea typeface="Cambria"/>
                <a:cs typeface="Arial"/>
              </a:rPr>
              <a:t>salpingo</a:t>
            </a:r>
            <a:r>
              <a:rPr lang="en-GB" altLang="en-US" sz="1350">
                <a:solidFill>
                  <a:prstClr val="black"/>
                </a:solidFill>
                <a:latin typeface="Cambria"/>
                <a:ea typeface="Cambria"/>
                <a:cs typeface="Arial"/>
              </a:rPr>
              <a:t>-oophorectomy</a:t>
            </a:r>
          </a:p>
          <a:p>
            <a:pPr algn="ctr" defTabSz="685800">
              <a:defRPr/>
            </a:pPr>
            <a:r>
              <a:rPr lang="en-GB" altLang="en-US" sz="1350">
                <a:solidFill>
                  <a:prstClr val="black"/>
                </a:solidFill>
                <a:latin typeface="Cambria"/>
                <a:ea typeface="Cambria"/>
                <a:cs typeface="Arial"/>
              </a:rPr>
              <a:t>(</a:t>
            </a:r>
            <a:r>
              <a:rPr lang="en-GB" altLang="en-US" sz="1350" b="1">
                <a:solidFill>
                  <a:prstClr val="black"/>
                </a:solidFill>
                <a:latin typeface="Cambria"/>
                <a:ea typeface="Cambria"/>
                <a:cs typeface="Arial"/>
              </a:rPr>
              <a:t>RRSO</a:t>
            </a:r>
            <a:r>
              <a:rPr lang="en-GB" altLang="en-US" sz="1350">
                <a:solidFill>
                  <a:prstClr val="black"/>
                </a:solidFill>
                <a:latin typeface="Cambria"/>
                <a:ea typeface="Cambria"/>
                <a:cs typeface="Arial"/>
              </a:rPr>
              <a:t>)</a:t>
            </a:r>
            <a:endParaRPr lang="en-US" sz="1350">
              <a:solidFill>
                <a:prstClr val="black"/>
              </a:solidFill>
              <a:latin typeface="Cambria"/>
              <a:ea typeface="Cambria"/>
              <a:cs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A9FB83-22DB-A1B9-DA81-C8401B748621}"/>
              </a:ext>
            </a:extLst>
          </p:cNvPr>
          <p:cNvSpPr/>
          <p:nvPr/>
        </p:nvSpPr>
        <p:spPr>
          <a:xfrm>
            <a:off x="2730999" y="5024367"/>
            <a:ext cx="2196424" cy="900246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GB" altLang="en-US" sz="1350">
                <a:solidFill>
                  <a:prstClr val="black"/>
                </a:solidFill>
                <a:latin typeface="Cambria"/>
                <a:ea typeface="Cambria"/>
                <a:cs typeface="Arial"/>
              </a:rPr>
              <a:t>Risk reducing early salpingectomy followed by delayed oophorectomy (</a:t>
            </a:r>
            <a:r>
              <a:rPr lang="en-GB" altLang="en-US" sz="1350" b="1">
                <a:solidFill>
                  <a:prstClr val="black"/>
                </a:solidFill>
                <a:latin typeface="Cambria"/>
                <a:ea typeface="Cambria"/>
                <a:cs typeface="Arial"/>
              </a:rPr>
              <a:t>RRESDO</a:t>
            </a:r>
            <a:r>
              <a:rPr lang="en-GB" altLang="en-US" sz="1350">
                <a:solidFill>
                  <a:prstClr val="black"/>
                </a:solidFill>
                <a:latin typeface="Cambria"/>
                <a:ea typeface="Cambria"/>
                <a:cs typeface="Arial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891327-F52A-1B84-BBE8-32D47E13C359}"/>
              </a:ext>
            </a:extLst>
          </p:cNvPr>
          <p:cNvSpPr/>
          <p:nvPr/>
        </p:nvSpPr>
        <p:spPr>
          <a:xfrm>
            <a:off x="4927423" y="5040855"/>
            <a:ext cx="2088143" cy="484748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GB" altLang="en-US" sz="1350">
                <a:solidFill>
                  <a:prstClr val="black"/>
                </a:solidFill>
                <a:latin typeface="Cambria"/>
                <a:ea typeface="Cambria"/>
                <a:cs typeface="Arial"/>
              </a:rPr>
              <a:t>No surgery </a:t>
            </a:r>
            <a:endParaRPr lang="en-GB" altLang="en-US" sz="1350">
              <a:solidFill>
                <a:prstClr val="black"/>
              </a:solidFill>
              <a:latin typeface="Cambria"/>
              <a:ea typeface="Cambria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GB" altLang="en-US" sz="1350">
                <a:solidFill>
                  <a:prstClr val="black"/>
                </a:solidFill>
                <a:latin typeface="Cambria"/>
                <a:ea typeface="Cambria"/>
                <a:cs typeface="Arial"/>
              </a:rPr>
              <a:t>(</a:t>
            </a:r>
            <a:r>
              <a:rPr lang="en-GB" altLang="en-US" sz="1350" b="1">
                <a:solidFill>
                  <a:prstClr val="black"/>
                </a:solidFill>
                <a:latin typeface="Cambria"/>
                <a:ea typeface="Cambria"/>
                <a:cs typeface="Arial"/>
              </a:rPr>
              <a:t>Control</a:t>
            </a:r>
            <a:r>
              <a:rPr lang="en-GB" altLang="en-US" sz="1350">
                <a:solidFill>
                  <a:prstClr val="black"/>
                </a:solidFill>
                <a:latin typeface="Cambria"/>
                <a:ea typeface="Cambria"/>
                <a:cs typeface="Arial"/>
              </a:rPr>
              <a:t>) </a:t>
            </a:r>
            <a:endParaRPr lang="en-GB" altLang="en-US" sz="1350">
              <a:solidFill>
                <a:prstClr val="black"/>
              </a:solidFill>
              <a:latin typeface="Cambria"/>
              <a:ea typeface="Cambria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AE1335-677B-74A0-948F-D75E25251D56}"/>
              </a:ext>
            </a:extLst>
          </p:cNvPr>
          <p:cNvSpPr/>
          <p:nvPr/>
        </p:nvSpPr>
        <p:spPr>
          <a:xfrm>
            <a:off x="427596" y="5972149"/>
            <a:ext cx="6857999" cy="34624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GB" b="1" dirty="0">
                <a:solidFill>
                  <a:prstClr val="black"/>
                </a:solidFill>
                <a:latin typeface="Cambria"/>
                <a:ea typeface="Cambria"/>
              </a:rPr>
              <a:t>Participants Self-Select Study Arm</a:t>
            </a:r>
            <a:endParaRPr lang="en-US" b="1" dirty="0">
              <a:solidFill>
                <a:prstClr val="black"/>
              </a:solidFill>
              <a:latin typeface="Cambria"/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897491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F9DBC-18F9-05FF-6823-F21778729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05" y="3293896"/>
            <a:ext cx="6189580" cy="13931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D37888-5926-F992-1228-E6D97F8DB2DB}"/>
              </a:ext>
            </a:extLst>
          </p:cNvPr>
          <p:cNvSpPr txBox="1"/>
          <p:nvPr/>
        </p:nvSpPr>
        <p:spPr>
          <a:xfrm>
            <a:off x="4334222" y="4224754"/>
            <a:ext cx="1424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 err="1"/>
              <a:t>Steenbeek</a:t>
            </a:r>
            <a:r>
              <a:rPr lang="en-GB" sz="1100" i="1" dirty="0"/>
              <a:t> et al </a:t>
            </a:r>
            <a:r>
              <a:rPr lang="en-GB" sz="1100" dirty="0"/>
              <a:t>2021</a:t>
            </a:r>
            <a:endParaRPr lang="en-GB" sz="11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28DB8E-93A5-3F5A-018C-FB5D445410D6}"/>
              </a:ext>
            </a:extLst>
          </p:cNvPr>
          <p:cNvSpPr txBox="1"/>
          <p:nvPr/>
        </p:nvSpPr>
        <p:spPr>
          <a:xfrm>
            <a:off x="6433034" y="3642644"/>
            <a:ext cx="5292000" cy="584775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600" b="1" dirty="0"/>
              <a:t>EARLY SALPINGECTOMY HAS IMPROVED MENOPAUSAL SYMPTOMS &amp; SEXUAL FUNCTION COMPARED TO RRSO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3161FC-D643-AB8D-06F0-D65F7B13D2BF}"/>
              </a:ext>
            </a:extLst>
          </p:cNvPr>
          <p:cNvSpPr txBox="1"/>
          <p:nvPr/>
        </p:nvSpPr>
        <p:spPr>
          <a:xfrm>
            <a:off x="541764" y="2847536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TUBA Study </a:t>
            </a:r>
          </a:p>
        </p:txBody>
      </p:sp>
      <p:sp>
        <p:nvSpPr>
          <p:cNvPr id="39" name="TextBox 9">
            <a:extLst>
              <a:ext uri="{FF2B5EF4-FFF2-40B4-BE49-F238E27FC236}">
                <a16:creationId xmlns:a16="http://schemas.microsoft.com/office/drawing/2014/main" id="{534C0FE7-4DD4-45DB-0072-7C12EFC8C460}"/>
              </a:ext>
            </a:extLst>
          </p:cNvPr>
          <p:cNvSpPr txBox="1"/>
          <p:nvPr/>
        </p:nvSpPr>
        <p:spPr>
          <a:xfrm>
            <a:off x="176005" y="1225360"/>
            <a:ext cx="6828154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GB" sz="1600" b="1" dirty="0">
                <a:solidFill>
                  <a:prstClr val="black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rPr>
              <a:t>RRESDO offers women delaying/declining premenopausal oophorectomy, particularly those concerned about menopausal effects, a degree of ovarian cancer risk reduction whilst avoiding premature menopause </a:t>
            </a:r>
          </a:p>
        </p:txBody>
      </p:sp>
    </p:spTree>
    <p:extLst>
      <p:ext uri="{BB962C8B-B14F-4D97-AF65-F5344CB8AC3E}">
        <p14:creationId xmlns:p14="http://schemas.microsoft.com/office/powerpoint/2010/main" val="3480442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3EF33A5-9BB7-2C5C-C816-17B592C36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732" y="1881802"/>
            <a:ext cx="10492836" cy="4541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>
                <a:solidFill>
                  <a:srgbClr val="3C3067"/>
                </a:solidFill>
              </a:rPr>
              <a:t>Decision making</a:t>
            </a:r>
            <a:endParaRPr lang="en-GB" sz="1600" dirty="0"/>
          </a:p>
          <a:p>
            <a:r>
              <a:rPr lang="en-GB" sz="1600" dirty="0"/>
              <a:t>High satisfaction and low decision regret </a:t>
            </a:r>
          </a:p>
          <a:p>
            <a:r>
              <a:rPr lang="en-GB" sz="1600" dirty="0"/>
              <a:t>RRES enabled participants to benefit from risk-reduction sooner than otherwise		</a:t>
            </a:r>
          </a:p>
          <a:p>
            <a:r>
              <a:rPr lang="en-GB" sz="1600" dirty="0"/>
              <a:t>Control of DO timing is essential. Patients value annual follow-up to answer concerns, discuss timing and HRT</a:t>
            </a:r>
          </a:p>
          <a:p>
            <a:r>
              <a:rPr lang="en-GB" sz="1600" dirty="0"/>
              <a:t>The decision for DO is more difficult – patients need more support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1600" b="1" dirty="0">
                <a:solidFill>
                  <a:srgbClr val="3C3067"/>
                </a:solidFill>
              </a:rPr>
              <a:t>Menopause management</a:t>
            </a:r>
            <a:endParaRPr lang="en-GB" sz="1600" dirty="0"/>
          </a:p>
          <a:p>
            <a:r>
              <a:rPr lang="en-GB" sz="1600" dirty="0"/>
              <a:t>Patients desire adequate pre-op counselling and post-op management	- often the major determinant of satisfaction</a:t>
            </a:r>
          </a:p>
          <a:p>
            <a:r>
              <a:rPr lang="en-GB" sz="1600" dirty="0"/>
              <a:t>Strongly prefer specialist advice</a:t>
            </a:r>
          </a:p>
          <a:p>
            <a:pPr lvl="1"/>
            <a:endParaRPr lang="en-GB" sz="1600" dirty="0"/>
          </a:p>
          <a:p>
            <a:pPr marL="0" indent="0">
              <a:buNone/>
            </a:pPr>
            <a:r>
              <a:rPr lang="en-GB" sz="1600" b="1" dirty="0">
                <a:solidFill>
                  <a:srgbClr val="3C3067"/>
                </a:solidFill>
              </a:rPr>
              <a:t>STIC</a:t>
            </a:r>
          </a:p>
          <a:p>
            <a:r>
              <a:rPr lang="en-GB" sz="1600" dirty="0"/>
              <a:t>Uncertainty over risks, heightened cancer worry, desire for follow-up/ monitoring. </a:t>
            </a:r>
          </a:p>
          <a:p>
            <a:r>
              <a:rPr lang="en-GB" sz="1600" dirty="0"/>
              <a:t>Particularly grateful for risk-reducing </a:t>
            </a:r>
            <a:r>
              <a:rPr lang="en-GB" sz="1600" dirty="0" err="1"/>
              <a:t>surgerY</a:t>
            </a:r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8C0704E-0ACB-A6BA-0FB1-9735DEFEF8E5}"/>
              </a:ext>
            </a:extLst>
          </p:cNvPr>
          <p:cNvSpPr txBox="1">
            <a:spLocks/>
          </p:cNvSpPr>
          <p:nvPr/>
        </p:nvSpPr>
        <p:spPr>
          <a:xfrm>
            <a:off x="317732" y="960131"/>
            <a:ext cx="10843591" cy="73593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latin typeface="+mn-lt"/>
              </a:rPr>
              <a:t>Experiences of women following risk-reducing early-salpingectomy and delayed-oophorectomy and </a:t>
            </a:r>
            <a:r>
              <a:rPr lang="en-GB" sz="2000" b="1" dirty="0" err="1">
                <a:latin typeface="+mn-lt"/>
              </a:rPr>
              <a:t>salpingo</a:t>
            </a:r>
            <a:r>
              <a:rPr lang="en-GB" sz="2000" b="1" dirty="0">
                <a:latin typeface="+mn-lt"/>
              </a:rPr>
              <a:t>-oophorectomy on the PROTECTOR trial: a qualitative study </a:t>
            </a:r>
          </a:p>
        </p:txBody>
      </p:sp>
    </p:spTree>
    <p:extLst>
      <p:ext uri="{BB962C8B-B14F-4D97-AF65-F5344CB8AC3E}">
        <p14:creationId xmlns:p14="http://schemas.microsoft.com/office/powerpoint/2010/main" val="1476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evron 24">
            <a:extLst>
              <a:ext uri="{FF2B5EF4-FFF2-40B4-BE49-F238E27FC236}">
                <a16:creationId xmlns:a16="http://schemas.microsoft.com/office/drawing/2014/main" id="{D07A853A-1CB1-B841-B4DF-F3526976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108" y="1201771"/>
            <a:ext cx="6447484" cy="461665"/>
          </a:xfrm>
          <a:prstGeom prst="chevron">
            <a:avLst>
              <a:gd name="adj" fmla="val 49999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 b="1" dirty="0">
                <a:latin typeface="+mn-lt"/>
              </a:rPr>
              <a:t>BACKGROUND</a:t>
            </a:r>
          </a:p>
        </p:txBody>
      </p:sp>
      <p:sp>
        <p:nvSpPr>
          <p:cNvPr id="3" name="Chevron 24">
            <a:extLst>
              <a:ext uri="{FF2B5EF4-FFF2-40B4-BE49-F238E27FC236}">
                <a16:creationId xmlns:a16="http://schemas.microsoft.com/office/drawing/2014/main" id="{9E176D57-EAD4-1AD1-7983-477C9AB42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108" y="2401919"/>
            <a:ext cx="6447484" cy="461665"/>
          </a:xfrm>
          <a:prstGeom prst="chevron">
            <a:avLst>
              <a:gd name="adj" fmla="val 49999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 b="1" dirty="0">
                <a:latin typeface="+mn-lt"/>
              </a:rPr>
              <a:t>Preventive Surgery in BRCA +</a:t>
            </a:r>
          </a:p>
        </p:txBody>
      </p:sp>
      <p:sp>
        <p:nvSpPr>
          <p:cNvPr id="4" name="Chevron 24">
            <a:extLst>
              <a:ext uri="{FF2B5EF4-FFF2-40B4-BE49-F238E27FC236}">
                <a16:creationId xmlns:a16="http://schemas.microsoft.com/office/drawing/2014/main" id="{88FC3860-AEB1-CFD9-729A-CA5F76E99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896" y="3532752"/>
            <a:ext cx="6447484" cy="461665"/>
          </a:xfrm>
          <a:prstGeom prst="chevron">
            <a:avLst>
              <a:gd name="adj" fmla="val 49999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 b="1" dirty="0">
                <a:latin typeface="+mn-lt"/>
              </a:rPr>
              <a:t>Preventive Surgery in Lynch</a:t>
            </a:r>
          </a:p>
        </p:txBody>
      </p:sp>
      <p:sp>
        <p:nvSpPr>
          <p:cNvPr id="5" name="Chevron 24">
            <a:extLst>
              <a:ext uri="{FF2B5EF4-FFF2-40B4-BE49-F238E27FC236}">
                <a16:creationId xmlns:a16="http://schemas.microsoft.com/office/drawing/2014/main" id="{F8AD07FB-7E09-90CC-BE51-D75C15B74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896" y="4663585"/>
            <a:ext cx="6447484" cy="461665"/>
          </a:xfrm>
          <a:prstGeom prst="chevron">
            <a:avLst>
              <a:gd name="adj" fmla="val 49999"/>
            </a:avLst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400" b="1" dirty="0">
                <a:latin typeface="+mn-lt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022801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AE5ED-292A-0F5B-B853-4AD4C1413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7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10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A70FFA-B65E-CA51-3FD3-92B593104904}"/>
              </a:ext>
            </a:extLst>
          </p:cNvPr>
          <p:cNvSpPr txBox="1"/>
          <p:nvPr/>
        </p:nvSpPr>
        <p:spPr>
          <a:xfrm>
            <a:off x="4436416" y="1916419"/>
            <a:ext cx="3878949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Level of Reduction in Cancer Risk 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A35920B7-F0FB-4873-EFA5-127045FA1C00}"/>
              </a:ext>
            </a:extLst>
          </p:cNvPr>
          <p:cNvSpPr txBox="1"/>
          <p:nvPr/>
        </p:nvSpPr>
        <p:spPr>
          <a:xfrm>
            <a:off x="1860597" y="3308724"/>
            <a:ext cx="2806691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How best to manage STIC?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925C37-69B6-E276-F51B-92C047432E76}"/>
              </a:ext>
            </a:extLst>
          </p:cNvPr>
          <p:cNvSpPr txBox="1"/>
          <p:nvPr/>
        </p:nvSpPr>
        <p:spPr>
          <a:xfrm>
            <a:off x="8315365" y="3062502"/>
            <a:ext cx="2319687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/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Impact on long term hormonal function and menopause</a:t>
            </a: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95A0A39B-A41F-C497-BE8E-1054C5F0B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50" y="2636467"/>
            <a:ext cx="2806692" cy="24077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CBD5DB-F524-C795-A7A7-73DF60DCAE31}"/>
              </a:ext>
            </a:extLst>
          </p:cNvPr>
          <p:cNvSpPr/>
          <p:nvPr/>
        </p:nvSpPr>
        <p:spPr>
          <a:xfrm>
            <a:off x="75337" y="825284"/>
            <a:ext cx="4794978" cy="96656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GB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Don’t Know about early salpingectomy or removal of tubes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496253-2324-0B40-CA9D-F821A0B76DE2}"/>
              </a:ext>
            </a:extLst>
          </p:cNvPr>
          <p:cNvSpPr txBox="1"/>
          <p:nvPr/>
        </p:nvSpPr>
        <p:spPr>
          <a:xfrm>
            <a:off x="3623558" y="5471906"/>
            <a:ext cx="5475514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 dirty="0">
                <a:solidFill>
                  <a:schemeClr val="tx1"/>
                </a:solidFill>
              </a:rPr>
              <a:t>RRESDO should only be offered in a research study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(UK CGG, RCOG, NICE)</a:t>
            </a:r>
          </a:p>
        </p:txBody>
      </p:sp>
    </p:spTree>
    <p:extLst>
      <p:ext uri="{BB962C8B-B14F-4D97-AF65-F5344CB8AC3E}">
        <p14:creationId xmlns:p14="http://schemas.microsoft.com/office/powerpoint/2010/main" val="1953012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ED6BE-E55F-1133-5C15-E5BF5531FA09}"/>
              </a:ext>
            </a:extLst>
          </p:cNvPr>
          <p:cNvSpPr txBox="1">
            <a:spLocks/>
          </p:cNvSpPr>
          <p:nvPr/>
        </p:nvSpPr>
        <p:spPr>
          <a:xfrm>
            <a:off x="3251651" y="754900"/>
            <a:ext cx="5209239" cy="8666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latin typeface="+mn-lt"/>
              </a:rPr>
              <a:t>Lynch Syndrome: </a:t>
            </a:r>
          </a:p>
          <a:p>
            <a:pPr algn="ctr"/>
            <a:r>
              <a:rPr lang="en-GB" sz="2800" b="1" dirty="0">
                <a:latin typeface="+mn-lt"/>
              </a:rPr>
              <a:t>Surgical Prevention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FC32E-B534-2605-CF29-646F7094FF0D}"/>
              </a:ext>
            </a:extLst>
          </p:cNvPr>
          <p:cNvSpPr txBox="1"/>
          <p:nvPr/>
        </p:nvSpPr>
        <p:spPr>
          <a:xfrm>
            <a:off x="435081" y="1808652"/>
            <a:ext cx="2983135" cy="923330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HYSTERECTOMY +</a:t>
            </a:r>
          </a:p>
          <a:p>
            <a:pPr algn="ctr"/>
            <a:r>
              <a:rPr lang="en-GB" b="1" dirty="0"/>
              <a:t>BILATERAL SALPINGO OOPHORECTOMY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C2E940A-076E-BD8E-EF1F-672C4DB2F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2"/>
          <a:stretch/>
        </p:blipFill>
        <p:spPr bwMode="auto">
          <a:xfrm>
            <a:off x="6674017" y="2310379"/>
            <a:ext cx="4694800" cy="306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A14C1-4727-CB36-BCB7-AA8C23120AE8}"/>
              </a:ext>
            </a:extLst>
          </p:cNvPr>
          <p:cNvSpPr txBox="1"/>
          <p:nvPr/>
        </p:nvSpPr>
        <p:spPr>
          <a:xfrm>
            <a:off x="3569052" y="1899258"/>
            <a:ext cx="2983135" cy="646331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REMOVAL OF UTERUS, </a:t>
            </a:r>
          </a:p>
          <a:p>
            <a:pPr algn="ctr"/>
            <a:r>
              <a:rPr lang="en-GB" b="1" dirty="0"/>
              <a:t>TUBES AND OVARIES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83AD9-0EE1-C909-49A0-EDB87C66EB77}"/>
              </a:ext>
            </a:extLst>
          </p:cNvPr>
          <p:cNvSpPr txBox="1"/>
          <p:nvPr/>
        </p:nvSpPr>
        <p:spPr>
          <a:xfrm>
            <a:off x="565023" y="3323579"/>
            <a:ext cx="1543723" cy="646331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dirty="0"/>
              <a:t>MLH1, MSH2, MSH6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CED56-D1FC-40C0-2106-A6ED62F0B0C0}"/>
              </a:ext>
            </a:extLst>
          </p:cNvPr>
          <p:cNvSpPr txBox="1"/>
          <p:nvPr/>
        </p:nvSpPr>
        <p:spPr>
          <a:xfrm>
            <a:off x="607804" y="4571103"/>
            <a:ext cx="1161828" cy="369332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GB" dirty="0"/>
              <a:t>PMS2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3D3DFA-2889-A0B1-EEA8-3120E7EA48D1}"/>
              </a:ext>
            </a:extLst>
          </p:cNvPr>
          <p:cNvSpPr txBox="1"/>
          <p:nvPr/>
        </p:nvSpPr>
        <p:spPr>
          <a:xfrm>
            <a:off x="2941521" y="4554519"/>
            <a:ext cx="2983135" cy="369332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REMOVAL OF UTERUS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18FD2A-5D63-B1A4-5579-3C4B769D23D5}"/>
              </a:ext>
            </a:extLst>
          </p:cNvPr>
          <p:cNvSpPr txBox="1"/>
          <p:nvPr/>
        </p:nvSpPr>
        <p:spPr>
          <a:xfrm>
            <a:off x="2941522" y="3323579"/>
            <a:ext cx="2983135" cy="646331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REMOVAL OF UTERUS, </a:t>
            </a:r>
          </a:p>
          <a:p>
            <a:pPr algn="ctr"/>
            <a:r>
              <a:rPr lang="en-GB" b="1" dirty="0"/>
              <a:t>TUBES AND OVARIES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EDDF449-725D-C499-FDC1-7BE724239B85}"/>
              </a:ext>
            </a:extLst>
          </p:cNvPr>
          <p:cNvCxnSpPr>
            <a:stCxn id="8" idx="3"/>
            <a:endCxn id="11" idx="1"/>
          </p:cNvCxnSpPr>
          <p:nvPr/>
        </p:nvCxnSpPr>
        <p:spPr>
          <a:xfrm>
            <a:off x="2108746" y="3646745"/>
            <a:ext cx="83277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EE7E009-E923-8E50-FA37-0DE1E31BF5B9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1769632" y="4739185"/>
            <a:ext cx="1171889" cy="16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300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55DCAA-75C7-029D-11FF-487E23291FB0}"/>
              </a:ext>
            </a:extLst>
          </p:cNvPr>
          <p:cNvSpPr txBox="1"/>
          <p:nvPr/>
        </p:nvSpPr>
        <p:spPr>
          <a:xfrm>
            <a:off x="2354444" y="1655002"/>
            <a:ext cx="2567180" cy="646331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Age of Surgery-</a:t>
            </a:r>
          </a:p>
          <a:p>
            <a:r>
              <a:rPr lang="en-GB" b="1" dirty="0"/>
              <a:t>35-40 years onwards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E6CB15-377E-AB2B-A680-3A4896D74924}"/>
              </a:ext>
            </a:extLst>
          </p:cNvPr>
          <p:cNvSpPr txBox="1"/>
          <p:nvPr/>
        </p:nvSpPr>
        <p:spPr>
          <a:xfrm>
            <a:off x="2354444" y="3174907"/>
            <a:ext cx="2983135" cy="369332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Usually Minimal Access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688EC-EB13-CF02-DFC5-1736BE821FE4}"/>
              </a:ext>
            </a:extLst>
          </p:cNvPr>
          <p:cNvSpPr txBox="1"/>
          <p:nvPr/>
        </p:nvSpPr>
        <p:spPr>
          <a:xfrm>
            <a:off x="2354444" y="4187336"/>
            <a:ext cx="3988975" cy="369332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/>
              <a:t>As complete protection as possible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C2700-9D80-3B3C-02F2-E35AF23C6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983" y="1242305"/>
            <a:ext cx="3405555" cy="132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6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F8ED2F-0D48-A7DA-C4E6-FC75303D5E2D}"/>
              </a:ext>
            </a:extLst>
          </p:cNvPr>
          <p:cNvSpPr txBox="1"/>
          <p:nvPr/>
        </p:nvSpPr>
        <p:spPr>
          <a:xfrm>
            <a:off x="5461000" y="3003550"/>
            <a:ext cx="498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FINAL GUIDELINE – expected 20/03/24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84E27E-7AD2-0D2F-96DC-C66F6F054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618" y="755845"/>
            <a:ext cx="2257143" cy="1561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027996-0590-DC3D-C8A9-2B1EE52D0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1" t="9445" r="1735" b="30555"/>
          <a:stretch/>
        </p:blipFill>
        <p:spPr>
          <a:xfrm>
            <a:off x="1924051" y="2546350"/>
            <a:ext cx="8906711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94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B4B1B2-4EA2-B04D-A21A-6685959E5378}"/>
              </a:ext>
            </a:extLst>
          </p:cNvPr>
          <p:cNvSpPr txBox="1"/>
          <p:nvPr/>
        </p:nvSpPr>
        <p:spPr>
          <a:xfrm>
            <a:off x="556043" y="5058348"/>
            <a:ext cx="9856318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Surgical prevention needs to be personalised depending on gene, age, risk, fertility, personal wishes, etc.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2C209C-CAC8-CE79-D95F-99FB03FF9FE9}"/>
              </a:ext>
            </a:extLst>
          </p:cNvPr>
          <p:cNvSpPr txBox="1"/>
          <p:nvPr/>
        </p:nvSpPr>
        <p:spPr>
          <a:xfrm>
            <a:off x="556044" y="5993351"/>
            <a:ext cx="9856317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Early Salpingectomy should be undertaken in a research study only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F797E0-157C-5E04-3E5B-97415FB8ADC4}"/>
              </a:ext>
            </a:extLst>
          </p:cNvPr>
          <p:cNvSpPr txBox="1"/>
          <p:nvPr/>
        </p:nvSpPr>
        <p:spPr>
          <a:xfrm>
            <a:off x="556043" y="1751673"/>
            <a:ext cx="9476957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Removal of tubes &amp;ovaries  is the most effective strategy to prevent ovarian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ADD6C-60E2-5C43-91E0-EC146673A858}"/>
              </a:ext>
            </a:extLst>
          </p:cNvPr>
          <p:cNvSpPr txBox="1"/>
          <p:nvPr/>
        </p:nvSpPr>
        <p:spPr>
          <a:xfrm>
            <a:off x="556043" y="2462077"/>
            <a:ext cx="9261057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It can be offered for a number of ovarian cancer genes - &gt;5% lifetime risk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164DA3-164E-970D-E899-7418C8934810}"/>
              </a:ext>
            </a:extLst>
          </p:cNvPr>
          <p:cNvSpPr txBox="1"/>
          <p:nvPr/>
        </p:nvSpPr>
        <p:spPr>
          <a:xfrm>
            <a:off x="556043" y="3172481"/>
            <a:ext cx="6977175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SEEFIM special pathology protocol is essential for RRSO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A700F6-2007-8338-87B7-D993733F9B2F}"/>
              </a:ext>
            </a:extLst>
          </p:cNvPr>
          <p:cNvSpPr txBox="1"/>
          <p:nvPr/>
        </p:nvSpPr>
        <p:spPr>
          <a:xfrm>
            <a:off x="556043" y="3818880"/>
            <a:ext cx="6977175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HRT till 51 for premenopausal RRSO if no other contraindication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2A5F0C-C001-205F-DA3F-29AB3E4A2A89}"/>
              </a:ext>
            </a:extLst>
          </p:cNvPr>
          <p:cNvSpPr/>
          <p:nvPr/>
        </p:nvSpPr>
        <p:spPr>
          <a:xfrm>
            <a:off x="4428969" y="969394"/>
            <a:ext cx="3334061" cy="50811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GB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Messages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86D430-90B7-BE17-5DAA-96FD6593E915}"/>
              </a:ext>
            </a:extLst>
          </p:cNvPr>
          <p:cNvSpPr txBox="1"/>
          <p:nvPr/>
        </p:nvSpPr>
        <p:spPr>
          <a:xfrm>
            <a:off x="556042" y="4430963"/>
            <a:ext cx="9108658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Removal of Uterus, tubes and ovaries – effective in women with Lynch Syndrome</a:t>
            </a:r>
          </a:p>
        </p:txBody>
      </p:sp>
    </p:spTree>
    <p:extLst>
      <p:ext uri="{BB962C8B-B14F-4D97-AF65-F5344CB8AC3E}">
        <p14:creationId xmlns:p14="http://schemas.microsoft.com/office/powerpoint/2010/main" val="3938251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47C0E-4B03-5BAE-935C-32102C8B2B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E368BE-3F70-C35F-B38B-2107D61B47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C6A80-37F1-817C-ECDE-27049F393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" y="0"/>
            <a:ext cx="12172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79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64362" y="1570019"/>
            <a:ext cx="2099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 Narrow" panose="020B0606020202030204" pitchFamily="34" charset="0"/>
              </a:rPr>
              <a:t>THANK YOU</a:t>
            </a:r>
          </a:p>
        </p:txBody>
      </p:sp>
      <p:pic>
        <p:nvPicPr>
          <p:cNvPr id="3" name="Picture 2" descr="https://www.membra.co.uk/sites/default/files/styles/hero_image/public/st%20barts.jpg?itok=9VgpTi-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17" y="3608053"/>
            <a:ext cx="6271508" cy="277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s://upload.wikimedia.org/wikipedia/commons/thumb/1/19/Batl-chs01.jpg/200px-Batl-chs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4" y="817072"/>
            <a:ext cx="448049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64" y="3608053"/>
            <a:ext cx="4250916" cy="2828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176" y="879905"/>
            <a:ext cx="4191359" cy="245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68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44534" y="3853332"/>
            <a:ext cx="1457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pPr algn="ctr"/>
            <a:r>
              <a:rPr lang="en-GB" sz="1600" dirty="0"/>
              <a:t>WORLD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719AD9-873A-5EE7-5C66-6D127653DCD7}"/>
              </a:ext>
            </a:extLst>
          </p:cNvPr>
          <p:cNvGrpSpPr/>
          <p:nvPr/>
        </p:nvGrpSpPr>
        <p:grpSpPr>
          <a:xfrm>
            <a:off x="0" y="782570"/>
            <a:ext cx="3443809" cy="845715"/>
            <a:chOff x="0" y="782570"/>
            <a:chExt cx="3443809" cy="84571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82570"/>
              <a:ext cx="3443809" cy="84571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919432" y="1027798"/>
              <a:ext cx="524377" cy="28732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867" dirty="0">
                  <a:solidFill>
                    <a:schemeClr val="bg1"/>
                  </a:solidFill>
                </a:rPr>
                <a:t>2020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809" y="784745"/>
            <a:ext cx="8748191" cy="84571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3397578-DD88-49A0-A52C-99AA55AFC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329839"/>
              </p:ext>
            </p:extLst>
          </p:nvPr>
        </p:nvGraphicFramePr>
        <p:xfrm>
          <a:off x="1815280" y="2407501"/>
          <a:ext cx="8238040" cy="1115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5802">
                  <a:extLst>
                    <a:ext uri="{9D8B030D-6E8A-4147-A177-3AD203B41FA5}">
                      <a16:colId xmlns:a16="http://schemas.microsoft.com/office/drawing/2014/main" val="681203506"/>
                    </a:ext>
                  </a:extLst>
                </a:gridCol>
                <a:gridCol w="1183046">
                  <a:extLst>
                    <a:ext uri="{9D8B030D-6E8A-4147-A177-3AD203B41FA5}">
                      <a16:colId xmlns:a16="http://schemas.microsoft.com/office/drawing/2014/main" val="2125041749"/>
                    </a:ext>
                  </a:extLst>
                </a:gridCol>
                <a:gridCol w="1183046">
                  <a:extLst>
                    <a:ext uri="{9D8B030D-6E8A-4147-A177-3AD203B41FA5}">
                      <a16:colId xmlns:a16="http://schemas.microsoft.com/office/drawing/2014/main" val="4039746825"/>
                    </a:ext>
                  </a:extLst>
                </a:gridCol>
                <a:gridCol w="1033879">
                  <a:extLst>
                    <a:ext uri="{9D8B030D-6E8A-4147-A177-3AD203B41FA5}">
                      <a16:colId xmlns:a16="http://schemas.microsoft.com/office/drawing/2014/main" val="749233832"/>
                    </a:ext>
                  </a:extLst>
                </a:gridCol>
                <a:gridCol w="1272267">
                  <a:extLst>
                    <a:ext uri="{9D8B030D-6E8A-4147-A177-3AD203B41FA5}">
                      <a16:colId xmlns:a16="http://schemas.microsoft.com/office/drawing/2014/main" val="1598004275"/>
                    </a:ext>
                  </a:extLst>
                </a:gridCol>
              </a:tblGrid>
              <a:tr h="56004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u="none" strike="noStrike" dirty="0">
                          <a:effectLst/>
                        </a:rPr>
                        <a:t>Cases WORLDWIDE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000" marR="10800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Breast </a:t>
                      </a:r>
                    </a:p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Cancer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Ovarian Cancer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Bowel Cancer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Womb (Endometrial) Cancer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594825"/>
                  </a:ext>
                </a:extLst>
              </a:tr>
              <a:tr h="37811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1" u="none" strike="noStrike" dirty="0">
                          <a:effectLst/>
                        </a:rPr>
                        <a:t>Number of Cases Annually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8000" marR="10800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2,261,419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1" u="none" strike="noStrike" dirty="0">
                          <a:effectLst/>
                        </a:rPr>
                        <a:t>313,959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1,931,590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417,367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614193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DB2CD8A-2442-4E10-8787-01504A693E3C}"/>
              </a:ext>
            </a:extLst>
          </p:cNvPr>
          <p:cNvSpPr txBox="1"/>
          <p:nvPr/>
        </p:nvSpPr>
        <p:spPr>
          <a:xfrm>
            <a:off x="4215402" y="1876822"/>
            <a:ext cx="4286937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50% women’s cancers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31436C-2A99-4D12-9119-9001D3CE1D73}"/>
              </a:ext>
            </a:extLst>
          </p:cNvPr>
          <p:cNvSpPr/>
          <p:nvPr/>
        </p:nvSpPr>
        <p:spPr>
          <a:xfrm>
            <a:off x="2743674" y="3952181"/>
            <a:ext cx="3352326" cy="387195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4.9 M cases annually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468336-C68E-4C25-A05D-9F97141B4069}"/>
              </a:ext>
            </a:extLst>
          </p:cNvPr>
          <p:cNvSpPr/>
          <p:nvPr/>
        </p:nvSpPr>
        <p:spPr>
          <a:xfrm>
            <a:off x="9053738" y="3993609"/>
            <a:ext cx="2170963" cy="69153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116,000 cases annually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C157B7-7502-4555-9949-EA9B98C2237B}"/>
              </a:ext>
            </a:extLst>
          </p:cNvPr>
          <p:cNvSpPr txBox="1"/>
          <p:nvPr/>
        </p:nvSpPr>
        <p:spPr>
          <a:xfrm>
            <a:off x="6744348" y="3813314"/>
            <a:ext cx="761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pPr algn="ctr"/>
            <a:r>
              <a:rPr lang="en-GB" sz="1600" dirty="0"/>
              <a:t>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32120-B8EA-A68E-3847-E278BDCA85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708" y="3813314"/>
            <a:ext cx="1379530" cy="24873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83359F-1D77-D7FA-BDAE-CC1E9843DB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0" y="4516360"/>
            <a:ext cx="3141972" cy="15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8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8717" y="2564491"/>
            <a:ext cx="1457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pPr algn="ctr"/>
            <a:r>
              <a:rPr lang="en-GB" sz="1600" dirty="0"/>
              <a:t>WORLD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719AD9-873A-5EE7-5C66-6D127653DCD7}"/>
              </a:ext>
            </a:extLst>
          </p:cNvPr>
          <p:cNvGrpSpPr/>
          <p:nvPr/>
        </p:nvGrpSpPr>
        <p:grpSpPr>
          <a:xfrm>
            <a:off x="0" y="782570"/>
            <a:ext cx="3443809" cy="845715"/>
            <a:chOff x="0" y="782570"/>
            <a:chExt cx="3443809" cy="84571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82570"/>
              <a:ext cx="3443809" cy="84571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919432" y="1027798"/>
              <a:ext cx="524377" cy="28732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867" dirty="0">
                  <a:solidFill>
                    <a:schemeClr val="bg1"/>
                  </a:solidFill>
                </a:rPr>
                <a:t>2020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809" y="784745"/>
            <a:ext cx="8748191" cy="8457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C157B7-7502-4555-9949-EA9B98C2237B}"/>
              </a:ext>
            </a:extLst>
          </p:cNvPr>
          <p:cNvSpPr txBox="1"/>
          <p:nvPr/>
        </p:nvSpPr>
        <p:spPr>
          <a:xfrm>
            <a:off x="6677356" y="2650715"/>
            <a:ext cx="761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pPr algn="ctr"/>
            <a:r>
              <a:rPr lang="en-GB" sz="1600" dirty="0"/>
              <a:t>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32120-B8EA-A68E-3847-E278BDCA85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708" y="2819992"/>
            <a:ext cx="1379530" cy="24873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83359F-1D77-D7FA-BDAE-CC1E9843DB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84" y="3239075"/>
            <a:ext cx="3141972" cy="1539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B2ED9-A107-72AC-9554-BCACCE2A6CFD}"/>
              </a:ext>
            </a:extLst>
          </p:cNvPr>
          <p:cNvSpPr txBox="1"/>
          <p:nvPr/>
        </p:nvSpPr>
        <p:spPr>
          <a:xfrm>
            <a:off x="3380485" y="1738302"/>
            <a:ext cx="5999989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Predicted Rise in Cancer Cases by 2040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34CBF4-7A43-0C73-F575-B58F0D57254D}"/>
              </a:ext>
            </a:extLst>
          </p:cNvPr>
          <p:cNvSpPr/>
          <p:nvPr/>
        </p:nvSpPr>
        <p:spPr>
          <a:xfrm>
            <a:off x="4172157" y="4100248"/>
            <a:ext cx="1662200" cy="58922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GB" b="1" dirty="0">
                <a:solidFill>
                  <a:srgbClr val="FF0000"/>
                </a:solidFill>
              </a:rPr>
              <a:t>Cases: 27-53%</a:t>
            </a:r>
          </a:p>
          <a:p>
            <a:r>
              <a:rPr lang="en-GB" b="1" dirty="0">
                <a:solidFill>
                  <a:srgbClr val="FF0000"/>
                </a:solidFill>
              </a:rPr>
              <a:t>Deaths: 49-69%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99FF7C-05BA-D19E-6BDB-C159319C949A}"/>
              </a:ext>
            </a:extLst>
          </p:cNvPr>
          <p:cNvSpPr/>
          <p:nvPr/>
        </p:nvSpPr>
        <p:spPr>
          <a:xfrm>
            <a:off x="9057861" y="4260518"/>
            <a:ext cx="1662200" cy="58922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r>
              <a:rPr lang="en-GB" b="1" dirty="0">
                <a:solidFill>
                  <a:srgbClr val="FF0000"/>
                </a:solidFill>
              </a:rPr>
              <a:t>Cases: 20-36%</a:t>
            </a:r>
          </a:p>
          <a:p>
            <a:r>
              <a:rPr lang="en-GB" b="1" dirty="0">
                <a:solidFill>
                  <a:srgbClr val="FF0000"/>
                </a:solidFill>
              </a:rPr>
              <a:t>Deaths: 36-47% </a:t>
            </a:r>
          </a:p>
        </p:txBody>
      </p:sp>
    </p:spTree>
    <p:extLst>
      <p:ext uri="{BB962C8B-B14F-4D97-AF65-F5344CB8AC3E}">
        <p14:creationId xmlns:p14="http://schemas.microsoft.com/office/powerpoint/2010/main" val="129326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842256-F924-EBFA-F3BD-211F25685B01}"/>
              </a:ext>
            </a:extLst>
          </p:cNvPr>
          <p:cNvSpPr txBox="1"/>
          <p:nvPr/>
        </p:nvSpPr>
        <p:spPr>
          <a:xfrm>
            <a:off x="1102013" y="860825"/>
            <a:ext cx="733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Ovarian Cancer is a horrible disease ……………..</a:t>
            </a:r>
          </a:p>
        </p:txBody>
      </p:sp>
      <p:sp>
        <p:nvSpPr>
          <p:cNvPr id="3" name="_x0000_s0">
            <a:extLst>
              <a:ext uri="{FF2B5EF4-FFF2-40B4-BE49-F238E27FC236}">
                <a16:creationId xmlns:a16="http://schemas.microsoft.com/office/drawing/2014/main" id="{349F664D-B49D-7A4B-2A09-DC22D37DD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554" y="6092137"/>
            <a:ext cx="379150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en-US" sz="1300" b="1" dirty="0">
                <a:solidFill>
                  <a:srgbClr val="EC008C"/>
                </a:solidFill>
                <a:latin typeface="Helvetica" panose="020B0604020202020204" pitchFamily="34" charset="0"/>
              </a:rPr>
              <a:t>Ovarian Cancer (C56 C57.0-C57.7): 1971-2011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1FADD45A-21BF-2731-1B49-51E995A81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904" y="6356456"/>
            <a:ext cx="47021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en-US" sz="1200" b="1" dirty="0">
                <a:solidFill>
                  <a:srgbClr val="2E008B"/>
                </a:solidFill>
                <a:latin typeface="Helvetica" panose="020B0604020202020204" pitchFamily="34" charset="0"/>
              </a:rPr>
              <a:t>Age-</a:t>
            </a:r>
            <a:r>
              <a:rPr lang="en-US" altLang="en-US" sz="1200" b="1" dirty="0" err="1">
                <a:solidFill>
                  <a:srgbClr val="2E008B"/>
                </a:solidFill>
                <a:latin typeface="Helvetica" panose="020B0604020202020204" pitchFamily="34" charset="0"/>
              </a:rPr>
              <a:t>Standardised</a:t>
            </a:r>
            <a:r>
              <a:rPr lang="en-US" altLang="en-US" sz="1200" b="1" dirty="0">
                <a:solidFill>
                  <a:srgbClr val="2E008B"/>
                </a:solidFill>
                <a:latin typeface="Helvetica" panose="020B0604020202020204" pitchFamily="34" charset="0"/>
              </a:rPr>
              <a:t> Ten-Year Net Survival, England and Wales</a:t>
            </a:r>
          </a:p>
        </p:txBody>
      </p:sp>
      <p:pic>
        <p:nvPicPr>
          <p:cNvPr id="5" name="Picture 8" descr="image">
            <a:extLst>
              <a:ext uri="{FF2B5EF4-FFF2-40B4-BE49-F238E27FC236}">
                <a16:creationId xmlns:a16="http://schemas.microsoft.com/office/drawing/2014/main" id="{88CA6A57-1B0D-4AE3-3F63-36562AD12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79" y="2396725"/>
            <a:ext cx="55721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837446-3702-E4C7-2031-D9C1A66CB9DB}"/>
              </a:ext>
            </a:extLst>
          </p:cNvPr>
          <p:cNvSpPr txBox="1"/>
          <p:nvPr/>
        </p:nvSpPr>
        <p:spPr>
          <a:xfrm>
            <a:off x="5111670" y="1716988"/>
            <a:ext cx="4572000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65% patients will die from OC</a:t>
            </a:r>
          </a:p>
          <a:p>
            <a:r>
              <a:rPr lang="en-GB" sz="1600" b="1" dirty="0"/>
              <a:t>Much higher if we look at high grade EOC</a:t>
            </a:r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D14D4964-F59D-9154-BAF9-FFC8BE4AF83E}"/>
              </a:ext>
            </a:extLst>
          </p:cNvPr>
          <p:cNvSpPr/>
          <p:nvPr/>
        </p:nvSpPr>
        <p:spPr>
          <a:xfrm>
            <a:off x="9339692" y="2396726"/>
            <a:ext cx="108000" cy="2124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C3384-7989-2060-D54D-59128DD1506B}"/>
              </a:ext>
            </a:extLst>
          </p:cNvPr>
          <p:cNvSpPr txBox="1"/>
          <p:nvPr/>
        </p:nvSpPr>
        <p:spPr>
          <a:xfrm>
            <a:off x="8777718" y="3444476"/>
            <a:ext cx="476250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65%</a:t>
            </a:r>
          </a:p>
        </p:txBody>
      </p:sp>
    </p:spTree>
    <p:extLst>
      <p:ext uri="{BB962C8B-B14F-4D97-AF65-F5344CB8AC3E}">
        <p14:creationId xmlns:p14="http://schemas.microsoft.com/office/powerpoint/2010/main" val="1344160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Arrow 7"/>
          <p:cNvSpPr/>
          <p:nvPr/>
        </p:nvSpPr>
        <p:spPr>
          <a:xfrm>
            <a:off x="192000" y="1246289"/>
            <a:ext cx="11808000" cy="816000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67" b="1" dirty="0">
                <a:solidFill>
                  <a:srgbClr val="FF0000"/>
                </a:solidFill>
              </a:rPr>
              <a:t>PREVENTION STRATEGY</a:t>
            </a:r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22255EB8-1A51-64BC-B9FB-C608BBE03562}"/>
              </a:ext>
            </a:extLst>
          </p:cNvPr>
          <p:cNvSpPr/>
          <p:nvPr/>
        </p:nvSpPr>
        <p:spPr>
          <a:xfrm>
            <a:off x="132599" y="2352835"/>
            <a:ext cx="2876018" cy="2246410"/>
          </a:xfrm>
          <a:prstGeom prst="ca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BETTER IDENTIFICATON OF HIGH-RISK PEOPLE</a:t>
            </a:r>
          </a:p>
          <a:p>
            <a:pPr algn="ctr"/>
            <a:endParaRPr lang="en-GB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6570339D-B731-D728-5073-38387264A1CC}"/>
              </a:ext>
            </a:extLst>
          </p:cNvPr>
          <p:cNvSpPr/>
          <p:nvPr/>
        </p:nvSpPr>
        <p:spPr>
          <a:xfrm>
            <a:off x="4652664" y="2352835"/>
            <a:ext cx="2876018" cy="2246410"/>
          </a:xfrm>
          <a:prstGeom prst="ca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BETTER TARGETED PREVENTION </a:t>
            </a:r>
          </a:p>
          <a:p>
            <a:pPr algn="ctr"/>
            <a:r>
              <a:rPr lang="en-GB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SCREENING </a:t>
            </a:r>
          </a:p>
          <a:p>
            <a:pPr algn="ctr"/>
            <a:r>
              <a:rPr lang="en-GB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RISK MANAGEMENT </a:t>
            </a:r>
          </a:p>
          <a:p>
            <a:pPr algn="ctr"/>
            <a:endParaRPr lang="en-GB" dirty="0"/>
          </a:p>
        </p:txBody>
      </p:sp>
      <p:sp>
        <p:nvSpPr>
          <p:cNvPr id="4" name="Cylinder 3">
            <a:extLst>
              <a:ext uri="{FF2B5EF4-FFF2-40B4-BE49-F238E27FC236}">
                <a16:creationId xmlns:a16="http://schemas.microsoft.com/office/drawing/2014/main" id="{4E3E5545-557B-F573-0AC2-0BC6A411F611}"/>
              </a:ext>
            </a:extLst>
          </p:cNvPr>
          <p:cNvSpPr/>
          <p:nvPr/>
        </p:nvSpPr>
        <p:spPr>
          <a:xfrm>
            <a:off x="9029695" y="2264290"/>
            <a:ext cx="2876018" cy="2246410"/>
          </a:xfrm>
          <a:prstGeom prst="ca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FEWER CANCERS 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REDUCED DEATHS</a:t>
            </a:r>
          </a:p>
          <a:p>
            <a:pPr algn="ctr"/>
            <a:endParaRPr lang="en-GB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D34BB0E-458E-99EA-BB9D-1911B7DACBDF}"/>
              </a:ext>
            </a:extLst>
          </p:cNvPr>
          <p:cNvSpPr/>
          <p:nvPr/>
        </p:nvSpPr>
        <p:spPr>
          <a:xfrm>
            <a:off x="3539889" y="3184223"/>
            <a:ext cx="551705" cy="34737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A0A9BCC-8E80-6465-EE46-D60A936AE2CE}"/>
              </a:ext>
            </a:extLst>
          </p:cNvPr>
          <p:cNvSpPr/>
          <p:nvPr/>
        </p:nvSpPr>
        <p:spPr>
          <a:xfrm>
            <a:off x="8089752" y="3128670"/>
            <a:ext cx="478733" cy="34737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Arrow 7">
            <a:extLst>
              <a:ext uri="{FF2B5EF4-FFF2-40B4-BE49-F238E27FC236}">
                <a16:creationId xmlns:a16="http://schemas.microsoft.com/office/drawing/2014/main" id="{4654A45E-3E82-0CDE-6657-61CD5A947E3E}"/>
              </a:ext>
            </a:extLst>
          </p:cNvPr>
          <p:cNvSpPr/>
          <p:nvPr/>
        </p:nvSpPr>
        <p:spPr>
          <a:xfrm>
            <a:off x="97713" y="5203711"/>
            <a:ext cx="11808000" cy="816000"/>
          </a:xfrm>
          <a:prstGeom prst="rightArrow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MOST EFFECTIVE STRATEGY:        SURGICAL PREVENTION</a:t>
            </a:r>
          </a:p>
        </p:txBody>
      </p:sp>
    </p:spTree>
    <p:extLst>
      <p:ext uri="{BB962C8B-B14F-4D97-AF65-F5344CB8AC3E}">
        <p14:creationId xmlns:p14="http://schemas.microsoft.com/office/powerpoint/2010/main" val="116718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Woman with solid fill">
            <a:extLst>
              <a:ext uri="{FF2B5EF4-FFF2-40B4-BE49-F238E27FC236}">
                <a16:creationId xmlns:a16="http://schemas.microsoft.com/office/drawing/2014/main" id="{2C00A13C-421C-4106-9FF3-7E668E9F1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1654" y="2156577"/>
            <a:ext cx="2141103" cy="2141103"/>
          </a:xfrm>
          <a:prstGeom prst="rect">
            <a:avLst/>
          </a:prstGeom>
        </p:spPr>
      </p:pic>
      <p:pic>
        <p:nvPicPr>
          <p:cNvPr id="6" name="Content Placeholder 5" descr="Magnifying glass with solid fill">
            <a:extLst>
              <a:ext uri="{FF2B5EF4-FFF2-40B4-BE49-F238E27FC236}">
                <a16:creationId xmlns:a16="http://schemas.microsoft.com/office/drawing/2014/main" id="{C8BAEE21-9B7C-4E79-B8D9-CB0A79418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0015" y="1485497"/>
            <a:ext cx="3972431" cy="3972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F9EBDB-3A62-4C6A-9E5F-F811EAE2909D}"/>
              </a:ext>
            </a:extLst>
          </p:cNvPr>
          <p:cNvSpPr txBox="1"/>
          <p:nvPr/>
        </p:nvSpPr>
        <p:spPr>
          <a:xfrm>
            <a:off x="1710653" y="2422574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All Ovarian  Cancers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F6AA09-F94A-409C-97DA-2DB0FE0D5846}"/>
              </a:ext>
            </a:extLst>
          </p:cNvPr>
          <p:cNvSpPr txBox="1"/>
          <p:nvPr/>
        </p:nvSpPr>
        <p:spPr>
          <a:xfrm>
            <a:off x="4339154" y="2422574"/>
            <a:ext cx="1621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333399"/>
                </a:solidFill>
              </a:rPr>
              <a:t>20%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AA4ACC-7303-4624-8F15-9F25DD9E50E6}"/>
              </a:ext>
            </a:extLst>
          </p:cNvPr>
          <p:cNvCxnSpPr>
            <a:cxnSpLocks/>
          </p:cNvCxnSpPr>
          <p:nvPr/>
        </p:nvCxnSpPr>
        <p:spPr>
          <a:xfrm>
            <a:off x="4064000" y="3072626"/>
            <a:ext cx="217207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14D691C-0B15-6091-661D-02C291A468F4}"/>
              </a:ext>
            </a:extLst>
          </p:cNvPr>
          <p:cNvSpPr txBox="1"/>
          <p:nvPr/>
        </p:nvSpPr>
        <p:spPr>
          <a:xfrm>
            <a:off x="4306369" y="3179326"/>
            <a:ext cx="1621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rgbClr val="333399"/>
                </a:solidFill>
              </a:defRPr>
            </a:lvl1pPr>
          </a:lstStyle>
          <a:p>
            <a:r>
              <a:rPr lang="en-GB" dirty="0"/>
              <a:t>1 in 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5F9B736-1690-21AD-2E79-41CB4BACEA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418165"/>
              </p:ext>
            </p:extLst>
          </p:nvPr>
        </p:nvGraphicFramePr>
        <p:xfrm>
          <a:off x="9107725" y="1954145"/>
          <a:ext cx="831220" cy="563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1220">
                  <a:extLst>
                    <a:ext uri="{9D8B030D-6E8A-4147-A177-3AD203B41FA5}">
                      <a16:colId xmlns:a16="http://schemas.microsoft.com/office/drawing/2014/main" val="3049795472"/>
                    </a:ext>
                  </a:extLst>
                </a:gridCol>
              </a:tblGrid>
              <a:tr h="2424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BRCA1</a:t>
                      </a:r>
                      <a:endParaRPr lang="en-GB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10316"/>
                  </a:ext>
                </a:extLst>
              </a:tr>
              <a:tr h="2424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BRCA2</a:t>
                      </a:r>
                      <a:endParaRPr lang="en-GB" sz="18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035795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A9DA250-81C6-1E24-E245-8976C4A8B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481481"/>
              </p:ext>
            </p:extLst>
          </p:nvPr>
        </p:nvGraphicFramePr>
        <p:xfrm>
          <a:off x="9107725" y="2868638"/>
          <a:ext cx="831220" cy="1127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1220">
                  <a:extLst>
                    <a:ext uri="{9D8B030D-6E8A-4147-A177-3AD203B41FA5}">
                      <a16:colId xmlns:a16="http://schemas.microsoft.com/office/drawing/2014/main" val="3049795472"/>
                    </a:ext>
                  </a:extLst>
                </a:gridCol>
              </a:tblGrid>
              <a:tr h="24242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MLH1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185820"/>
                  </a:ext>
                </a:extLst>
              </a:tr>
              <a:tr h="24242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MSH2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44308"/>
                  </a:ext>
                </a:extLst>
              </a:tr>
              <a:tr h="24242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MSH6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922789"/>
                  </a:ext>
                </a:extLst>
              </a:tr>
              <a:tr h="24242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GB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PMS2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77930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FD37308-D903-0115-7AE2-B684DE5B8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975129"/>
              </p:ext>
            </p:extLst>
          </p:nvPr>
        </p:nvGraphicFramePr>
        <p:xfrm>
          <a:off x="9107725" y="4347011"/>
          <a:ext cx="831220" cy="11327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1220">
                  <a:extLst>
                    <a:ext uri="{9D8B030D-6E8A-4147-A177-3AD203B41FA5}">
                      <a16:colId xmlns:a16="http://schemas.microsoft.com/office/drawing/2014/main" val="3049795472"/>
                    </a:ext>
                  </a:extLst>
                </a:gridCol>
              </a:tblGrid>
              <a:tr h="2424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PALB2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241150"/>
                  </a:ext>
                </a:extLst>
              </a:tr>
              <a:tr h="2869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RAD51C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220206"/>
                  </a:ext>
                </a:extLst>
              </a:tr>
              <a:tr h="25949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RAD51D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225287"/>
                  </a:ext>
                </a:extLst>
              </a:tr>
              <a:tr h="2424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BRIP1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34292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5C5969B-94A7-94CB-0F53-38071994906D}"/>
              </a:ext>
            </a:extLst>
          </p:cNvPr>
          <p:cNvSpPr txBox="1"/>
          <p:nvPr/>
        </p:nvSpPr>
        <p:spPr>
          <a:xfrm>
            <a:off x="10073639" y="3007349"/>
            <a:ext cx="1560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Lynch Syndrome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576A13-D1E5-7C71-5A6F-036075E1A1F1}"/>
              </a:ext>
            </a:extLst>
          </p:cNvPr>
          <p:cNvSpPr txBox="1"/>
          <p:nvPr/>
        </p:nvSpPr>
        <p:spPr>
          <a:xfrm>
            <a:off x="10160000" y="4673589"/>
            <a:ext cx="112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Other Genes</a:t>
            </a:r>
          </a:p>
        </p:txBody>
      </p:sp>
    </p:spTree>
    <p:extLst>
      <p:ext uri="{BB962C8B-B14F-4D97-AF65-F5344CB8AC3E}">
        <p14:creationId xmlns:p14="http://schemas.microsoft.com/office/powerpoint/2010/main" val="393093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Woman with solid fill">
            <a:extLst>
              <a:ext uri="{FF2B5EF4-FFF2-40B4-BE49-F238E27FC236}">
                <a16:creationId xmlns:a16="http://schemas.microsoft.com/office/drawing/2014/main" id="{2C00A13C-421C-4106-9FF3-7E668E9F1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9217" y="2694931"/>
            <a:ext cx="2877829" cy="2877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5E6179-77E0-4FA4-80EF-BFB1151BC537}"/>
              </a:ext>
            </a:extLst>
          </p:cNvPr>
          <p:cNvSpPr txBox="1"/>
          <p:nvPr/>
        </p:nvSpPr>
        <p:spPr>
          <a:xfrm>
            <a:off x="9362911" y="3642511"/>
            <a:ext cx="145045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Lynch Syndrome</a:t>
            </a:r>
          </a:p>
        </p:txBody>
      </p:sp>
      <p:pic>
        <p:nvPicPr>
          <p:cNvPr id="6" name="Content Placeholder 5" descr="Magnifying glass with solid fill">
            <a:extLst>
              <a:ext uri="{FF2B5EF4-FFF2-40B4-BE49-F238E27FC236}">
                <a16:creationId xmlns:a16="http://schemas.microsoft.com/office/drawing/2014/main" id="{C8BAEE21-9B7C-4E79-B8D9-CB0A79418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38200" y="2167663"/>
            <a:ext cx="3972431" cy="3972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F9EBDB-3A62-4C6A-9E5F-F811EAE2909D}"/>
              </a:ext>
            </a:extLst>
          </p:cNvPr>
          <p:cNvSpPr txBox="1"/>
          <p:nvPr/>
        </p:nvSpPr>
        <p:spPr>
          <a:xfrm>
            <a:off x="2414954" y="3338780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All Womb  Cancers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F6AA09-F94A-409C-97DA-2DB0FE0D5846}"/>
              </a:ext>
            </a:extLst>
          </p:cNvPr>
          <p:cNvSpPr txBox="1"/>
          <p:nvPr/>
        </p:nvSpPr>
        <p:spPr>
          <a:xfrm>
            <a:off x="5389881" y="3937696"/>
            <a:ext cx="1621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333399"/>
                </a:solidFill>
              </a:rPr>
              <a:t>1 in 33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AA4ACC-7303-4624-8F15-9F25DD9E50E6}"/>
              </a:ext>
            </a:extLst>
          </p:cNvPr>
          <p:cNvCxnSpPr>
            <a:cxnSpLocks/>
          </p:cNvCxnSpPr>
          <p:nvPr/>
        </p:nvCxnSpPr>
        <p:spPr>
          <a:xfrm>
            <a:off x="5029200" y="3793986"/>
            <a:ext cx="217207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C4A014A-B5EC-E414-5191-29D05E7B6B78}"/>
              </a:ext>
            </a:extLst>
          </p:cNvPr>
          <p:cNvSpPr txBox="1"/>
          <p:nvPr/>
        </p:nvSpPr>
        <p:spPr>
          <a:xfrm>
            <a:off x="5443129" y="3184574"/>
            <a:ext cx="1621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333399"/>
                </a:solidFill>
              </a:rPr>
              <a:t>3%</a:t>
            </a:r>
          </a:p>
        </p:txBody>
      </p:sp>
    </p:spTree>
    <p:extLst>
      <p:ext uri="{BB962C8B-B14F-4D97-AF65-F5344CB8AC3E}">
        <p14:creationId xmlns:p14="http://schemas.microsoft.com/office/powerpoint/2010/main" val="100112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14051</TotalTime>
  <Words>1899</Words>
  <Application>Microsoft Office PowerPoint</Application>
  <PresentationFormat>Widescreen</PresentationFormat>
  <Paragraphs>547</Paragraphs>
  <Slides>37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Arial Narrow</vt:lpstr>
      <vt:lpstr>Calibri</vt:lpstr>
      <vt:lpstr>Calibri Light</vt:lpstr>
      <vt:lpstr>Cambria</vt:lpstr>
      <vt:lpstr>Helvetica</vt:lpstr>
      <vt:lpstr>Noto Sans</vt:lpstr>
      <vt:lpstr>Source Sans Pro</vt:lpstr>
      <vt:lpstr>Office Theme</vt:lpstr>
      <vt:lpstr>Office Theme</vt:lpstr>
      <vt:lpstr>Preventive operation for  BRCA / Lynch mutation </vt:lpstr>
      <vt:lpstr>Disclosures……………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Base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Queen Mary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detection rates and time to detection of all identifiable BRCA carriers in the Greater London population</dc:title>
  <dc:creator>Faiza Gaba</dc:creator>
  <cp:lastModifiedBy>Ranjit Manchanda</cp:lastModifiedBy>
  <cp:revision>994</cp:revision>
  <dcterms:created xsi:type="dcterms:W3CDTF">2017-06-11T11:22:37Z</dcterms:created>
  <dcterms:modified xsi:type="dcterms:W3CDTF">2024-03-08T13:35:03Z</dcterms:modified>
</cp:coreProperties>
</file>